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5.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6.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7.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8.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9.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11.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12.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13.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14.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15.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17.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18.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7"/>
  </p:notesMasterIdLst>
  <p:sldIdLst>
    <p:sldId id="258" r:id="rId3"/>
    <p:sldId id="1704" r:id="rId4"/>
    <p:sldId id="1710" r:id="rId5"/>
    <p:sldId id="1711" r:id="rId6"/>
    <p:sldId id="1712" r:id="rId7"/>
    <p:sldId id="392" r:id="rId8"/>
    <p:sldId id="1666" r:id="rId9"/>
    <p:sldId id="1554" r:id="rId10"/>
    <p:sldId id="1718" r:id="rId11"/>
    <p:sldId id="1715" r:id="rId12"/>
    <p:sldId id="1675" r:id="rId13"/>
    <p:sldId id="1689" r:id="rId14"/>
    <p:sldId id="1676" r:id="rId15"/>
    <p:sldId id="1673" r:id="rId16"/>
    <p:sldId id="1672" r:id="rId17"/>
    <p:sldId id="1680" r:id="rId18"/>
    <p:sldId id="1671" r:id="rId19"/>
    <p:sldId id="1684" r:id="rId20"/>
    <p:sldId id="1720" r:id="rId21"/>
    <p:sldId id="1717" r:id="rId22"/>
    <p:sldId id="1696" r:id="rId23"/>
    <p:sldId id="1701" r:id="rId24"/>
    <p:sldId id="1699" r:id="rId25"/>
    <p:sldId id="1697" r:id="rId26"/>
    <p:sldId id="1698" r:id="rId27"/>
    <p:sldId id="1702" r:id="rId28"/>
    <p:sldId id="1706" r:id="rId29"/>
    <p:sldId id="1719" r:id="rId30"/>
    <p:sldId id="1695" r:id="rId31"/>
    <p:sldId id="1664" r:id="rId32"/>
    <p:sldId id="1665" r:id="rId33"/>
    <p:sldId id="1728" r:id="rId34"/>
    <p:sldId id="1729" r:id="rId35"/>
    <p:sldId id="26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8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40" autoAdjust="0"/>
    <p:restoredTop sz="94660"/>
  </p:normalViewPr>
  <p:slideViewPr>
    <p:cSldViewPr snapToGrid="0">
      <p:cViewPr varScale="1">
        <p:scale>
          <a:sx n="74" d="100"/>
          <a:sy n="74" d="100"/>
        </p:scale>
        <p:origin x="492" y="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2.xml"/><Relationship Id="rId1" Type="http://schemas.microsoft.com/office/2011/relationships/chartStyle" Target="style5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spc="0" normalizeH="0" baseline="0">
                <a:solidFill>
                  <a:schemeClr val="dk1">
                    <a:lumMod val="50000"/>
                    <a:lumOff val="50000"/>
                  </a:schemeClr>
                </a:solidFill>
                <a:latin typeface="+mj-lt"/>
                <a:ea typeface="+mj-ea"/>
                <a:cs typeface="+mj-cs"/>
              </a:defRPr>
            </a:pPr>
            <a:r>
              <a:rPr lang="el-GR" sz="1200" dirty="0"/>
              <a:t>Σύνολο</a:t>
            </a:r>
            <a:endParaRPr lang="en-US" sz="1200" dirty="0"/>
          </a:p>
        </c:rich>
      </c:tx>
      <c:layout/>
      <c:overlay val="0"/>
      <c:spPr>
        <a:noFill/>
        <a:ln>
          <a:noFill/>
        </a:ln>
        <a:effectLst/>
      </c:spPr>
      <c:txPr>
        <a:bodyPr rot="0" spcFirstLastPara="1" vertOverflow="ellipsis" vert="horz" wrap="square" anchor="ctr" anchorCtr="1"/>
        <a:lstStyle/>
        <a:p>
          <a:pPr>
            <a:defRPr sz="1200"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manualLayout>
          <c:layoutTarget val="inner"/>
          <c:xMode val="edge"/>
          <c:yMode val="edge"/>
          <c:x val="2.4768440786760569E-2"/>
          <c:y val="0.20536819086103292"/>
          <c:w val="0.9504631184264789"/>
          <c:h val="0.67184238581185185"/>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4-9A4F-4D58-A0A0-EA779306130C}"/>
              </c:ext>
            </c:extLst>
          </c:dPt>
          <c:dPt>
            <c:idx val="1"/>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06-9A4F-4D58-A0A0-EA779306130C}"/>
              </c:ext>
            </c:extLst>
          </c:dPt>
          <c:dPt>
            <c:idx val="2"/>
            <c:invertIfNegative val="0"/>
            <c:bubble3D val="0"/>
            <c:spPr>
              <a:solidFill>
                <a:srgbClr val="C00000"/>
              </a:solidFill>
              <a:ln>
                <a:noFill/>
              </a:ln>
              <a:effectLst/>
            </c:spPr>
            <c:extLst xmlns:c16r2="http://schemas.microsoft.com/office/drawing/2015/06/chart">
              <c:ext xmlns:c16="http://schemas.microsoft.com/office/drawing/2014/chart" uri="{C3380CC4-5D6E-409C-BE32-E72D297353CC}">
                <c16:uniqueId val="{00000005-9A4F-4D58-A0A0-EA779306130C}"/>
              </c:ext>
            </c:extLst>
          </c:dPt>
          <c:dPt>
            <c:idx val="3"/>
            <c:invertIfNegative val="0"/>
            <c:bubble3D val="0"/>
            <c:spPr>
              <a:solidFill>
                <a:schemeClr val="bg1">
                  <a:lumMod val="50000"/>
                </a:schemeClr>
              </a:solidFill>
              <a:ln>
                <a:noFill/>
              </a:ln>
              <a:effectLst/>
            </c:spPr>
            <c:extLst xmlns:c16r2="http://schemas.microsoft.com/office/drawing/2015/06/chart">
              <c:ext xmlns:c16="http://schemas.microsoft.com/office/drawing/2014/chart" uri="{C3380CC4-5D6E-409C-BE32-E72D297353CC}">
                <c16:uniqueId val="{00000007-9A4F-4D58-A0A0-EA779306130C}"/>
              </c:ext>
            </c:extLst>
          </c:dPt>
          <c:dLbls>
            <c:dLbl>
              <c:idx val="2"/>
              <c:layout>
                <c:manualLayout>
                  <c:x val="-4.503346482868667E-3"/>
                  <c:y val="-4.7665605137376405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9A4F-4D58-A0A0-EA779306130C}"/>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Sheet1!$A$2:$A$5</c:f>
              <c:strCache>
                <c:ptCount val="4"/>
                <c:pt idx="0">
                  <c:v>Προς τη σωστή</c:v>
                </c:pt>
                <c:pt idx="1">
                  <c:v>Ούτε-ούτε (αυθ.)</c:v>
                </c:pt>
                <c:pt idx="2">
                  <c:v>Προς τη λάθος</c:v>
                </c:pt>
                <c:pt idx="3">
                  <c:v>ΔΓ/ΔΑ (αυθ.)</c:v>
                </c:pt>
              </c:strCache>
            </c:strRef>
          </c:cat>
          <c:val>
            <c:numRef>
              <c:f>Sheet1!$B$2:$B$5</c:f>
              <c:numCache>
                <c:formatCode>0</c:formatCode>
                <c:ptCount val="4"/>
                <c:pt idx="0">
                  <c:v>29.8</c:v>
                </c:pt>
                <c:pt idx="1">
                  <c:v>4.9000000000000004</c:v>
                </c:pt>
                <c:pt idx="2">
                  <c:v>64</c:v>
                </c:pt>
                <c:pt idx="3">
                  <c:v>1.3</c:v>
                </c:pt>
              </c:numCache>
            </c:numRef>
          </c:val>
          <c:extLst xmlns:c16r2="http://schemas.microsoft.com/office/drawing/2015/06/chart">
            <c:ext xmlns:c16="http://schemas.microsoft.com/office/drawing/2014/chart" uri="{C3380CC4-5D6E-409C-BE32-E72D297353CC}">
              <c16:uniqueId val="{00000000-9A4F-4D58-A0A0-EA779306130C}"/>
            </c:ext>
          </c:extLst>
        </c:ser>
        <c:dLbls>
          <c:showLegendKey val="0"/>
          <c:showVal val="0"/>
          <c:showCatName val="0"/>
          <c:showSerName val="0"/>
          <c:showPercent val="0"/>
          <c:showBubbleSize val="0"/>
        </c:dLbls>
        <c:gapWidth val="267"/>
        <c:overlap val="-43"/>
        <c:axId val="-1756341024"/>
        <c:axId val="-1756347008"/>
      </c:barChart>
      <c:catAx>
        <c:axId val="-175634102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1" i="0" u="none" strike="noStrike" kern="1200" cap="none" spc="0" normalizeH="0" baseline="0">
                <a:solidFill>
                  <a:schemeClr val="dk1">
                    <a:lumMod val="65000"/>
                    <a:lumOff val="35000"/>
                  </a:schemeClr>
                </a:solidFill>
                <a:latin typeface="+mn-lt"/>
                <a:ea typeface="+mn-ea"/>
                <a:cs typeface="+mn-cs"/>
              </a:defRPr>
            </a:pPr>
            <a:endParaRPr lang="en-US"/>
          </a:p>
        </c:txPr>
        <c:crossAx val="-1756347008"/>
        <c:crosses val="autoZero"/>
        <c:auto val="1"/>
        <c:lblAlgn val="ctr"/>
        <c:lblOffset val="100"/>
        <c:noMultiLvlLbl val="0"/>
      </c:catAx>
      <c:valAx>
        <c:axId val="-1756347008"/>
        <c:scaling>
          <c:orientation val="minMax"/>
          <c:max val="80"/>
        </c:scaling>
        <c:delete val="1"/>
        <c:axPos val="l"/>
        <c:majorGridlines>
          <c:spPr>
            <a:ln w="9525" cap="flat" cmpd="sng" algn="ctr">
              <a:solidFill>
                <a:schemeClr val="dk1">
                  <a:lumMod val="15000"/>
                  <a:lumOff val="85000"/>
                </a:schemeClr>
              </a:solidFill>
              <a:round/>
            </a:ln>
            <a:effectLst/>
          </c:spPr>
        </c:majorGridlines>
        <c:numFmt formatCode="0" sourceLinked="1"/>
        <c:majorTickMark val="out"/>
        <c:minorTickMark val="none"/>
        <c:tickLblPos val="nextTo"/>
        <c:crossAx val="-1756341024"/>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spc="0" normalizeH="0" baseline="0">
                <a:solidFill>
                  <a:schemeClr val="dk1">
                    <a:lumMod val="50000"/>
                    <a:lumOff val="50000"/>
                  </a:schemeClr>
                </a:solidFill>
                <a:latin typeface="+mj-lt"/>
                <a:ea typeface="+mj-ea"/>
                <a:cs typeface="+mj-cs"/>
              </a:defRPr>
            </a:pPr>
            <a:r>
              <a:rPr lang="el-GR" sz="1200" dirty="0"/>
              <a:t>Πολιτική προέλευση</a:t>
            </a:r>
            <a:endParaRPr lang="en-GB" sz="1200" dirty="0"/>
          </a:p>
        </c:rich>
      </c:tx>
      <c:layout>
        <c:manualLayout>
          <c:xMode val="edge"/>
          <c:yMode val="edge"/>
          <c:x val="0.4873431412853223"/>
          <c:y val="4.5922996175373773E-3"/>
        </c:manualLayout>
      </c:layout>
      <c:overlay val="0"/>
      <c:spPr>
        <a:noFill/>
        <a:ln>
          <a:noFill/>
        </a:ln>
        <a:effectLst/>
      </c:spPr>
      <c:txPr>
        <a:bodyPr rot="0" spcFirstLastPara="1" vertOverflow="ellipsis" vert="horz" wrap="square" anchor="ctr" anchorCtr="1"/>
        <a:lstStyle/>
        <a:p>
          <a:pPr>
            <a:defRPr sz="1200"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manualLayout>
          <c:layoutTarget val="inner"/>
          <c:xMode val="edge"/>
          <c:yMode val="edge"/>
          <c:x val="0.24037850504756264"/>
          <c:y val="0.10338295115258404"/>
          <c:w val="0.71273341453875894"/>
          <c:h val="0.79636933548433053"/>
        </c:manualLayout>
      </c:layout>
      <c:barChart>
        <c:barDir val="bar"/>
        <c:grouping val="stacked"/>
        <c:varyColors val="0"/>
        <c:ser>
          <c:idx val="0"/>
          <c:order val="0"/>
          <c:tx>
            <c:strRef>
              <c:f>Sheet1!$B$1</c:f>
              <c:strCache>
                <c:ptCount val="1"/>
                <c:pt idx="0">
                  <c:v>Λειτουργεί αποτελεσματικά</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Sheet1!$A$2:$A$16</c:f>
              <c:strCache>
                <c:ptCount val="15"/>
                <c:pt idx="0">
                  <c:v>Σύνολο</c:v>
                </c:pt>
                <c:pt idx="2">
                  <c:v>ΝΔ</c:v>
                </c:pt>
                <c:pt idx="3">
                  <c:v>ΣΥΡΙΖΑ</c:v>
                </c:pt>
                <c:pt idx="4">
                  <c:v>ΠΑΣΟΚ-ΚΙΝΑΛ</c:v>
                </c:pt>
                <c:pt idx="5">
                  <c:v>KKE</c:v>
                </c:pt>
                <c:pt idx="6">
                  <c:v>ΛΟΙΠΑ</c:v>
                </c:pt>
                <c:pt idx="7">
                  <c:v>ΆΛΛΟ**</c:v>
                </c:pt>
                <c:pt idx="9">
                  <c:v>Αριστεροί</c:v>
                </c:pt>
                <c:pt idx="10">
                  <c:v>Κεντροαριστεροί</c:v>
                </c:pt>
                <c:pt idx="11">
                  <c:v>Κεντρώοι</c:v>
                </c:pt>
                <c:pt idx="12">
                  <c:v>Κεντροδεξιοί</c:v>
                </c:pt>
                <c:pt idx="13">
                  <c:v>Δεξιοί</c:v>
                </c:pt>
                <c:pt idx="14">
                  <c:v>Τίποτα (αυθ.)</c:v>
                </c:pt>
              </c:strCache>
            </c:strRef>
          </c:cat>
          <c:val>
            <c:numRef>
              <c:f>Sheet1!$B$2:$B$16</c:f>
              <c:numCache>
                <c:formatCode>General</c:formatCode>
                <c:ptCount val="15"/>
                <c:pt idx="0" formatCode="0">
                  <c:v>19.7</c:v>
                </c:pt>
                <c:pt idx="2" formatCode="0">
                  <c:v>45.2</c:v>
                </c:pt>
                <c:pt idx="3" formatCode="0">
                  <c:v>1.2</c:v>
                </c:pt>
                <c:pt idx="4" formatCode="0">
                  <c:v>10.199999999999999</c:v>
                </c:pt>
                <c:pt idx="5" formatCode="0">
                  <c:v>5.8</c:v>
                </c:pt>
                <c:pt idx="6" formatCode="0">
                  <c:v>4.8</c:v>
                </c:pt>
                <c:pt idx="7" formatCode="0">
                  <c:v>14.3</c:v>
                </c:pt>
                <c:pt idx="9" formatCode="0">
                  <c:v>4.4000000000000004</c:v>
                </c:pt>
                <c:pt idx="10" formatCode="0">
                  <c:v>8.8000000000000007</c:v>
                </c:pt>
                <c:pt idx="11" formatCode="0">
                  <c:v>13.8</c:v>
                </c:pt>
                <c:pt idx="12" formatCode="0">
                  <c:v>41.9</c:v>
                </c:pt>
                <c:pt idx="13" formatCode="0">
                  <c:v>42.3</c:v>
                </c:pt>
                <c:pt idx="14" formatCode="0">
                  <c:v>8.4</c:v>
                </c:pt>
              </c:numCache>
            </c:numRef>
          </c:val>
          <c:extLst xmlns:c16r2="http://schemas.microsoft.com/office/drawing/2015/06/chart">
            <c:ext xmlns:c16="http://schemas.microsoft.com/office/drawing/2014/chart" uri="{C3380CC4-5D6E-409C-BE32-E72D297353CC}">
              <c16:uniqueId val="{00000000-CB74-46BE-A266-520E8A2816E4}"/>
            </c:ext>
          </c:extLst>
        </c:ser>
        <c:ser>
          <c:idx val="1"/>
          <c:order val="1"/>
          <c:tx>
            <c:strRef>
              <c:f>Sheet1!$C$1</c:f>
              <c:strCache>
                <c:ptCount val="1"/>
                <c:pt idx="0">
                  <c:v>Δεν λειτουργεί αποτελεσματικά</c:v>
                </c:pt>
              </c:strCache>
            </c:strRef>
          </c:tx>
          <c:spPr>
            <a:solidFill>
              <a:srgbClr val="C00000">
                <a:alpha val="7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Sheet1!$A$2:$A$16</c:f>
              <c:strCache>
                <c:ptCount val="15"/>
                <c:pt idx="0">
                  <c:v>Σύνολο</c:v>
                </c:pt>
                <c:pt idx="2">
                  <c:v>ΝΔ</c:v>
                </c:pt>
                <c:pt idx="3">
                  <c:v>ΣΥΡΙΖΑ</c:v>
                </c:pt>
                <c:pt idx="4">
                  <c:v>ΠΑΣΟΚ-ΚΙΝΑΛ</c:v>
                </c:pt>
                <c:pt idx="5">
                  <c:v>KKE</c:v>
                </c:pt>
                <c:pt idx="6">
                  <c:v>ΛΟΙΠΑ</c:v>
                </c:pt>
                <c:pt idx="7">
                  <c:v>ΆΛΛΟ**</c:v>
                </c:pt>
                <c:pt idx="9">
                  <c:v>Αριστεροί</c:v>
                </c:pt>
                <c:pt idx="10">
                  <c:v>Κεντροαριστεροί</c:v>
                </c:pt>
                <c:pt idx="11">
                  <c:v>Κεντρώοι</c:v>
                </c:pt>
                <c:pt idx="12">
                  <c:v>Κεντροδεξιοί</c:v>
                </c:pt>
                <c:pt idx="13">
                  <c:v>Δεξιοί</c:v>
                </c:pt>
                <c:pt idx="14">
                  <c:v>Τίποτα (αυθ.)</c:v>
                </c:pt>
              </c:strCache>
            </c:strRef>
          </c:cat>
          <c:val>
            <c:numRef>
              <c:f>Sheet1!$C$2:$C$16</c:f>
              <c:numCache>
                <c:formatCode>General</c:formatCode>
                <c:ptCount val="15"/>
                <c:pt idx="0" formatCode="0">
                  <c:v>77.8</c:v>
                </c:pt>
                <c:pt idx="2" formatCode="0">
                  <c:v>51.3</c:v>
                </c:pt>
                <c:pt idx="3" formatCode="0">
                  <c:v>97.5</c:v>
                </c:pt>
                <c:pt idx="4" formatCode="0">
                  <c:v>88.3</c:v>
                </c:pt>
                <c:pt idx="5" formatCode="0">
                  <c:v>93.1</c:v>
                </c:pt>
                <c:pt idx="6" formatCode="0">
                  <c:v>94.5</c:v>
                </c:pt>
                <c:pt idx="7" formatCode="0">
                  <c:v>81.5</c:v>
                </c:pt>
                <c:pt idx="9" formatCode="0">
                  <c:v>94.8</c:v>
                </c:pt>
                <c:pt idx="10" formatCode="0">
                  <c:v>89.9</c:v>
                </c:pt>
                <c:pt idx="11" formatCode="0">
                  <c:v>81.900000000000006</c:v>
                </c:pt>
                <c:pt idx="12" formatCode="0">
                  <c:v>55.3</c:v>
                </c:pt>
                <c:pt idx="13" formatCode="0">
                  <c:v>56.6</c:v>
                </c:pt>
                <c:pt idx="14" formatCode="0">
                  <c:v>89.9</c:v>
                </c:pt>
              </c:numCache>
            </c:numRef>
          </c:val>
          <c:extLst xmlns:c16r2="http://schemas.microsoft.com/office/drawing/2015/06/chart">
            <c:ext xmlns:c16="http://schemas.microsoft.com/office/drawing/2014/chart" uri="{C3380CC4-5D6E-409C-BE32-E72D297353CC}">
              <c16:uniqueId val="{00000001-CB74-46BE-A266-520E8A2816E4}"/>
            </c:ext>
          </c:extLst>
        </c:ser>
        <c:ser>
          <c:idx val="2"/>
          <c:order val="2"/>
          <c:tx>
            <c:strRef>
              <c:f>Sheet1!$D$1</c:f>
              <c:strCache>
                <c:ptCount val="1"/>
                <c:pt idx="0">
                  <c:v>ΔΓ/ΔΑ (αυθ.)</c:v>
                </c:pt>
              </c:strCache>
            </c:strRef>
          </c:tx>
          <c:spPr>
            <a:solidFill>
              <a:schemeClr val="bg1">
                <a:lumMod val="65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Sheet1!$A$2:$A$16</c:f>
              <c:strCache>
                <c:ptCount val="15"/>
                <c:pt idx="0">
                  <c:v>Σύνολο</c:v>
                </c:pt>
                <c:pt idx="2">
                  <c:v>ΝΔ</c:v>
                </c:pt>
                <c:pt idx="3">
                  <c:v>ΣΥΡΙΖΑ</c:v>
                </c:pt>
                <c:pt idx="4">
                  <c:v>ΠΑΣΟΚ-ΚΙΝΑΛ</c:v>
                </c:pt>
                <c:pt idx="5">
                  <c:v>KKE</c:v>
                </c:pt>
                <c:pt idx="6">
                  <c:v>ΛΟΙΠΑ</c:v>
                </c:pt>
                <c:pt idx="7">
                  <c:v>ΆΛΛΟ**</c:v>
                </c:pt>
                <c:pt idx="9">
                  <c:v>Αριστεροί</c:v>
                </c:pt>
                <c:pt idx="10">
                  <c:v>Κεντροαριστεροί</c:v>
                </c:pt>
                <c:pt idx="11">
                  <c:v>Κεντρώοι</c:v>
                </c:pt>
                <c:pt idx="12">
                  <c:v>Κεντροδεξιοί</c:v>
                </c:pt>
                <c:pt idx="13">
                  <c:v>Δεξιοί</c:v>
                </c:pt>
                <c:pt idx="14">
                  <c:v>Τίποτα (αυθ.)</c:v>
                </c:pt>
              </c:strCache>
            </c:strRef>
          </c:cat>
          <c:val>
            <c:numRef>
              <c:f>Sheet1!$D$2:$D$16</c:f>
              <c:numCache>
                <c:formatCode>General</c:formatCode>
                <c:ptCount val="15"/>
                <c:pt idx="0" formatCode="0">
                  <c:v>2.4</c:v>
                </c:pt>
                <c:pt idx="2" formatCode="0">
                  <c:v>3.4</c:v>
                </c:pt>
                <c:pt idx="3" formatCode="0">
                  <c:v>1.3</c:v>
                </c:pt>
                <c:pt idx="4" formatCode="0">
                  <c:v>1.6</c:v>
                </c:pt>
                <c:pt idx="5" formatCode="0">
                  <c:v>1.1000000000000001</c:v>
                </c:pt>
                <c:pt idx="6" formatCode="0">
                  <c:v>0.7</c:v>
                </c:pt>
                <c:pt idx="7" formatCode="0">
                  <c:v>4.2</c:v>
                </c:pt>
                <c:pt idx="9" formatCode="0">
                  <c:v>0.8</c:v>
                </c:pt>
                <c:pt idx="10" formatCode="0">
                  <c:v>1.3</c:v>
                </c:pt>
                <c:pt idx="11" formatCode="0">
                  <c:v>4.3</c:v>
                </c:pt>
                <c:pt idx="12" formatCode="0">
                  <c:v>2.8</c:v>
                </c:pt>
                <c:pt idx="13" formatCode="0">
                  <c:v>1.1000000000000001</c:v>
                </c:pt>
                <c:pt idx="14" formatCode="0">
                  <c:v>1.7</c:v>
                </c:pt>
              </c:numCache>
            </c:numRef>
          </c:val>
          <c:extLst xmlns:c16r2="http://schemas.microsoft.com/office/drawing/2015/06/chart">
            <c:ext xmlns:c16="http://schemas.microsoft.com/office/drawing/2014/chart" uri="{C3380CC4-5D6E-409C-BE32-E72D297353CC}">
              <c16:uniqueId val="{00000002-CB74-46BE-A266-520E8A2816E4}"/>
            </c:ext>
          </c:extLst>
        </c:ser>
        <c:dLbls>
          <c:showLegendKey val="0"/>
          <c:showVal val="0"/>
          <c:showCatName val="0"/>
          <c:showSerName val="0"/>
          <c:showPercent val="0"/>
          <c:showBubbleSize val="0"/>
        </c:dLbls>
        <c:gapWidth val="39"/>
        <c:overlap val="99"/>
        <c:axId val="-1711635712"/>
        <c:axId val="-1711650944"/>
      </c:barChart>
      <c:catAx>
        <c:axId val="-1711635712"/>
        <c:scaling>
          <c:orientation val="maxMin"/>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1" i="0" u="none" strike="noStrike" kern="1200" cap="none" spc="0" normalizeH="0" baseline="0">
                <a:solidFill>
                  <a:schemeClr val="dk1">
                    <a:lumMod val="65000"/>
                    <a:lumOff val="35000"/>
                  </a:schemeClr>
                </a:solidFill>
                <a:latin typeface="+mn-lt"/>
                <a:ea typeface="+mn-ea"/>
                <a:cs typeface="+mn-cs"/>
              </a:defRPr>
            </a:pPr>
            <a:endParaRPr lang="en-US"/>
          </a:p>
        </c:txPr>
        <c:crossAx val="-1711650944"/>
        <c:crosses val="autoZero"/>
        <c:auto val="1"/>
        <c:lblAlgn val="ctr"/>
        <c:lblOffset val="100"/>
        <c:noMultiLvlLbl val="0"/>
      </c:catAx>
      <c:valAx>
        <c:axId val="-1711650944"/>
        <c:scaling>
          <c:orientation val="minMax"/>
          <c:max val="100"/>
        </c:scaling>
        <c:delete val="0"/>
        <c:axPos val="t"/>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1711635712"/>
        <c:crosses val="autoZero"/>
        <c:crossBetween val="between"/>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3.7106975235369308E-2"/>
          <c:y val="0.90511007235945484"/>
          <c:w val="0.89999989516068724"/>
          <c:h val="8.4739679891404754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tx1">
                    <a:lumMod val="75000"/>
                    <a:lumOff val="25000"/>
                  </a:schemeClr>
                </a:solidFill>
                <a:latin typeface="+mj-lt"/>
                <a:ea typeface="+mj-ea"/>
                <a:cs typeface="+mj-cs"/>
              </a:defRPr>
            </a:pPr>
            <a:r>
              <a:rPr lang="el-GR" sz="1400" dirty="0">
                <a:solidFill>
                  <a:schemeClr val="tx1">
                    <a:lumMod val="75000"/>
                    <a:lumOff val="25000"/>
                  </a:schemeClr>
                </a:solidFill>
              </a:rPr>
              <a:t>Ανά γενιές</a:t>
            </a:r>
            <a:endParaRPr lang="en-US" sz="1400" dirty="0">
              <a:solidFill>
                <a:schemeClr val="tx1">
                  <a:lumMod val="75000"/>
                  <a:lumOff val="25000"/>
                </a:schemeClr>
              </a:solidFill>
            </a:endParaRPr>
          </a:p>
        </c:rich>
      </c:tx>
      <c:layout/>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tx1">
                  <a:lumMod val="75000"/>
                  <a:lumOff val="25000"/>
                </a:schemeClr>
              </a:solidFill>
              <a:latin typeface="+mj-lt"/>
              <a:ea typeface="+mj-ea"/>
              <a:cs typeface="+mj-cs"/>
            </a:defRPr>
          </a:pPr>
          <a:endParaRPr lang="en-US"/>
        </a:p>
      </c:txPr>
    </c:title>
    <c:autoTitleDeleted val="0"/>
    <c:plotArea>
      <c:layout/>
      <c:lineChart>
        <c:grouping val="standard"/>
        <c:varyColors val="0"/>
        <c:ser>
          <c:idx val="0"/>
          <c:order val="0"/>
          <c:tx>
            <c:strRef>
              <c:f>Sheet1!$B$1</c:f>
              <c:strCache>
                <c:ptCount val="1"/>
                <c:pt idx="0">
                  <c:v>Λειτουργεί αποτελεσματικά</c:v>
                </c:pt>
              </c:strCache>
            </c:strRef>
          </c:tx>
          <c:spPr>
            <a:ln w="22225" cap="rnd">
              <a:solidFill>
                <a:schemeClr val="accent3"/>
              </a:solidFill>
              <a:round/>
            </a:ln>
            <a:effectLst/>
          </c:spPr>
          <c:marker>
            <c:symbol val="none"/>
          </c:marker>
          <c:dPt>
            <c:idx val="0"/>
            <c:marker>
              <c:symbol val="none"/>
            </c:marker>
            <c:bubble3D val="0"/>
            <c:extLst xmlns:c16r2="http://schemas.microsoft.com/office/drawing/2015/06/chart">
              <c:ext xmlns:c16="http://schemas.microsoft.com/office/drawing/2014/chart" uri="{C3380CC4-5D6E-409C-BE32-E72D297353CC}">
                <c16:uniqueId val="{00000000-7372-49AA-9837-0A53BCAFF25D}"/>
              </c:ext>
            </c:extLst>
          </c:dPt>
          <c:dPt>
            <c:idx val="1"/>
            <c:marker>
              <c:symbol val="none"/>
            </c:marker>
            <c:bubble3D val="0"/>
            <c:extLst xmlns:c16r2="http://schemas.microsoft.com/office/drawing/2015/06/chart">
              <c:ext xmlns:c16="http://schemas.microsoft.com/office/drawing/2014/chart" uri="{C3380CC4-5D6E-409C-BE32-E72D297353CC}">
                <c16:uniqueId val="{00000001-7372-49AA-9837-0A53BCAFF25D}"/>
              </c:ext>
            </c:extLst>
          </c:dPt>
          <c:dPt>
            <c:idx val="2"/>
            <c:marker>
              <c:symbol val="none"/>
            </c:marker>
            <c:bubble3D val="0"/>
            <c:extLst xmlns:c16r2="http://schemas.microsoft.com/office/drawing/2015/06/chart">
              <c:ext xmlns:c16="http://schemas.microsoft.com/office/drawing/2014/chart" uri="{C3380CC4-5D6E-409C-BE32-E72D297353CC}">
                <c16:uniqueId val="{00000002-7372-49AA-9837-0A53BCAFF25D}"/>
              </c:ext>
            </c:extLst>
          </c:dPt>
          <c:dPt>
            <c:idx val="3"/>
            <c:marker>
              <c:symbol val="none"/>
            </c:marker>
            <c:bubble3D val="0"/>
            <c:extLst xmlns:c16r2="http://schemas.microsoft.com/office/drawing/2015/06/chart">
              <c:ext xmlns:c16="http://schemas.microsoft.com/office/drawing/2014/chart" uri="{C3380CC4-5D6E-409C-BE32-E72D297353CC}">
                <c16:uniqueId val="{00000003-7372-49AA-9837-0A53BCAFF25D}"/>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3"/>
                    </a:solidFill>
                    <a:latin typeface="+mn-lt"/>
                    <a:ea typeface="+mn-ea"/>
                    <a:cs typeface="+mn-cs"/>
                  </a:defRPr>
                </a:pPr>
                <a:endParaRPr lang="en-U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Generation Z (17-26 ετών)</c:v>
                </c:pt>
                <c:pt idx="1">
                  <c:v>Millennials (27-42 ετών)</c:v>
                </c:pt>
                <c:pt idx="2">
                  <c:v>Generation X (43-58 ετών)</c:v>
                </c:pt>
                <c:pt idx="3">
                  <c:v>Boomers (59-77 ετών)</c:v>
                </c:pt>
                <c:pt idx="4">
                  <c:v>Silent (78+ ετών)*</c:v>
                </c:pt>
              </c:strCache>
            </c:strRef>
          </c:cat>
          <c:val>
            <c:numRef>
              <c:f>Sheet1!$B$2:$B$6</c:f>
              <c:numCache>
                <c:formatCode>0</c:formatCode>
                <c:ptCount val="5"/>
                <c:pt idx="0">
                  <c:v>16.3</c:v>
                </c:pt>
                <c:pt idx="1">
                  <c:v>15</c:v>
                </c:pt>
                <c:pt idx="2">
                  <c:v>18.8</c:v>
                </c:pt>
                <c:pt idx="3">
                  <c:v>22.4</c:v>
                </c:pt>
                <c:pt idx="4">
                  <c:v>39.4</c:v>
                </c:pt>
              </c:numCache>
            </c:numRef>
          </c:val>
          <c:smooth val="0"/>
          <c:extLst xmlns:c16r2="http://schemas.microsoft.com/office/drawing/2015/06/chart">
            <c:ext xmlns:c16="http://schemas.microsoft.com/office/drawing/2014/chart" uri="{C3380CC4-5D6E-409C-BE32-E72D297353CC}">
              <c16:uniqueId val="{00000004-7372-49AA-9837-0A53BCAFF25D}"/>
            </c:ext>
          </c:extLst>
        </c:ser>
        <c:ser>
          <c:idx val="1"/>
          <c:order val="1"/>
          <c:tx>
            <c:strRef>
              <c:f>Sheet1!$C$1</c:f>
              <c:strCache>
                <c:ptCount val="1"/>
                <c:pt idx="0">
                  <c:v>Δεν λειτουργεί αποτελεσματικά</c:v>
                </c:pt>
              </c:strCache>
            </c:strRef>
          </c:tx>
          <c:spPr>
            <a:ln w="22225" cap="rnd">
              <a:solidFill>
                <a:srgbClr val="C00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C00000"/>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Generation Z (17-26 ετών)</c:v>
                </c:pt>
                <c:pt idx="1">
                  <c:v>Millennials (27-42 ετών)</c:v>
                </c:pt>
                <c:pt idx="2">
                  <c:v>Generation X (43-58 ετών)</c:v>
                </c:pt>
                <c:pt idx="3">
                  <c:v>Boomers (59-77 ετών)</c:v>
                </c:pt>
                <c:pt idx="4">
                  <c:v>Silent (78+ ετών)*</c:v>
                </c:pt>
              </c:strCache>
            </c:strRef>
          </c:cat>
          <c:val>
            <c:numRef>
              <c:f>Sheet1!$C$2:$C$6</c:f>
              <c:numCache>
                <c:formatCode>0</c:formatCode>
                <c:ptCount val="5"/>
                <c:pt idx="0">
                  <c:v>83.7</c:v>
                </c:pt>
                <c:pt idx="1">
                  <c:v>84.3</c:v>
                </c:pt>
                <c:pt idx="2">
                  <c:v>78.900000000000006</c:v>
                </c:pt>
                <c:pt idx="3">
                  <c:v>74.099999999999994</c:v>
                </c:pt>
                <c:pt idx="4">
                  <c:v>49.3</c:v>
                </c:pt>
              </c:numCache>
            </c:numRef>
          </c:val>
          <c:smooth val="0"/>
          <c:extLst xmlns:c16r2="http://schemas.microsoft.com/office/drawing/2015/06/chart">
            <c:ext xmlns:c16="http://schemas.microsoft.com/office/drawing/2014/chart" uri="{C3380CC4-5D6E-409C-BE32-E72D297353CC}">
              <c16:uniqueId val="{00000005-7372-49AA-9837-0A53BCAFF25D}"/>
            </c:ext>
          </c:extLst>
        </c:ser>
        <c:dLbls>
          <c:showLegendKey val="0"/>
          <c:showVal val="0"/>
          <c:showCatName val="0"/>
          <c:showSerName val="0"/>
          <c:showPercent val="0"/>
          <c:showBubbleSize val="0"/>
        </c:dLbls>
        <c:smooth val="0"/>
        <c:axId val="-1711649856"/>
        <c:axId val="-1711646048"/>
      </c:lineChart>
      <c:catAx>
        <c:axId val="-1711649856"/>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800" b="1" i="0" u="none" strike="noStrike" kern="1200" cap="none" spc="0" normalizeH="0" baseline="0">
                <a:solidFill>
                  <a:schemeClr val="tx1">
                    <a:lumMod val="75000"/>
                    <a:lumOff val="25000"/>
                  </a:schemeClr>
                </a:solidFill>
                <a:latin typeface="+mn-lt"/>
                <a:ea typeface="+mn-ea"/>
                <a:cs typeface="+mn-cs"/>
              </a:defRPr>
            </a:pPr>
            <a:endParaRPr lang="en-US"/>
          </a:p>
        </c:txPr>
        <c:crossAx val="-1711646048"/>
        <c:crosses val="autoZero"/>
        <c:auto val="1"/>
        <c:lblAlgn val="ctr"/>
        <c:lblOffset val="100"/>
        <c:noMultiLvlLbl val="0"/>
      </c:catAx>
      <c:valAx>
        <c:axId val="-1711646048"/>
        <c:scaling>
          <c:orientation val="minMax"/>
          <c:max val="100"/>
        </c:scaling>
        <c:delete val="1"/>
        <c:axPos val="l"/>
        <c:majorGridlines>
          <c:spPr>
            <a:ln w="9525" cap="flat" cmpd="sng" algn="ctr">
              <a:solidFill>
                <a:schemeClr val="dk1">
                  <a:lumMod val="15000"/>
                  <a:lumOff val="85000"/>
                  <a:alpha val="54000"/>
                </a:schemeClr>
              </a:solidFill>
              <a:round/>
            </a:ln>
            <a:effectLst/>
          </c:spPr>
        </c:majorGridlines>
        <c:numFmt formatCode="0" sourceLinked="1"/>
        <c:majorTickMark val="out"/>
        <c:minorTickMark val="none"/>
        <c:tickLblPos val="nextTo"/>
        <c:crossAx val="-1711649856"/>
        <c:crosses val="autoZero"/>
        <c:crossBetween val="between"/>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3.2562881983635689E-2"/>
          <c:y val="0.80306464782080622"/>
          <c:w val="0.8786513447630192"/>
          <c:h val="0.16585819845495159"/>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981723843411614"/>
          <c:y val="6.1927346594330343E-2"/>
          <c:w val="0.73936628079903099"/>
          <c:h val="0.82510717432732095"/>
        </c:manualLayout>
      </c:layout>
      <c:barChart>
        <c:barDir val="bar"/>
        <c:grouping val="stacked"/>
        <c:varyColors val="0"/>
        <c:ser>
          <c:idx val="0"/>
          <c:order val="0"/>
          <c:tx>
            <c:strRef>
              <c:f>Sheet1!$B$1</c:f>
              <c:strCache>
                <c:ptCount val="1"/>
                <c:pt idx="0">
                  <c:v>Μικρές</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 Οι προγενέστερες κυβερνήσεις   </c:v>
                </c:pt>
                <c:pt idx="1">
                  <c:v> Η σημερινή κυβέρνηση  </c:v>
                </c:pt>
                <c:pt idx="2">
                  <c:v> Η τοπική αυτοδιοίκηση  </c:v>
                </c:pt>
                <c:pt idx="3">
                  <c:v> Οι πολίτες  </c:v>
                </c:pt>
                <c:pt idx="4">
                  <c:v> Η δημόσια διοίκηση και οι δημόσιοι υπάλληλοι  </c:v>
                </c:pt>
              </c:strCache>
            </c:strRef>
          </c:cat>
          <c:val>
            <c:numRef>
              <c:f>Sheet1!$B$2:$B$6</c:f>
              <c:numCache>
                <c:formatCode>0</c:formatCode>
                <c:ptCount val="5"/>
                <c:pt idx="0">
                  <c:v>3.9</c:v>
                </c:pt>
                <c:pt idx="1">
                  <c:v>6.1</c:v>
                </c:pt>
                <c:pt idx="2">
                  <c:v>7.6</c:v>
                </c:pt>
                <c:pt idx="3">
                  <c:v>13.2</c:v>
                </c:pt>
                <c:pt idx="4">
                  <c:v>11.2</c:v>
                </c:pt>
              </c:numCache>
            </c:numRef>
          </c:val>
          <c:extLst xmlns:c16r2="http://schemas.microsoft.com/office/drawing/2015/06/chart">
            <c:ext xmlns:c16="http://schemas.microsoft.com/office/drawing/2014/chart" uri="{C3380CC4-5D6E-409C-BE32-E72D297353CC}">
              <c16:uniqueId val="{00000000-1219-47B5-8527-FC2A2433AFF1}"/>
            </c:ext>
          </c:extLst>
        </c:ser>
        <c:ser>
          <c:idx val="1"/>
          <c:order val="1"/>
          <c:tx>
            <c:strRef>
              <c:f>Sheet1!$C$1</c:f>
              <c:strCache>
                <c:ptCount val="1"/>
                <c:pt idx="0">
                  <c:v>Μέτριες</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 Οι προγενέστερες κυβερνήσεις   </c:v>
                </c:pt>
                <c:pt idx="1">
                  <c:v> Η σημερινή κυβέρνηση  </c:v>
                </c:pt>
                <c:pt idx="2">
                  <c:v> Η τοπική αυτοδιοίκηση  </c:v>
                </c:pt>
                <c:pt idx="3">
                  <c:v> Οι πολίτες  </c:v>
                </c:pt>
                <c:pt idx="4">
                  <c:v> Η δημόσια διοίκηση και οι δημόσιοι υπάλληλοι  </c:v>
                </c:pt>
              </c:strCache>
            </c:strRef>
          </c:cat>
          <c:val>
            <c:numRef>
              <c:f>Sheet1!$C$2:$C$6</c:f>
              <c:numCache>
                <c:formatCode>0</c:formatCode>
                <c:ptCount val="5"/>
                <c:pt idx="0">
                  <c:v>20.8</c:v>
                </c:pt>
                <c:pt idx="1">
                  <c:v>24.2</c:v>
                </c:pt>
                <c:pt idx="2">
                  <c:v>32</c:v>
                </c:pt>
                <c:pt idx="3">
                  <c:v>35.1</c:v>
                </c:pt>
                <c:pt idx="4">
                  <c:v>38.799999999999997</c:v>
                </c:pt>
              </c:numCache>
            </c:numRef>
          </c:val>
          <c:extLst xmlns:c16r2="http://schemas.microsoft.com/office/drawing/2015/06/chart">
            <c:ext xmlns:c16="http://schemas.microsoft.com/office/drawing/2014/chart" uri="{C3380CC4-5D6E-409C-BE32-E72D297353CC}">
              <c16:uniqueId val="{00000001-1219-47B5-8527-FC2A2433AFF1}"/>
            </c:ext>
          </c:extLst>
        </c:ser>
        <c:ser>
          <c:idx val="2"/>
          <c:order val="2"/>
          <c:tx>
            <c:strRef>
              <c:f>Sheet1!$D$1</c:f>
              <c:strCache>
                <c:ptCount val="1"/>
                <c:pt idx="0">
                  <c:v>Μεγάλες</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 Οι προγενέστερες κυβερνήσεις   </c:v>
                </c:pt>
                <c:pt idx="1">
                  <c:v> Η σημερινή κυβέρνηση  </c:v>
                </c:pt>
                <c:pt idx="2">
                  <c:v> Η τοπική αυτοδιοίκηση  </c:v>
                </c:pt>
                <c:pt idx="3">
                  <c:v> Οι πολίτες  </c:v>
                </c:pt>
                <c:pt idx="4">
                  <c:v> Η δημόσια διοίκηση και οι δημόσιοι υπάλληλοι  </c:v>
                </c:pt>
              </c:strCache>
            </c:strRef>
          </c:cat>
          <c:val>
            <c:numRef>
              <c:f>Sheet1!$D$2:$D$6</c:f>
              <c:numCache>
                <c:formatCode>0</c:formatCode>
                <c:ptCount val="5"/>
                <c:pt idx="0">
                  <c:v>74.2</c:v>
                </c:pt>
                <c:pt idx="1">
                  <c:v>69.2</c:v>
                </c:pt>
                <c:pt idx="2">
                  <c:v>59.8</c:v>
                </c:pt>
                <c:pt idx="3">
                  <c:v>51.2</c:v>
                </c:pt>
                <c:pt idx="4">
                  <c:v>48.5</c:v>
                </c:pt>
              </c:numCache>
            </c:numRef>
          </c:val>
          <c:extLst xmlns:c16r2="http://schemas.microsoft.com/office/drawing/2015/06/chart">
            <c:ext xmlns:c16="http://schemas.microsoft.com/office/drawing/2014/chart" uri="{C3380CC4-5D6E-409C-BE32-E72D297353CC}">
              <c16:uniqueId val="{00000002-1219-47B5-8527-FC2A2433AFF1}"/>
            </c:ext>
          </c:extLst>
        </c:ser>
        <c:ser>
          <c:idx val="3"/>
          <c:order val="3"/>
          <c:tx>
            <c:strRef>
              <c:f>Sheet1!$E$1</c:f>
              <c:strCache>
                <c:ptCount val="1"/>
                <c:pt idx="0">
                  <c:v>ΔΓ/ΔΑ (αυθ.)</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 Οι προγενέστερες κυβερνήσεις   </c:v>
                </c:pt>
                <c:pt idx="1">
                  <c:v> Η σημερινή κυβέρνηση  </c:v>
                </c:pt>
                <c:pt idx="2">
                  <c:v> Η τοπική αυτοδιοίκηση  </c:v>
                </c:pt>
                <c:pt idx="3">
                  <c:v> Οι πολίτες  </c:v>
                </c:pt>
                <c:pt idx="4">
                  <c:v> Η δημόσια διοίκηση και οι δημόσιοι υπάλληλοι  </c:v>
                </c:pt>
              </c:strCache>
            </c:strRef>
          </c:cat>
          <c:val>
            <c:numRef>
              <c:f>Sheet1!$E$2:$E$6</c:f>
              <c:numCache>
                <c:formatCode>0</c:formatCode>
                <c:ptCount val="5"/>
                <c:pt idx="0">
                  <c:v>1.1000000000000001</c:v>
                </c:pt>
                <c:pt idx="1">
                  <c:v>0.6</c:v>
                </c:pt>
                <c:pt idx="3">
                  <c:v>0.5</c:v>
                </c:pt>
                <c:pt idx="4">
                  <c:v>1.4</c:v>
                </c:pt>
              </c:numCache>
            </c:numRef>
          </c:val>
          <c:extLst xmlns:c16r2="http://schemas.microsoft.com/office/drawing/2015/06/chart">
            <c:ext xmlns:c16="http://schemas.microsoft.com/office/drawing/2014/chart" uri="{C3380CC4-5D6E-409C-BE32-E72D297353CC}">
              <c16:uniqueId val="{00000005-1219-47B5-8527-FC2A2433AFF1}"/>
            </c:ext>
          </c:extLst>
        </c:ser>
        <c:dLbls>
          <c:showLegendKey val="0"/>
          <c:showVal val="0"/>
          <c:showCatName val="0"/>
          <c:showSerName val="0"/>
          <c:showPercent val="0"/>
          <c:showBubbleSize val="0"/>
        </c:dLbls>
        <c:gapWidth val="150"/>
        <c:overlap val="100"/>
        <c:axId val="-1711645504"/>
        <c:axId val="-1711650400"/>
      </c:barChart>
      <c:catAx>
        <c:axId val="-1711645504"/>
        <c:scaling>
          <c:orientation val="maxMin"/>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1" i="0" u="none" strike="noStrike" kern="1200" cap="none" spc="0" normalizeH="0" baseline="0">
                <a:solidFill>
                  <a:schemeClr val="dk1">
                    <a:lumMod val="65000"/>
                    <a:lumOff val="35000"/>
                  </a:schemeClr>
                </a:solidFill>
                <a:latin typeface="+mn-lt"/>
                <a:ea typeface="+mn-ea"/>
                <a:cs typeface="+mn-cs"/>
              </a:defRPr>
            </a:pPr>
            <a:endParaRPr lang="en-US"/>
          </a:p>
        </c:txPr>
        <c:crossAx val="-1711650400"/>
        <c:crosses val="autoZero"/>
        <c:auto val="1"/>
        <c:lblAlgn val="ctr"/>
        <c:lblOffset val="100"/>
        <c:noMultiLvlLbl val="0"/>
      </c:catAx>
      <c:valAx>
        <c:axId val="-1711650400"/>
        <c:scaling>
          <c:orientation val="minMax"/>
          <c:max val="100"/>
        </c:scaling>
        <c:delete val="0"/>
        <c:axPos val="t"/>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1711645504"/>
        <c:crosses val="autoZero"/>
        <c:crossBetween val="between"/>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0.24127715869524638"/>
          <c:y val="0.94806302385066754"/>
          <c:w val="0.75678197020249216"/>
          <c:h val="4.9788428342686368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Θετικά</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 Ανεξάρτητες αρχές  </c:v>
                </c:pt>
                <c:pt idx="1">
                  <c:v> Δικαιοσύνη  </c:v>
                </c:pt>
                <c:pt idx="2">
                  <c:v> Αντιπολίτευση  </c:v>
                </c:pt>
                <c:pt idx="3">
                  <c:v> Μη Κυβερνητικές Οργανώσεις  </c:v>
                </c:pt>
                <c:pt idx="4">
                  <c:v> Μέσα Μαζικής Ενημέρωσης  </c:v>
                </c:pt>
              </c:strCache>
            </c:strRef>
          </c:cat>
          <c:val>
            <c:numRef>
              <c:f>Sheet1!$B$2:$B$6</c:f>
              <c:numCache>
                <c:formatCode>0</c:formatCode>
                <c:ptCount val="5"/>
                <c:pt idx="0">
                  <c:v>58.4</c:v>
                </c:pt>
                <c:pt idx="1">
                  <c:v>57</c:v>
                </c:pt>
                <c:pt idx="2">
                  <c:v>41</c:v>
                </c:pt>
                <c:pt idx="3">
                  <c:v>29.4</c:v>
                </c:pt>
                <c:pt idx="4">
                  <c:v>23.8</c:v>
                </c:pt>
              </c:numCache>
            </c:numRef>
          </c:val>
          <c:extLst xmlns:c16r2="http://schemas.microsoft.com/office/drawing/2015/06/chart">
            <c:ext xmlns:c16="http://schemas.microsoft.com/office/drawing/2014/chart" uri="{C3380CC4-5D6E-409C-BE32-E72D297353CC}">
              <c16:uniqueId val="{00000000-1219-47B5-8527-FC2A2433AFF1}"/>
            </c:ext>
          </c:extLst>
        </c:ser>
        <c:ser>
          <c:idx val="1"/>
          <c:order val="1"/>
          <c:tx>
            <c:strRef>
              <c:f>Sheet1!$C$1</c:f>
              <c:strCache>
                <c:ptCount val="1"/>
                <c:pt idx="0">
                  <c:v>Ούτε-ούτε (αυθ.)</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 Ανεξάρτητες αρχές  </c:v>
                </c:pt>
                <c:pt idx="1">
                  <c:v> Δικαιοσύνη  </c:v>
                </c:pt>
                <c:pt idx="2">
                  <c:v> Αντιπολίτευση  </c:v>
                </c:pt>
                <c:pt idx="3">
                  <c:v> Μη Κυβερνητικές Οργανώσεις  </c:v>
                </c:pt>
                <c:pt idx="4">
                  <c:v> Μέσα Μαζικής Ενημέρωσης  </c:v>
                </c:pt>
              </c:strCache>
            </c:strRef>
          </c:cat>
          <c:val>
            <c:numRef>
              <c:f>Sheet1!$C$2:$C$6</c:f>
              <c:numCache>
                <c:formatCode>0</c:formatCode>
                <c:ptCount val="5"/>
                <c:pt idx="0">
                  <c:v>3</c:v>
                </c:pt>
                <c:pt idx="1">
                  <c:v>3.4</c:v>
                </c:pt>
                <c:pt idx="2">
                  <c:v>2.4</c:v>
                </c:pt>
                <c:pt idx="3">
                  <c:v>3.5</c:v>
                </c:pt>
                <c:pt idx="4">
                  <c:v>3.3</c:v>
                </c:pt>
              </c:numCache>
            </c:numRef>
          </c:val>
          <c:extLst xmlns:c16r2="http://schemas.microsoft.com/office/drawing/2015/06/chart">
            <c:ext xmlns:c16="http://schemas.microsoft.com/office/drawing/2014/chart" uri="{C3380CC4-5D6E-409C-BE32-E72D297353CC}">
              <c16:uniqueId val="{00000001-1219-47B5-8527-FC2A2433AFF1}"/>
            </c:ext>
          </c:extLst>
        </c:ser>
        <c:ser>
          <c:idx val="2"/>
          <c:order val="2"/>
          <c:tx>
            <c:strRef>
              <c:f>Sheet1!$D$1</c:f>
              <c:strCache>
                <c:ptCount val="1"/>
                <c:pt idx="0">
                  <c:v>Αρνητικά</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 Ανεξάρτητες αρχές  </c:v>
                </c:pt>
                <c:pt idx="1">
                  <c:v> Δικαιοσύνη  </c:v>
                </c:pt>
                <c:pt idx="2">
                  <c:v> Αντιπολίτευση  </c:v>
                </c:pt>
                <c:pt idx="3">
                  <c:v> Μη Κυβερνητικές Οργανώσεις  </c:v>
                </c:pt>
                <c:pt idx="4">
                  <c:v> Μέσα Μαζικής Ενημέρωσης  </c:v>
                </c:pt>
              </c:strCache>
            </c:strRef>
          </c:cat>
          <c:val>
            <c:numRef>
              <c:f>Sheet1!$D$2:$D$6</c:f>
              <c:numCache>
                <c:formatCode>0</c:formatCode>
                <c:ptCount val="5"/>
                <c:pt idx="0">
                  <c:v>31.8</c:v>
                </c:pt>
                <c:pt idx="1">
                  <c:v>37.700000000000003</c:v>
                </c:pt>
                <c:pt idx="2">
                  <c:v>54.7</c:v>
                </c:pt>
                <c:pt idx="3">
                  <c:v>64.2</c:v>
                </c:pt>
                <c:pt idx="4">
                  <c:v>72.2</c:v>
                </c:pt>
              </c:numCache>
            </c:numRef>
          </c:val>
          <c:extLst xmlns:c16r2="http://schemas.microsoft.com/office/drawing/2015/06/chart">
            <c:ext xmlns:c16="http://schemas.microsoft.com/office/drawing/2014/chart" uri="{C3380CC4-5D6E-409C-BE32-E72D297353CC}">
              <c16:uniqueId val="{00000002-1219-47B5-8527-FC2A2433AFF1}"/>
            </c:ext>
          </c:extLst>
        </c:ser>
        <c:ser>
          <c:idx val="3"/>
          <c:order val="3"/>
          <c:tx>
            <c:strRef>
              <c:f>Sheet1!$E$1</c:f>
              <c:strCache>
                <c:ptCount val="1"/>
                <c:pt idx="0">
                  <c:v>ΔΓ/ΔΑ (αυθ.)</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 Ανεξάρτητες αρχές  </c:v>
                </c:pt>
                <c:pt idx="1">
                  <c:v> Δικαιοσύνη  </c:v>
                </c:pt>
                <c:pt idx="2">
                  <c:v> Αντιπολίτευση  </c:v>
                </c:pt>
                <c:pt idx="3">
                  <c:v> Μη Κυβερνητικές Οργανώσεις  </c:v>
                </c:pt>
                <c:pt idx="4">
                  <c:v> Μέσα Μαζικής Ενημέρωσης  </c:v>
                </c:pt>
              </c:strCache>
            </c:strRef>
          </c:cat>
          <c:val>
            <c:numRef>
              <c:f>Sheet1!$E$2:$E$6</c:f>
              <c:numCache>
                <c:formatCode>0</c:formatCode>
                <c:ptCount val="5"/>
                <c:pt idx="0">
                  <c:v>6.7</c:v>
                </c:pt>
                <c:pt idx="1">
                  <c:v>1.7</c:v>
                </c:pt>
                <c:pt idx="2">
                  <c:v>1.7</c:v>
                </c:pt>
                <c:pt idx="3">
                  <c:v>2.8</c:v>
                </c:pt>
                <c:pt idx="4">
                  <c:v>0.7</c:v>
                </c:pt>
              </c:numCache>
            </c:numRef>
          </c:val>
          <c:extLst xmlns:c16r2="http://schemas.microsoft.com/office/drawing/2015/06/chart">
            <c:ext xmlns:c16="http://schemas.microsoft.com/office/drawing/2014/chart" uri="{C3380CC4-5D6E-409C-BE32-E72D297353CC}">
              <c16:uniqueId val="{00000005-1219-47B5-8527-FC2A2433AFF1}"/>
            </c:ext>
          </c:extLst>
        </c:ser>
        <c:dLbls>
          <c:showLegendKey val="0"/>
          <c:showVal val="0"/>
          <c:showCatName val="0"/>
          <c:showSerName val="0"/>
          <c:showPercent val="0"/>
          <c:showBubbleSize val="0"/>
        </c:dLbls>
        <c:gapWidth val="150"/>
        <c:overlap val="100"/>
        <c:axId val="-1711648224"/>
        <c:axId val="-1711644416"/>
      </c:barChart>
      <c:catAx>
        <c:axId val="-1711648224"/>
        <c:scaling>
          <c:orientation val="maxMin"/>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1" i="0" u="none" strike="noStrike" kern="1200" cap="none" spc="0" normalizeH="0" baseline="0">
                <a:solidFill>
                  <a:schemeClr val="dk1">
                    <a:lumMod val="65000"/>
                    <a:lumOff val="35000"/>
                  </a:schemeClr>
                </a:solidFill>
                <a:latin typeface="+mn-lt"/>
                <a:ea typeface="+mn-ea"/>
                <a:cs typeface="+mn-cs"/>
              </a:defRPr>
            </a:pPr>
            <a:endParaRPr lang="en-US"/>
          </a:p>
        </c:txPr>
        <c:crossAx val="-1711644416"/>
        <c:crosses val="autoZero"/>
        <c:auto val="1"/>
        <c:lblAlgn val="ctr"/>
        <c:lblOffset val="100"/>
        <c:noMultiLvlLbl val="0"/>
      </c:catAx>
      <c:valAx>
        <c:axId val="-1711644416"/>
        <c:scaling>
          <c:orientation val="minMax"/>
          <c:max val="100"/>
        </c:scaling>
        <c:delete val="0"/>
        <c:axPos val="t"/>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1711648224"/>
        <c:crosses val="autoZero"/>
        <c:crossBetween val="between"/>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0.24127715869524638"/>
          <c:y val="0.94806302385066754"/>
          <c:w val="0.75678197020249216"/>
          <c:h val="4.9788428342686368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normalizeH="0" baseline="0">
                <a:solidFill>
                  <a:schemeClr val="dk1">
                    <a:lumMod val="50000"/>
                    <a:lumOff val="50000"/>
                  </a:schemeClr>
                </a:solidFill>
                <a:latin typeface="+mj-lt"/>
                <a:ea typeface="+mj-ea"/>
                <a:cs typeface="+mj-cs"/>
              </a:defRPr>
            </a:pPr>
            <a:r>
              <a:rPr lang="el-GR" sz="1200" dirty="0"/>
              <a:t>Σύνολο</a:t>
            </a:r>
            <a:endParaRPr lang="en-US" sz="1200" dirty="0"/>
          </a:p>
        </c:rich>
      </c:tx>
      <c:layout/>
      <c:overlay val="0"/>
      <c:spPr>
        <a:noFill/>
        <a:ln>
          <a:noFill/>
        </a:ln>
        <a:effectLst/>
      </c:spPr>
      <c:txPr>
        <a:bodyPr rot="0" spcFirstLastPara="1" vertOverflow="ellipsis" vert="horz" wrap="square" anchor="ctr" anchorCtr="1"/>
        <a:lstStyle/>
        <a:p>
          <a:pPr>
            <a:defRPr sz="1200" b="1" i="0" u="none" strike="noStrike" kern="1200" spc="0" normalizeH="0" baseline="0">
              <a:solidFill>
                <a:schemeClr val="dk1">
                  <a:lumMod val="50000"/>
                  <a:lumOff val="50000"/>
                </a:schemeClr>
              </a:solidFill>
              <a:latin typeface="+mj-lt"/>
              <a:ea typeface="+mj-ea"/>
              <a:cs typeface="+mj-cs"/>
            </a:defRPr>
          </a:pPr>
          <a:endParaRPr lang="en-US"/>
        </a:p>
      </c:txPr>
    </c:title>
    <c:autoTitleDeleted val="0"/>
    <c:view3D>
      <c:rotX val="30"/>
      <c:rotY val="227"/>
      <c:depthPercent val="100"/>
      <c:rAngAx val="0"/>
      <c:perspective val="5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Series 1</c:v>
                </c:pt>
              </c:strCache>
            </c:strRef>
          </c:tx>
          <c:spPr>
            <a:solidFill>
              <a:srgbClr val="C00000"/>
            </a:solidFill>
            <a:ln>
              <a:noFill/>
            </a:ln>
          </c:spPr>
          <c:dPt>
            <c:idx val="0"/>
            <c:bubble3D val="0"/>
            <c:spPr>
              <a:solidFill>
                <a:schemeClr val="accent3"/>
              </a:solidFill>
              <a:ln w="50800">
                <a:noFill/>
              </a:ln>
              <a:effectLst/>
              <a:sp3d/>
            </c:spPr>
            <c:extLst xmlns:c16r2="http://schemas.microsoft.com/office/drawing/2015/06/chart">
              <c:ext xmlns:c16="http://schemas.microsoft.com/office/drawing/2014/chart" uri="{C3380CC4-5D6E-409C-BE32-E72D297353CC}">
                <c16:uniqueId val="{00000004-9A4F-4D58-A0A0-EA779306130C}"/>
              </c:ext>
            </c:extLst>
          </c:dPt>
          <c:dPt>
            <c:idx val="1"/>
            <c:bubble3D val="0"/>
            <c:spPr>
              <a:solidFill>
                <a:srgbClr val="C00000"/>
              </a:solidFill>
              <a:ln w="50800">
                <a:noFill/>
              </a:ln>
              <a:effectLst/>
              <a:sp3d/>
            </c:spPr>
            <c:extLst xmlns:c16r2="http://schemas.microsoft.com/office/drawing/2015/06/chart">
              <c:ext xmlns:c16="http://schemas.microsoft.com/office/drawing/2014/chart" uri="{C3380CC4-5D6E-409C-BE32-E72D297353CC}">
                <c16:uniqueId val="{00000006-9A4F-4D58-A0A0-EA779306130C}"/>
              </c:ext>
            </c:extLst>
          </c:dPt>
          <c:dPt>
            <c:idx val="2"/>
            <c:bubble3D val="0"/>
            <c:spPr>
              <a:solidFill>
                <a:schemeClr val="bg1">
                  <a:lumMod val="65000"/>
                </a:schemeClr>
              </a:solidFill>
              <a:ln w="50800">
                <a:noFill/>
              </a:ln>
              <a:effectLst/>
              <a:sp3d/>
            </c:spPr>
            <c:extLst xmlns:c16r2="http://schemas.microsoft.com/office/drawing/2015/06/chart">
              <c:ext xmlns:c16="http://schemas.microsoft.com/office/drawing/2014/chart" uri="{C3380CC4-5D6E-409C-BE32-E72D297353CC}">
                <c16:uniqueId val="{00000005-9A4F-4D58-A0A0-EA779306130C}"/>
              </c:ext>
            </c:extLst>
          </c:dPt>
          <c:dPt>
            <c:idx val="3"/>
            <c:bubble3D val="0"/>
            <c:spPr>
              <a:solidFill>
                <a:srgbClr val="C00000"/>
              </a:solidFill>
              <a:ln w="50800">
                <a:noFill/>
              </a:ln>
              <a:effectLst/>
              <a:sp3d/>
            </c:spPr>
            <c:extLst xmlns:c16r2="http://schemas.microsoft.com/office/drawing/2015/06/chart">
              <c:ext xmlns:c16="http://schemas.microsoft.com/office/drawing/2014/chart" uri="{C3380CC4-5D6E-409C-BE32-E72D297353CC}">
                <c16:uniqueId val="{00000007-9A4F-4D58-A0A0-EA779306130C}"/>
              </c:ext>
            </c:extLst>
          </c:dPt>
          <c:dLbls>
            <c:dLbl>
              <c:idx val="2"/>
              <c:layout>
                <c:manualLayout>
                  <c:x val="-4.503346482868667E-3"/>
                  <c:y val="-4.7665605137376405E-3"/>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9A4F-4D58-A0A0-EA779306130C}"/>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Sheet1!$A$2:$A$4</c:f>
              <c:strCache>
                <c:ptCount val="3"/>
                <c:pt idx="0">
                  <c:v>Θα παραμείνει για καιρό η ΝΔ κυρίαρχο κόμμα χωρίς ισχυρή αντιπολίτευση</c:v>
                </c:pt>
                <c:pt idx="1">
                  <c:v>Θα υπάρξουν αλλαγές το επόμενο διάστημα</c:v>
                </c:pt>
                <c:pt idx="2">
                  <c:v>ΔΓ/ΔΑ (αυθ.)</c:v>
                </c:pt>
              </c:strCache>
            </c:strRef>
          </c:cat>
          <c:val>
            <c:numRef>
              <c:f>Sheet1!$B$2:$B$4</c:f>
              <c:numCache>
                <c:formatCode>0</c:formatCode>
                <c:ptCount val="3"/>
                <c:pt idx="0">
                  <c:v>55.8</c:v>
                </c:pt>
                <c:pt idx="1">
                  <c:v>39.5</c:v>
                </c:pt>
                <c:pt idx="2">
                  <c:v>4.7</c:v>
                </c:pt>
              </c:numCache>
            </c:numRef>
          </c:val>
          <c:extLst xmlns:c16r2="http://schemas.microsoft.com/office/drawing/2015/06/chart">
            <c:ext xmlns:c16="http://schemas.microsoft.com/office/drawing/2014/chart" uri="{C3380CC4-5D6E-409C-BE32-E72D297353CC}">
              <c16:uniqueId val="{00000000-9A4F-4D58-A0A0-EA779306130C}"/>
            </c:ext>
          </c:extLst>
        </c:ser>
        <c:dLbls>
          <c:showLegendKey val="0"/>
          <c:showVal val="0"/>
          <c:showCatName val="0"/>
          <c:showSerName val="0"/>
          <c:showPercent val="0"/>
          <c:showBubbleSize val="0"/>
          <c:showLeaderLines val="1"/>
        </c:dLbls>
      </c:pie3DChart>
      <c:spPr>
        <a:noFill/>
        <a:ln>
          <a:noFill/>
        </a:ln>
        <a:effectLst/>
      </c:spPr>
    </c:plotArea>
    <c:legend>
      <c:legendPos val="r"/>
      <c:layout>
        <c:manualLayout>
          <c:xMode val="edge"/>
          <c:yMode val="edge"/>
          <c:x val="0.653156686317096"/>
          <c:y val="0.21659588762176779"/>
          <c:w val="0.32882992775142955"/>
          <c:h val="0.49976673879060723"/>
        </c:manualLayout>
      </c:layout>
      <c:overlay val="0"/>
      <c:spPr>
        <a:solidFill>
          <a:schemeClr val="lt1">
            <a:alpha val="50000"/>
          </a:schemeClr>
        </a:solidFill>
        <a:ln>
          <a:noFill/>
        </a:ln>
        <a:effectLst/>
      </c:spPr>
      <c:txPr>
        <a:bodyPr rot="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spc="0" normalizeH="0" baseline="0">
                <a:solidFill>
                  <a:schemeClr val="dk1">
                    <a:lumMod val="50000"/>
                    <a:lumOff val="50000"/>
                  </a:schemeClr>
                </a:solidFill>
                <a:latin typeface="+mj-lt"/>
                <a:ea typeface="+mj-ea"/>
                <a:cs typeface="+mj-cs"/>
              </a:defRPr>
            </a:pPr>
            <a:r>
              <a:rPr lang="el-GR" sz="1200" dirty="0"/>
              <a:t>Πολιτική προέλευση</a:t>
            </a:r>
            <a:endParaRPr lang="en-GB" sz="1200" dirty="0"/>
          </a:p>
        </c:rich>
      </c:tx>
      <c:layout>
        <c:manualLayout>
          <c:xMode val="edge"/>
          <c:yMode val="edge"/>
          <c:x val="0.4873431412853223"/>
          <c:y val="4.5922996175373773E-3"/>
        </c:manualLayout>
      </c:layout>
      <c:overlay val="0"/>
      <c:spPr>
        <a:noFill/>
        <a:ln>
          <a:noFill/>
        </a:ln>
        <a:effectLst/>
      </c:spPr>
      <c:txPr>
        <a:bodyPr rot="0" spcFirstLastPara="1" vertOverflow="ellipsis" vert="horz" wrap="square" anchor="ctr" anchorCtr="1"/>
        <a:lstStyle/>
        <a:p>
          <a:pPr>
            <a:defRPr sz="1200"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manualLayout>
          <c:layoutTarget val="inner"/>
          <c:xMode val="edge"/>
          <c:yMode val="edge"/>
          <c:x val="0.24037850504756264"/>
          <c:y val="0.10338295115258404"/>
          <c:w val="0.71273341453875894"/>
          <c:h val="0.79636933548433053"/>
        </c:manualLayout>
      </c:layout>
      <c:barChart>
        <c:barDir val="bar"/>
        <c:grouping val="stacked"/>
        <c:varyColors val="0"/>
        <c:ser>
          <c:idx val="0"/>
          <c:order val="0"/>
          <c:tx>
            <c:strRef>
              <c:f>Sheet1!$B$1</c:f>
              <c:strCache>
                <c:ptCount val="1"/>
                <c:pt idx="0">
                  <c:v>Θα παραμείνει για καιρό η ΝΔ κυρίαρχο κόμμα χωρίς ισχυρή αντιπολίτευση</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Sheet1!$A$2:$A$16</c:f>
              <c:strCache>
                <c:ptCount val="15"/>
                <c:pt idx="0">
                  <c:v>Σύνολο</c:v>
                </c:pt>
                <c:pt idx="2">
                  <c:v>ΝΔ</c:v>
                </c:pt>
                <c:pt idx="3">
                  <c:v>ΣΥΡΙΖΑ</c:v>
                </c:pt>
                <c:pt idx="4">
                  <c:v>ΠΑΣΟΚ-ΚΙΝΑΛ</c:v>
                </c:pt>
                <c:pt idx="5">
                  <c:v>KKE</c:v>
                </c:pt>
                <c:pt idx="6">
                  <c:v>ΛΟΙΠΑ</c:v>
                </c:pt>
                <c:pt idx="7">
                  <c:v>ΆΛΛΟ**</c:v>
                </c:pt>
                <c:pt idx="9">
                  <c:v>Αριστεροί</c:v>
                </c:pt>
                <c:pt idx="10">
                  <c:v>Κεντροαριστεροί</c:v>
                </c:pt>
                <c:pt idx="11">
                  <c:v>Κεντρώοι</c:v>
                </c:pt>
                <c:pt idx="12">
                  <c:v>Κεντροδεξιοί</c:v>
                </c:pt>
                <c:pt idx="13">
                  <c:v>Δεξιοί</c:v>
                </c:pt>
                <c:pt idx="14">
                  <c:v>Τίποτα (αυθ.)</c:v>
                </c:pt>
              </c:strCache>
            </c:strRef>
          </c:cat>
          <c:val>
            <c:numRef>
              <c:f>Sheet1!$B$2:$B$16</c:f>
              <c:numCache>
                <c:formatCode>General</c:formatCode>
                <c:ptCount val="15"/>
                <c:pt idx="0" formatCode="0">
                  <c:v>55.8</c:v>
                </c:pt>
                <c:pt idx="2" formatCode="0">
                  <c:v>76.599999999999994</c:v>
                </c:pt>
                <c:pt idx="3" formatCode="0">
                  <c:v>42.2</c:v>
                </c:pt>
                <c:pt idx="4" formatCode="0">
                  <c:v>40.700000000000003</c:v>
                </c:pt>
                <c:pt idx="5" formatCode="0">
                  <c:v>49.7</c:v>
                </c:pt>
                <c:pt idx="6" formatCode="0">
                  <c:v>53.1</c:v>
                </c:pt>
                <c:pt idx="7" formatCode="0">
                  <c:v>45.5</c:v>
                </c:pt>
                <c:pt idx="9" formatCode="0">
                  <c:v>44.9</c:v>
                </c:pt>
                <c:pt idx="10" formatCode="0">
                  <c:v>43.3</c:v>
                </c:pt>
                <c:pt idx="11" formatCode="0">
                  <c:v>58.7</c:v>
                </c:pt>
                <c:pt idx="12" formatCode="0">
                  <c:v>76</c:v>
                </c:pt>
                <c:pt idx="13" formatCode="0">
                  <c:v>65.8</c:v>
                </c:pt>
                <c:pt idx="14" formatCode="0">
                  <c:v>43.8</c:v>
                </c:pt>
              </c:numCache>
            </c:numRef>
          </c:val>
          <c:extLst xmlns:c16r2="http://schemas.microsoft.com/office/drawing/2015/06/chart">
            <c:ext xmlns:c16="http://schemas.microsoft.com/office/drawing/2014/chart" uri="{C3380CC4-5D6E-409C-BE32-E72D297353CC}">
              <c16:uniqueId val="{00000000-CB74-46BE-A266-520E8A2816E4}"/>
            </c:ext>
          </c:extLst>
        </c:ser>
        <c:ser>
          <c:idx val="1"/>
          <c:order val="1"/>
          <c:tx>
            <c:strRef>
              <c:f>Sheet1!$C$1</c:f>
              <c:strCache>
                <c:ptCount val="1"/>
                <c:pt idx="0">
                  <c:v>Θα υπάρξουν αλλαγές το επόμενο διάστημα</c:v>
                </c:pt>
              </c:strCache>
            </c:strRef>
          </c:tx>
          <c:spPr>
            <a:solidFill>
              <a:srgbClr val="C00000">
                <a:alpha val="7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Sheet1!$A$2:$A$16</c:f>
              <c:strCache>
                <c:ptCount val="15"/>
                <c:pt idx="0">
                  <c:v>Σύνολο</c:v>
                </c:pt>
                <c:pt idx="2">
                  <c:v>ΝΔ</c:v>
                </c:pt>
                <c:pt idx="3">
                  <c:v>ΣΥΡΙΖΑ</c:v>
                </c:pt>
                <c:pt idx="4">
                  <c:v>ΠΑΣΟΚ-ΚΙΝΑΛ</c:v>
                </c:pt>
                <c:pt idx="5">
                  <c:v>KKE</c:v>
                </c:pt>
                <c:pt idx="6">
                  <c:v>ΛΟΙΠΑ</c:v>
                </c:pt>
                <c:pt idx="7">
                  <c:v>ΆΛΛΟ**</c:v>
                </c:pt>
                <c:pt idx="9">
                  <c:v>Αριστεροί</c:v>
                </c:pt>
                <c:pt idx="10">
                  <c:v>Κεντροαριστεροί</c:v>
                </c:pt>
                <c:pt idx="11">
                  <c:v>Κεντρώοι</c:v>
                </c:pt>
                <c:pt idx="12">
                  <c:v>Κεντροδεξιοί</c:v>
                </c:pt>
                <c:pt idx="13">
                  <c:v>Δεξιοί</c:v>
                </c:pt>
                <c:pt idx="14">
                  <c:v>Τίποτα (αυθ.)</c:v>
                </c:pt>
              </c:strCache>
            </c:strRef>
          </c:cat>
          <c:val>
            <c:numRef>
              <c:f>Sheet1!$C$2:$C$16</c:f>
              <c:numCache>
                <c:formatCode>General</c:formatCode>
                <c:ptCount val="15"/>
                <c:pt idx="0" formatCode="0">
                  <c:v>39.5</c:v>
                </c:pt>
                <c:pt idx="2" formatCode="0">
                  <c:v>19.5</c:v>
                </c:pt>
                <c:pt idx="3" formatCode="0">
                  <c:v>53.4</c:v>
                </c:pt>
                <c:pt idx="4" formatCode="0">
                  <c:v>55.4</c:v>
                </c:pt>
                <c:pt idx="5" formatCode="0">
                  <c:v>48.1</c:v>
                </c:pt>
                <c:pt idx="6" formatCode="0">
                  <c:v>44.2</c:v>
                </c:pt>
                <c:pt idx="7" formatCode="0">
                  <c:v>46.2</c:v>
                </c:pt>
                <c:pt idx="9" formatCode="0">
                  <c:v>50.9</c:v>
                </c:pt>
                <c:pt idx="10" formatCode="0">
                  <c:v>53.2</c:v>
                </c:pt>
                <c:pt idx="11" formatCode="0">
                  <c:v>35.299999999999997</c:v>
                </c:pt>
                <c:pt idx="12" formatCode="0">
                  <c:v>19.899999999999999</c:v>
                </c:pt>
                <c:pt idx="13" formatCode="0">
                  <c:v>32.6</c:v>
                </c:pt>
                <c:pt idx="14" formatCode="0">
                  <c:v>49.3</c:v>
                </c:pt>
              </c:numCache>
            </c:numRef>
          </c:val>
          <c:extLst xmlns:c16r2="http://schemas.microsoft.com/office/drawing/2015/06/chart">
            <c:ext xmlns:c16="http://schemas.microsoft.com/office/drawing/2014/chart" uri="{C3380CC4-5D6E-409C-BE32-E72D297353CC}">
              <c16:uniqueId val="{00000001-CB74-46BE-A266-520E8A2816E4}"/>
            </c:ext>
          </c:extLst>
        </c:ser>
        <c:ser>
          <c:idx val="2"/>
          <c:order val="2"/>
          <c:tx>
            <c:strRef>
              <c:f>Sheet1!$D$1</c:f>
              <c:strCache>
                <c:ptCount val="1"/>
                <c:pt idx="0">
                  <c:v>ΔΓ/ΔΑ (αυθ.)</c:v>
                </c:pt>
              </c:strCache>
            </c:strRef>
          </c:tx>
          <c:spPr>
            <a:solidFill>
              <a:schemeClr val="bg1">
                <a:lumMod val="65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Sheet1!$A$2:$A$16</c:f>
              <c:strCache>
                <c:ptCount val="15"/>
                <c:pt idx="0">
                  <c:v>Σύνολο</c:v>
                </c:pt>
                <c:pt idx="2">
                  <c:v>ΝΔ</c:v>
                </c:pt>
                <c:pt idx="3">
                  <c:v>ΣΥΡΙΖΑ</c:v>
                </c:pt>
                <c:pt idx="4">
                  <c:v>ΠΑΣΟΚ-ΚΙΝΑΛ</c:v>
                </c:pt>
                <c:pt idx="5">
                  <c:v>KKE</c:v>
                </c:pt>
                <c:pt idx="6">
                  <c:v>ΛΟΙΠΑ</c:v>
                </c:pt>
                <c:pt idx="7">
                  <c:v>ΆΛΛΟ**</c:v>
                </c:pt>
                <c:pt idx="9">
                  <c:v>Αριστεροί</c:v>
                </c:pt>
                <c:pt idx="10">
                  <c:v>Κεντροαριστεροί</c:v>
                </c:pt>
                <c:pt idx="11">
                  <c:v>Κεντρώοι</c:v>
                </c:pt>
                <c:pt idx="12">
                  <c:v>Κεντροδεξιοί</c:v>
                </c:pt>
                <c:pt idx="13">
                  <c:v>Δεξιοί</c:v>
                </c:pt>
                <c:pt idx="14">
                  <c:v>Τίποτα (αυθ.)</c:v>
                </c:pt>
              </c:strCache>
            </c:strRef>
          </c:cat>
          <c:val>
            <c:numRef>
              <c:f>Sheet1!$D$2:$D$16</c:f>
              <c:numCache>
                <c:formatCode>General</c:formatCode>
                <c:ptCount val="15"/>
                <c:pt idx="0" formatCode="0">
                  <c:v>4.7</c:v>
                </c:pt>
                <c:pt idx="2" formatCode="0">
                  <c:v>3.9</c:v>
                </c:pt>
                <c:pt idx="3" formatCode="0">
                  <c:v>4.4000000000000004</c:v>
                </c:pt>
                <c:pt idx="4" formatCode="0">
                  <c:v>3.9</c:v>
                </c:pt>
                <c:pt idx="5" formatCode="0">
                  <c:v>2.2000000000000002</c:v>
                </c:pt>
                <c:pt idx="6" formatCode="0">
                  <c:v>2.7</c:v>
                </c:pt>
                <c:pt idx="7" formatCode="0">
                  <c:v>8.3000000000000007</c:v>
                </c:pt>
                <c:pt idx="9" formatCode="0">
                  <c:v>4.2</c:v>
                </c:pt>
                <c:pt idx="10" formatCode="0">
                  <c:v>3.5</c:v>
                </c:pt>
                <c:pt idx="11" formatCode="0">
                  <c:v>6</c:v>
                </c:pt>
                <c:pt idx="12" formatCode="0">
                  <c:v>4.0999999999999996</c:v>
                </c:pt>
                <c:pt idx="13" formatCode="0">
                  <c:v>1.7</c:v>
                </c:pt>
                <c:pt idx="14" formatCode="0">
                  <c:v>6.9</c:v>
                </c:pt>
              </c:numCache>
            </c:numRef>
          </c:val>
          <c:extLst xmlns:c16r2="http://schemas.microsoft.com/office/drawing/2015/06/chart">
            <c:ext xmlns:c16="http://schemas.microsoft.com/office/drawing/2014/chart" uri="{C3380CC4-5D6E-409C-BE32-E72D297353CC}">
              <c16:uniqueId val="{00000002-CB74-46BE-A266-520E8A2816E4}"/>
            </c:ext>
          </c:extLst>
        </c:ser>
        <c:dLbls>
          <c:showLegendKey val="0"/>
          <c:showVal val="0"/>
          <c:showCatName val="0"/>
          <c:showSerName val="0"/>
          <c:showPercent val="0"/>
          <c:showBubbleSize val="0"/>
        </c:dLbls>
        <c:gapWidth val="39"/>
        <c:overlap val="99"/>
        <c:axId val="-1711646592"/>
        <c:axId val="-1711643872"/>
      </c:barChart>
      <c:catAx>
        <c:axId val="-1711646592"/>
        <c:scaling>
          <c:orientation val="maxMin"/>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1" i="0" u="none" strike="noStrike" kern="1200" cap="none" spc="0" normalizeH="0" baseline="0">
                <a:solidFill>
                  <a:schemeClr val="dk1">
                    <a:lumMod val="65000"/>
                    <a:lumOff val="35000"/>
                  </a:schemeClr>
                </a:solidFill>
                <a:latin typeface="+mn-lt"/>
                <a:ea typeface="+mn-ea"/>
                <a:cs typeface="+mn-cs"/>
              </a:defRPr>
            </a:pPr>
            <a:endParaRPr lang="en-US"/>
          </a:p>
        </c:txPr>
        <c:crossAx val="-1711643872"/>
        <c:crosses val="autoZero"/>
        <c:auto val="1"/>
        <c:lblAlgn val="ctr"/>
        <c:lblOffset val="100"/>
        <c:noMultiLvlLbl val="0"/>
      </c:catAx>
      <c:valAx>
        <c:axId val="-1711643872"/>
        <c:scaling>
          <c:orientation val="minMax"/>
          <c:max val="100"/>
        </c:scaling>
        <c:delete val="0"/>
        <c:axPos val="t"/>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1711646592"/>
        <c:crosses val="autoZero"/>
        <c:crossBetween val="between"/>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3.7106975235369308E-2"/>
          <c:y val="0.90511007235945484"/>
          <c:w val="0.89999989516068724"/>
          <c:h val="8.4739679891404754E-2"/>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tx1">
                    <a:lumMod val="75000"/>
                    <a:lumOff val="25000"/>
                  </a:schemeClr>
                </a:solidFill>
                <a:latin typeface="+mj-lt"/>
                <a:ea typeface="+mj-ea"/>
                <a:cs typeface="+mj-cs"/>
              </a:defRPr>
            </a:pPr>
            <a:r>
              <a:rPr lang="el-GR" sz="1400" dirty="0">
                <a:solidFill>
                  <a:schemeClr val="tx1">
                    <a:lumMod val="75000"/>
                    <a:lumOff val="25000"/>
                  </a:schemeClr>
                </a:solidFill>
              </a:rPr>
              <a:t>Ανά γενιές</a:t>
            </a:r>
            <a:endParaRPr lang="en-US" sz="1400" dirty="0">
              <a:solidFill>
                <a:schemeClr val="tx1">
                  <a:lumMod val="75000"/>
                  <a:lumOff val="25000"/>
                </a:schemeClr>
              </a:solidFill>
            </a:endParaRPr>
          </a:p>
        </c:rich>
      </c:tx>
      <c:layout/>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tx1">
                  <a:lumMod val="75000"/>
                  <a:lumOff val="25000"/>
                </a:schemeClr>
              </a:solidFill>
              <a:latin typeface="+mj-lt"/>
              <a:ea typeface="+mj-ea"/>
              <a:cs typeface="+mj-cs"/>
            </a:defRPr>
          </a:pPr>
          <a:endParaRPr lang="en-US"/>
        </a:p>
      </c:txPr>
    </c:title>
    <c:autoTitleDeleted val="0"/>
    <c:plotArea>
      <c:layout/>
      <c:lineChart>
        <c:grouping val="standard"/>
        <c:varyColors val="0"/>
        <c:ser>
          <c:idx val="0"/>
          <c:order val="0"/>
          <c:tx>
            <c:strRef>
              <c:f>Sheet1!$B$1</c:f>
              <c:strCache>
                <c:ptCount val="1"/>
                <c:pt idx="0">
                  <c:v>Θα παραμείνει για καιρό η ΝΔ κυρίαρχο κόμμα χωρίς ισχυρή αντιπολίτευση</c:v>
                </c:pt>
              </c:strCache>
            </c:strRef>
          </c:tx>
          <c:spPr>
            <a:ln w="22225" cap="rnd">
              <a:solidFill>
                <a:schemeClr val="accent3"/>
              </a:solidFill>
              <a:round/>
            </a:ln>
            <a:effectLst/>
          </c:spPr>
          <c:marker>
            <c:symbol val="none"/>
          </c:marker>
          <c:dPt>
            <c:idx val="0"/>
            <c:marker>
              <c:symbol val="none"/>
            </c:marker>
            <c:bubble3D val="0"/>
            <c:extLst xmlns:c16r2="http://schemas.microsoft.com/office/drawing/2015/06/chart">
              <c:ext xmlns:c16="http://schemas.microsoft.com/office/drawing/2014/chart" uri="{C3380CC4-5D6E-409C-BE32-E72D297353CC}">
                <c16:uniqueId val="{00000000-7372-49AA-9837-0A53BCAFF25D}"/>
              </c:ext>
            </c:extLst>
          </c:dPt>
          <c:dPt>
            <c:idx val="1"/>
            <c:marker>
              <c:symbol val="none"/>
            </c:marker>
            <c:bubble3D val="0"/>
            <c:extLst xmlns:c16r2="http://schemas.microsoft.com/office/drawing/2015/06/chart">
              <c:ext xmlns:c16="http://schemas.microsoft.com/office/drawing/2014/chart" uri="{C3380CC4-5D6E-409C-BE32-E72D297353CC}">
                <c16:uniqueId val="{00000001-7372-49AA-9837-0A53BCAFF25D}"/>
              </c:ext>
            </c:extLst>
          </c:dPt>
          <c:dPt>
            <c:idx val="2"/>
            <c:marker>
              <c:symbol val="none"/>
            </c:marker>
            <c:bubble3D val="0"/>
            <c:extLst xmlns:c16r2="http://schemas.microsoft.com/office/drawing/2015/06/chart">
              <c:ext xmlns:c16="http://schemas.microsoft.com/office/drawing/2014/chart" uri="{C3380CC4-5D6E-409C-BE32-E72D297353CC}">
                <c16:uniqueId val="{00000002-7372-49AA-9837-0A53BCAFF25D}"/>
              </c:ext>
            </c:extLst>
          </c:dPt>
          <c:dPt>
            <c:idx val="3"/>
            <c:marker>
              <c:symbol val="none"/>
            </c:marker>
            <c:bubble3D val="0"/>
            <c:extLst xmlns:c16r2="http://schemas.microsoft.com/office/drawing/2015/06/chart">
              <c:ext xmlns:c16="http://schemas.microsoft.com/office/drawing/2014/chart" uri="{C3380CC4-5D6E-409C-BE32-E72D297353CC}">
                <c16:uniqueId val="{00000003-7372-49AA-9837-0A53BCAFF25D}"/>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3"/>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Generation Z (17-26 ετών)</c:v>
                </c:pt>
                <c:pt idx="1">
                  <c:v>Millennials (27-42 ετών)</c:v>
                </c:pt>
                <c:pt idx="2">
                  <c:v>Generation X (43-58 ετών)</c:v>
                </c:pt>
                <c:pt idx="3">
                  <c:v>Boomers (59-77 ετών)</c:v>
                </c:pt>
                <c:pt idx="4">
                  <c:v>Silent (78+ ετών)*</c:v>
                </c:pt>
              </c:strCache>
            </c:strRef>
          </c:cat>
          <c:val>
            <c:numRef>
              <c:f>Sheet1!$B$2:$B$6</c:f>
              <c:numCache>
                <c:formatCode>0</c:formatCode>
                <c:ptCount val="5"/>
                <c:pt idx="0">
                  <c:v>58.7</c:v>
                </c:pt>
                <c:pt idx="1">
                  <c:v>59.3</c:v>
                </c:pt>
                <c:pt idx="2">
                  <c:v>56.9</c:v>
                </c:pt>
                <c:pt idx="3">
                  <c:v>53.5</c:v>
                </c:pt>
                <c:pt idx="4">
                  <c:v>40.4</c:v>
                </c:pt>
              </c:numCache>
            </c:numRef>
          </c:val>
          <c:smooth val="0"/>
          <c:extLst xmlns:c16r2="http://schemas.microsoft.com/office/drawing/2015/06/chart">
            <c:ext xmlns:c16="http://schemas.microsoft.com/office/drawing/2014/chart" uri="{C3380CC4-5D6E-409C-BE32-E72D297353CC}">
              <c16:uniqueId val="{00000004-7372-49AA-9837-0A53BCAFF25D}"/>
            </c:ext>
          </c:extLst>
        </c:ser>
        <c:ser>
          <c:idx val="1"/>
          <c:order val="1"/>
          <c:tx>
            <c:strRef>
              <c:f>Sheet1!$C$1</c:f>
              <c:strCache>
                <c:ptCount val="1"/>
                <c:pt idx="0">
                  <c:v>Θα υπάρξουν αλλαγές το επόμενο διάστημα</c:v>
                </c:pt>
              </c:strCache>
            </c:strRef>
          </c:tx>
          <c:spPr>
            <a:ln w="22225" cap="rnd">
              <a:solidFill>
                <a:srgbClr val="C00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C00000"/>
                    </a:solidFill>
                    <a:latin typeface="+mn-lt"/>
                    <a:ea typeface="+mn-ea"/>
                    <a:cs typeface="+mn-cs"/>
                  </a:defRPr>
                </a:pPr>
                <a:endParaRPr lang="en-U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Generation Z (17-26 ετών)</c:v>
                </c:pt>
                <c:pt idx="1">
                  <c:v>Millennials (27-42 ετών)</c:v>
                </c:pt>
                <c:pt idx="2">
                  <c:v>Generation X (43-58 ετών)</c:v>
                </c:pt>
                <c:pt idx="3">
                  <c:v>Boomers (59-77 ετών)</c:v>
                </c:pt>
                <c:pt idx="4">
                  <c:v>Silent (78+ ετών)*</c:v>
                </c:pt>
              </c:strCache>
            </c:strRef>
          </c:cat>
          <c:val>
            <c:numRef>
              <c:f>Sheet1!$C$2:$C$6</c:f>
              <c:numCache>
                <c:formatCode>0</c:formatCode>
                <c:ptCount val="5"/>
                <c:pt idx="0">
                  <c:v>39.700000000000003</c:v>
                </c:pt>
                <c:pt idx="1">
                  <c:v>39.6</c:v>
                </c:pt>
                <c:pt idx="2">
                  <c:v>38.799999999999997</c:v>
                </c:pt>
                <c:pt idx="3">
                  <c:v>39.9</c:v>
                </c:pt>
                <c:pt idx="4">
                  <c:v>40</c:v>
                </c:pt>
              </c:numCache>
            </c:numRef>
          </c:val>
          <c:smooth val="0"/>
          <c:extLst xmlns:c16r2="http://schemas.microsoft.com/office/drawing/2015/06/chart">
            <c:ext xmlns:c16="http://schemas.microsoft.com/office/drawing/2014/chart" uri="{C3380CC4-5D6E-409C-BE32-E72D297353CC}">
              <c16:uniqueId val="{00000005-7372-49AA-9837-0A53BCAFF25D}"/>
            </c:ext>
          </c:extLst>
        </c:ser>
        <c:dLbls>
          <c:showLegendKey val="0"/>
          <c:showVal val="0"/>
          <c:showCatName val="0"/>
          <c:showSerName val="0"/>
          <c:showPercent val="0"/>
          <c:showBubbleSize val="0"/>
        </c:dLbls>
        <c:smooth val="0"/>
        <c:axId val="-1711642784"/>
        <c:axId val="-1711649312"/>
      </c:lineChart>
      <c:catAx>
        <c:axId val="-1711642784"/>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800" b="1" i="0" u="none" strike="noStrike" kern="1200" cap="none" spc="0" normalizeH="0" baseline="0">
                <a:solidFill>
                  <a:schemeClr val="tx1">
                    <a:lumMod val="75000"/>
                    <a:lumOff val="25000"/>
                  </a:schemeClr>
                </a:solidFill>
                <a:latin typeface="+mn-lt"/>
                <a:ea typeface="+mn-ea"/>
                <a:cs typeface="+mn-cs"/>
              </a:defRPr>
            </a:pPr>
            <a:endParaRPr lang="en-US"/>
          </a:p>
        </c:txPr>
        <c:crossAx val="-1711649312"/>
        <c:crosses val="autoZero"/>
        <c:auto val="1"/>
        <c:lblAlgn val="ctr"/>
        <c:lblOffset val="100"/>
        <c:noMultiLvlLbl val="0"/>
      </c:catAx>
      <c:valAx>
        <c:axId val="-1711649312"/>
        <c:scaling>
          <c:orientation val="minMax"/>
          <c:max val="100"/>
        </c:scaling>
        <c:delete val="1"/>
        <c:axPos val="l"/>
        <c:majorGridlines>
          <c:spPr>
            <a:ln w="9525" cap="flat" cmpd="sng" algn="ctr">
              <a:solidFill>
                <a:schemeClr val="dk1">
                  <a:lumMod val="15000"/>
                  <a:lumOff val="85000"/>
                  <a:alpha val="54000"/>
                </a:schemeClr>
              </a:solidFill>
              <a:round/>
            </a:ln>
            <a:effectLst/>
          </c:spPr>
        </c:majorGridlines>
        <c:numFmt formatCode="0" sourceLinked="1"/>
        <c:majorTickMark val="out"/>
        <c:minorTickMark val="none"/>
        <c:tickLblPos val="nextTo"/>
        <c:crossAx val="-1711642784"/>
        <c:crosses val="autoZero"/>
        <c:crossBetween val="between"/>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3.2562881983635689E-2"/>
          <c:y val="0.80306464782080622"/>
          <c:w val="0.8786513447630192"/>
          <c:h val="0.16585819845495159"/>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spc="0" normalizeH="0" baseline="0">
                <a:solidFill>
                  <a:schemeClr val="dk1">
                    <a:lumMod val="50000"/>
                    <a:lumOff val="50000"/>
                  </a:schemeClr>
                </a:solidFill>
                <a:latin typeface="+mj-lt"/>
                <a:ea typeface="+mj-ea"/>
                <a:cs typeface="+mj-cs"/>
              </a:defRPr>
            </a:pPr>
            <a:r>
              <a:rPr lang="el-GR" sz="1200" dirty="0"/>
              <a:t>Σύνολο</a:t>
            </a:r>
            <a:endParaRPr lang="en-US" sz="1200" dirty="0"/>
          </a:p>
        </c:rich>
      </c:tx>
      <c:layout/>
      <c:overlay val="0"/>
      <c:spPr>
        <a:noFill/>
        <a:ln>
          <a:noFill/>
        </a:ln>
        <a:effectLst/>
      </c:spPr>
      <c:txPr>
        <a:bodyPr rot="0" spcFirstLastPara="1" vertOverflow="ellipsis" vert="horz" wrap="square" anchor="ctr" anchorCtr="1"/>
        <a:lstStyle/>
        <a:p>
          <a:pPr>
            <a:defRPr sz="1200"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4-9A4F-4D58-A0A0-EA779306130C}"/>
              </c:ext>
            </c:extLst>
          </c:dPt>
          <c:dPt>
            <c:idx val="1"/>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06-9A4F-4D58-A0A0-EA779306130C}"/>
              </c:ext>
            </c:extLst>
          </c:dPt>
          <c:dPt>
            <c:idx val="2"/>
            <c:invertIfNegative val="0"/>
            <c:bubble3D val="0"/>
            <c:spPr>
              <a:solidFill>
                <a:srgbClr val="C00000"/>
              </a:solidFill>
              <a:ln>
                <a:noFill/>
              </a:ln>
              <a:effectLst/>
            </c:spPr>
            <c:extLst xmlns:c16r2="http://schemas.microsoft.com/office/drawing/2015/06/chart">
              <c:ext xmlns:c16="http://schemas.microsoft.com/office/drawing/2014/chart" uri="{C3380CC4-5D6E-409C-BE32-E72D297353CC}">
                <c16:uniqueId val="{00000005-9A4F-4D58-A0A0-EA779306130C}"/>
              </c:ext>
            </c:extLst>
          </c:dPt>
          <c:dPt>
            <c:idx val="3"/>
            <c:invertIfNegative val="0"/>
            <c:bubble3D val="0"/>
            <c:spPr>
              <a:solidFill>
                <a:schemeClr val="bg1">
                  <a:lumMod val="50000"/>
                </a:schemeClr>
              </a:solidFill>
              <a:ln>
                <a:noFill/>
              </a:ln>
              <a:effectLst/>
            </c:spPr>
            <c:extLst xmlns:c16r2="http://schemas.microsoft.com/office/drawing/2015/06/chart">
              <c:ext xmlns:c16="http://schemas.microsoft.com/office/drawing/2014/chart" uri="{C3380CC4-5D6E-409C-BE32-E72D297353CC}">
                <c16:uniqueId val="{00000007-9A4F-4D58-A0A0-EA779306130C}"/>
              </c:ext>
            </c:extLst>
          </c:dPt>
          <c:dLbls>
            <c:dLbl>
              <c:idx val="2"/>
              <c:layout>
                <c:manualLayout>
                  <c:x val="-4.503346482868667E-3"/>
                  <c:y val="-4.7665605137376405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9A4F-4D58-A0A0-EA779306130C}"/>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Sheet1!$A$2:$A$5</c:f>
              <c:strCache>
                <c:ptCount val="4"/>
                <c:pt idx="0">
                  <c:v>Ο ΣΥΡΙΖΑ θα αποτελέσει ισχυρή αξιωματική αντιπολίτευση</c:v>
                </c:pt>
                <c:pt idx="1">
                  <c:v>Το ΠΑΣΟΚ-Κίνημα αλλαγής θα αποτελέσει ισχυρή αντιπολίτευση</c:v>
                </c:pt>
                <c:pt idx="2">
                  <c:v>Ούτε ο ΣΥΡΙΖΑ ούτε το ΠΑΣΟΚ-Κίνημα Αλλαγής μπορούν να αποτελέσουν ισχυρή αντιπολίτευση</c:v>
                </c:pt>
                <c:pt idx="3">
                  <c:v>ΔΓ/ΔΑ (αυθ.)</c:v>
                </c:pt>
              </c:strCache>
            </c:strRef>
          </c:cat>
          <c:val>
            <c:numRef>
              <c:f>Sheet1!$B$2:$B$5</c:f>
              <c:numCache>
                <c:formatCode>0</c:formatCode>
                <c:ptCount val="4"/>
                <c:pt idx="0">
                  <c:v>12.4</c:v>
                </c:pt>
                <c:pt idx="1">
                  <c:v>25.9</c:v>
                </c:pt>
                <c:pt idx="2">
                  <c:v>58.5</c:v>
                </c:pt>
                <c:pt idx="3">
                  <c:v>3.2</c:v>
                </c:pt>
              </c:numCache>
            </c:numRef>
          </c:val>
          <c:extLst xmlns:c16r2="http://schemas.microsoft.com/office/drawing/2015/06/chart">
            <c:ext xmlns:c16="http://schemas.microsoft.com/office/drawing/2014/chart" uri="{C3380CC4-5D6E-409C-BE32-E72D297353CC}">
              <c16:uniqueId val="{00000000-9A4F-4D58-A0A0-EA779306130C}"/>
            </c:ext>
          </c:extLst>
        </c:ser>
        <c:dLbls>
          <c:showLegendKey val="0"/>
          <c:showVal val="0"/>
          <c:showCatName val="0"/>
          <c:showSerName val="0"/>
          <c:showPercent val="0"/>
          <c:showBubbleSize val="0"/>
        </c:dLbls>
        <c:gapWidth val="267"/>
        <c:overlap val="-43"/>
        <c:axId val="-1711642240"/>
        <c:axId val="-1711641696"/>
      </c:barChart>
      <c:catAx>
        <c:axId val="-1711642240"/>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1" i="0" u="none" strike="noStrike" kern="1200" cap="none" spc="0" normalizeH="0" baseline="0">
                <a:solidFill>
                  <a:schemeClr val="dk1">
                    <a:lumMod val="65000"/>
                    <a:lumOff val="35000"/>
                  </a:schemeClr>
                </a:solidFill>
                <a:latin typeface="+mn-lt"/>
                <a:ea typeface="+mn-ea"/>
                <a:cs typeface="+mn-cs"/>
              </a:defRPr>
            </a:pPr>
            <a:endParaRPr lang="en-US"/>
          </a:p>
        </c:txPr>
        <c:crossAx val="-1711641696"/>
        <c:crosses val="autoZero"/>
        <c:auto val="1"/>
        <c:lblAlgn val="ctr"/>
        <c:lblOffset val="100"/>
        <c:noMultiLvlLbl val="0"/>
      </c:catAx>
      <c:valAx>
        <c:axId val="-1711641696"/>
        <c:scaling>
          <c:orientation val="minMax"/>
          <c:max val="80"/>
        </c:scaling>
        <c:delete val="1"/>
        <c:axPos val="l"/>
        <c:majorGridlines>
          <c:spPr>
            <a:ln w="9525" cap="flat" cmpd="sng" algn="ctr">
              <a:solidFill>
                <a:schemeClr val="dk1">
                  <a:lumMod val="15000"/>
                  <a:lumOff val="85000"/>
                </a:schemeClr>
              </a:solidFill>
              <a:round/>
            </a:ln>
            <a:effectLst/>
          </c:spPr>
        </c:majorGridlines>
        <c:numFmt formatCode="0" sourceLinked="1"/>
        <c:majorTickMark val="out"/>
        <c:minorTickMark val="none"/>
        <c:tickLblPos val="nextTo"/>
        <c:crossAx val="-1711642240"/>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spc="0" normalizeH="0" baseline="0">
                <a:solidFill>
                  <a:schemeClr val="dk1">
                    <a:lumMod val="50000"/>
                    <a:lumOff val="50000"/>
                  </a:schemeClr>
                </a:solidFill>
                <a:latin typeface="+mj-lt"/>
                <a:ea typeface="+mj-ea"/>
                <a:cs typeface="+mj-cs"/>
              </a:defRPr>
            </a:pPr>
            <a:r>
              <a:rPr lang="el-GR" sz="1200" dirty="0"/>
              <a:t>Πολιτική προέλευση</a:t>
            </a:r>
            <a:endParaRPr lang="en-GB" sz="1200" dirty="0"/>
          </a:p>
        </c:rich>
      </c:tx>
      <c:layout>
        <c:manualLayout>
          <c:xMode val="edge"/>
          <c:yMode val="edge"/>
          <c:x val="0.4873431412853223"/>
          <c:y val="4.5922996175373773E-3"/>
        </c:manualLayout>
      </c:layout>
      <c:overlay val="0"/>
      <c:spPr>
        <a:noFill/>
        <a:ln>
          <a:noFill/>
        </a:ln>
        <a:effectLst/>
      </c:spPr>
      <c:txPr>
        <a:bodyPr rot="0" spcFirstLastPara="1" vertOverflow="ellipsis" vert="horz" wrap="square" anchor="ctr" anchorCtr="1"/>
        <a:lstStyle/>
        <a:p>
          <a:pPr>
            <a:defRPr sz="1200"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manualLayout>
          <c:layoutTarget val="inner"/>
          <c:xMode val="edge"/>
          <c:yMode val="edge"/>
          <c:x val="0.24037850504756264"/>
          <c:y val="0.10338295115258404"/>
          <c:w val="0.71273341453875894"/>
          <c:h val="0.79636933548433053"/>
        </c:manualLayout>
      </c:layout>
      <c:barChart>
        <c:barDir val="bar"/>
        <c:grouping val="stacked"/>
        <c:varyColors val="0"/>
        <c:ser>
          <c:idx val="0"/>
          <c:order val="0"/>
          <c:tx>
            <c:strRef>
              <c:f>Sheet1!$B$1</c:f>
              <c:strCache>
                <c:ptCount val="1"/>
                <c:pt idx="0">
                  <c:v>Ο ΣΥΡΙΖΑ θα αποτελέσει ισχυρή αξιωματική αντιπολίτευση</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Sheet1!$A$2:$A$16</c:f>
              <c:strCache>
                <c:ptCount val="15"/>
                <c:pt idx="0">
                  <c:v>Σύνολο</c:v>
                </c:pt>
                <c:pt idx="2">
                  <c:v>ΝΔ</c:v>
                </c:pt>
                <c:pt idx="3">
                  <c:v>ΣΥΡΙΖΑ</c:v>
                </c:pt>
                <c:pt idx="4">
                  <c:v>ΠΑΣΟΚ-ΚΙΝΑΛ</c:v>
                </c:pt>
                <c:pt idx="5">
                  <c:v>KKE</c:v>
                </c:pt>
                <c:pt idx="6">
                  <c:v>ΛΟΙΠΑ</c:v>
                </c:pt>
                <c:pt idx="7">
                  <c:v>ΆΛΛΟ**</c:v>
                </c:pt>
                <c:pt idx="9">
                  <c:v>Αριστεροί</c:v>
                </c:pt>
                <c:pt idx="10">
                  <c:v>Κεντροαριστεροί</c:v>
                </c:pt>
                <c:pt idx="11">
                  <c:v>Κεντρώοι</c:v>
                </c:pt>
                <c:pt idx="12">
                  <c:v>Κεντροδεξιοί</c:v>
                </c:pt>
                <c:pt idx="13">
                  <c:v>Δεξιοί</c:v>
                </c:pt>
                <c:pt idx="14">
                  <c:v>Τίποτα (αυθ.)</c:v>
                </c:pt>
              </c:strCache>
            </c:strRef>
          </c:cat>
          <c:val>
            <c:numRef>
              <c:f>Sheet1!$B$2:$B$16</c:f>
              <c:numCache>
                <c:formatCode>General</c:formatCode>
                <c:ptCount val="15"/>
                <c:pt idx="0" formatCode="0">
                  <c:v>12.4</c:v>
                </c:pt>
                <c:pt idx="2" formatCode="0">
                  <c:v>5.4</c:v>
                </c:pt>
                <c:pt idx="3" formatCode="0">
                  <c:v>38.1</c:v>
                </c:pt>
                <c:pt idx="4" formatCode="0">
                  <c:v>3</c:v>
                </c:pt>
                <c:pt idx="5" formatCode="0">
                  <c:v>10.7</c:v>
                </c:pt>
                <c:pt idx="6" formatCode="0">
                  <c:v>9.4</c:v>
                </c:pt>
                <c:pt idx="7" formatCode="0">
                  <c:v>12.7</c:v>
                </c:pt>
                <c:pt idx="9" formatCode="0">
                  <c:v>27.1</c:v>
                </c:pt>
                <c:pt idx="10" formatCode="0">
                  <c:v>15</c:v>
                </c:pt>
                <c:pt idx="11" formatCode="0">
                  <c:v>10.4</c:v>
                </c:pt>
                <c:pt idx="12" formatCode="0">
                  <c:v>3.7</c:v>
                </c:pt>
                <c:pt idx="13" formatCode="0">
                  <c:v>8.1999999999999993</c:v>
                </c:pt>
                <c:pt idx="14" formatCode="0">
                  <c:v>16.600000000000001</c:v>
                </c:pt>
              </c:numCache>
            </c:numRef>
          </c:val>
          <c:extLst xmlns:c16r2="http://schemas.microsoft.com/office/drawing/2015/06/chart">
            <c:ext xmlns:c16="http://schemas.microsoft.com/office/drawing/2014/chart" uri="{C3380CC4-5D6E-409C-BE32-E72D297353CC}">
              <c16:uniqueId val="{00000000-CB74-46BE-A266-520E8A2816E4}"/>
            </c:ext>
          </c:extLst>
        </c:ser>
        <c:ser>
          <c:idx val="1"/>
          <c:order val="1"/>
          <c:tx>
            <c:strRef>
              <c:f>Sheet1!$C$1</c:f>
              <c:strCache>
                <c:ptCount val="1"/>
                <c:pt idx="0">
                  <c:v>Το ΠΑΣΟΚ-Κίνημα αλλαγής θα αποτελέσει ισχυρή αντιπολίτευση</c:v>
                </c:pt>
              </c:strCache>
            </c:strRef>
          </c:tx>
          <c:spPr>
            <a:solidFill>
              <a:srgbClr val="FFC000">
                <a:alpha val="7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Sheet1!$A$2:$A$16</c:f>
              <c:strCache>
                <c:ptCount val="15"/>
                <c:pt idx="0">
                  <c:v>Σύνολο</c:v>
                </c:pt>
                <c:pt idx="2">
                  <c:v>ΝΔ</c:v>
                </c:pt>
                <c:pt idx="3">
                  <c:v>ΣΥΡΙΖΑ</c:v>
                </c:pt>
                <c:pt idx="4">
                  <c:v>ΠΑΣΟΚ-ΚΙΝΑΛ</c:v>
                </c:pt>
                <c:pt idx="5">
                  <c:v>KKE</c:v>
                </c:pt>
                <c:pt idx="6">
                  <c:v>ΛΟΙΠΑ</c:v>
                </c:pt>
                <c:pt idx="7">
                  <c:v>ΆΛΛΟ**</c:v>
                </c:pt>
                <c:pt idx="9">
                  <c:v>Αριστεροί</c:v>
                </c:pt>
                <c:pt idx="10">
                  <c:v>Κεντροαριστεροί</c:v>
                </c:pt>
                <c:pt idx="11">
                  <c:v>Κεντρώοι</c:v>
                </c:pt>
                <c:pt idx="12">
                  <c:v>Κεντροδεξιοί</c:v>
                </c:pt>
                <c:pt idx="13">
                  <c:v>Δεξιοί</c:v>
                </c:pt>
                <c:pt idx="14">
                  <c:v>Τίποτα (αυθ.)</c:v>
                </c:pt>
              </c:strCache>
            </c:strRef>
          </c:cat>
          <c:val>
            <c:numRef>
              <c:f>Sheet1!$C$2:$C$16</c:f>
              <c:numCache>
                <c:formatCode>General</c:formatCode>
                <c:ptCount val="15"/>
                <c:pt idx="0" formatCode="0">
                  <c:v>25.9</c:v>
                </c:pt>
                <c:pt idx="2" formatCode="0">
                  <c:v>29.8</c:v>
                </c:pt>
                <c:pt idx="3" formatCode="0">
                  <c:v>13.4</c:v>
                </c:pt>
                <c:pt idx="4" formatCode="0">
                  <c:v>64.900000000000006</c:v>
                </c:pt>
                <c:pt idx="5" formatCode="0">
                  <c:v>10.4</c:v>
                </c:pt>
                <c:pt idx="6" formatCode="0">
                  <c:v>20</c:v>
                </c:pt>
                <c:pt idx="7" formatCode="0">
                  <c:v>21</c:v>
                </c:pt>
                <c:pt idx="9" formatCode="0">
                  <c:v>14.3</c:v>
                </c:pt>
                <c:pt idx="10" formatCode="0">
                  <c:v>28.2</c:v>
                </c:pt>
                <c:pt idx="11" formatCode="0">
                  <c:v>34.4</c:v>
                </c:pt>
                <c:pt idx="12" formatCode="0">
                  <c:v>31.3</c:v>
                </c:pt>
                <c:pt idx="13" formatCode="0">
                  <c:v>24.1</c:v>
                </c:pt>
                <c:pt idx="14" formatCode="0">
                  <c:v>13.9</c:v>
                </c:pt>
              </c:numCache>
            </c:numRef>
          </c:val>
          <c:extLst xmlns:c16r2="http://schemas.microsoft.com/office/drawing/2015/06/chart">
            <c:ext xmlns:c16="http://schemas.microsoft.com/office/drawing/2014/chart" uri="{C3380CC4-5D6E-409C-BE32-E72D297353CC}">
              <c16:uniqueId val="{00000001-CB74-46BE-A266-520E8A2816E4}"/>
            </c:ext>
          </c:extLst>
        </c:ser>
        <c:ser>
          <c:idx val="2"/>
          <c:order val="2"/>
          <c:tx>
            <c:strRef>
              <c:f>Sheet1!$D$1</c:f>
              <c:strCache>
                <c:ptCount val="1"/>
                <c:pt idx="0">
                  <c:v>Ούτε ο ΣΥΡΙΖΑ ούτε το ΠΑΣΟΚ-Κίνημα Αλλαγής μπορούν να αποτελέσουν ισχυρή αντιπολίτευση</c:v>
                </c:pt>
              </c:strCache>
            </c:strRef>
          </c:tx>
          <c:spPr>
            <a:solidFill>
              <a:srgbClr val="C00000">
                <a:alpha val="7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Sheet1!$A$2:$A$16</c:f>
              <c:strCache>
                <c:ptCount val="15"/>
                <c:pt idx="0">
                  <c:v>Σύνολο</c:v>
                </c:pt>
                <c:pt idx="2">
                  <c:v>ΝΔ</c:v>
                </c:pt>
                <c:pt idx="3">
                  <c:v>ΣΥΡΙΖΑ</c:v>
                </c:pt>
                <c:pt idx="4">
                  <c:v>ΠΑΣΟΚ-ΚΙΝΑΛ</c:v>
                </c:pt>
                <c:pt idx="5">
                  <c:v>KKE</c:v>
                </c:pt>
                <c:pt idx="6">
                  <c:v>ΛΟΙΠΑ</c:v>
                </c:pt>
                <c:pt idx="7">
                  <c:v>ΆΛΛΟ**</c:v>
                </c:pt>
                <c:pt idx="9">
                  <c:v>Αριστεροί</c:v>
                </c:pt>
                <c:pt idx="10">
                  <c:v>Κεντροαριστεροί</c:v>
                </c:pt>
                <c:pt idx="11">
                  <c:v>Κεντρώοι</c:v>
                </c:pt>
                <c:pt idx="12">
                  <c:v>Κεντροδεξιοί</c:v>
                </c:pt>
                <c:pt idx="13">
                  <c:v>Δεξιοί</c:v>
                </c:pt>
                <c:pt idx="14">
                  <c:v>Τίποτα (αυθ.)</c:v>
                </c:pt>
              </c:strCache>
            </c:strRef>
          </c:cat>
          <c:val>
            <c:numRef>
              <c:f>Sheet1!$D$2:$D$16</c:f>
              <c:numCache>
                <c:formatCode>General</c:formatCode>
                <c:ptCount val="15"/>
                <c:pt idx="0" formatCode="0">
                  <c:v>58.5</c:v>
                </c:pt>
                <c:pt idx="2" formatCode="0">
                  <c:v>63.2</c:v>
                </c:pt>
                <c:pt idx="3" formatCode="0">
                  <c:v>46</c:v>
                </c:pt>
                <c:pt idx="4" formatCode="0">
                  <c:v>29.7</c:v>
                </c:pt>
                <c:pt idx="5" formatCode="0">
                  <c:v>76.7</c:v>
                </c:pt>
                <c:pt idx="6" formatCode="0">
                  <c:v>67.599999999999994</c:v>
                </c:pt>
                <c:pt idx="7" formatCode="0">
                  <c:v>59.6</c:v>
                </c:pt>
                <c:pt idx="9" formatCode="0">
                  <c:v>55.3</c:v>
                </c:pt>
                <c:pt idx="10" formatCode="0">
                  <c:v>55.9</c:v>
                </c:pt>
                <c:pt idx="11" formatCode="0">
                  <c:v>50.8</c:v>
                </c:pt>
                <c:pt idx="12" formatCode="0">
                  <c:v>63.2</c:v>
                </c:pt>
                <c:pt idx="13" formatCode="0">
                  <c:v>66.5</c:v>
                </c:pt>
                <c:pt idx="14" formatCode="0">
                  <c:v>63</c:v>
                </c:pt>
              </c:numCache>
            </c:numRef>
          </c:val>
          <c:extLst xmlns:c16r2="http://schemas.microsoft.com/office/drawing/2015/06/chart">
            <c:ext xmlns:c16="http://schemas.microsoft.com/office/drawing/2014/chart" uri="{C3380CC4-5D6E-409C-BE32-E72D297353CC}">
              <c16:uniqueId val="{00000002-CB74-46BE-A266-520E8A2816E4}"/>
            </c:ext>
          </c:extLst>
        </c:ser>
        <c:ser>
          <c:idx val="3"/>
          <c:order val="3"/>
          <c:tx>
            <c:strRef>
              <c:f>Sheet1!$E$1</c:f>
              <c:strCache>
                <c:ptCount val="1"/>
                <c:pt idx="0">
                  <c:v>ΔΓ/ΔΑ (αυθ.)</c:v>
                </c:pt>
              </c:strCache>
            </c:strRef>
          </c:tx>
          <c:spPr>
            <a:solidFill>
              <a:schemeClr val="tx1">
                <a:lumMod val="50000"/>
                <a:lumOff val="50000"/>
                <a:alpha val="70000"/>
              </a:schemeClr>
            </a:solidFill>
            <a:ln>
              <a:noFill/>
            </a:ln>
            <a:effectLst/>
          </c:spPr>
          <c:invertIfNegative val="0"/>
          <c:dLbls>
            <c:dLbl>
              <c:idx val="8"/>
              <c:layout>
                <c:manualLayout>
                  <c:x val="-2.2190987872888852E-3"/>
                  <c:y val="-2.4289095900136793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B74-46BE-A266-520E8A2816E4}"/>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Sheet1!$A$2:$A$16</c:f>
              <c:strCache>
                <c:ptCount val="15"/>
                <c:pt idx="0">
                  <c:v>Σύνολο</c:v>
                </c:pt>
                <c:pt idx="2">
                  <c:v>ΝΔ</c:v>
                </c:pt>
                <c:pt idx="3">
                  <c:v>ΣΥΡΙΖΑ</c:v>
                </c:pt>
                <c:pt idx="4">
                  <c:v>ΠΑΣΟΚ-ΚΙΝΑΛ</c:v>
                </c:pt>
                <c:pt idx="5">
                  <c:v>KKE</c:v>
                </c:pt>
                <c:pt idx="6">
                  <c:v>ΛΟΙΠΑ</c:v>
                </c:pt>
                <c:pt idx="7">
                  <c:v>ΆΛΛΟ**</c:v>
                </c:pt>
                <c:pt idx="9">
                  <c:v>Αριστεροί</c:v>
                </c:pt>
                <c:pt idx="10">
                  <c:v>Κεντροαριστεροί</c:v>
                </c:pt>
                <c:pt idx="11">
                  <c:v>Κεντρώοι</c:v>
                </c:pt>
                <c:pt idx="12">
                  <c:v>Κεντροδεξιοί</c:v>
                </c:pt>
                <c:pt idx="13">
                  <c:v>Δεξιοί</c:v>
                </c:pt>
                <c:pt idx="14">
                  <c:v>Τίποτα (αυθ.)</c:v>
                </c:pt>
              </c:strCache>
            </c:strRef>
          </c:cat>
          <c:val>
            <c:numRef>
              <c:f>Sheet1!$E$2:$E$16</c:f>
              <c:numCache>
                <c:formatCode>General</c:formatCode>
                <c:ptCount val="15"/>
                <c:pt idx="0" formatCode="0">
                  <c:v>3.2</c:v>
                </c:pt>
                <c:pt idx="2" formatCode="0">
                  <c:v>1.6</c:v>
                </c:pt>
                <c:pt idx="3" formatCode="0">
                  <c:v>2.5</c:v>
                </c:pt>
                <c:pt idx="4" formatCode="0">
                  <c:v>2.4</c:v>
                </c:pt>
                <c:pt idx="5" formatCode="0">
                  <c:v>2.2000000000000002</c:v>
                </c:pt>
                <c:pt idx="6" formatCode="0">
                  <c:v>3</c:v>
                </c:pt>
                <c:pt idx="7" formatCode="0">
                  <c:v>6.7</c:v>
                </c:pt>
                <c:pt idx="9" formatCode="0">
                  <c:v>3.3</c:v>
                </c:pt>
                <c:pt idx="10" formatCode="0">
                  <c:v>0.8</c:v>
                </c:pt>
                <c:pt idx="11" formatCode="0">
                  <c:v>4.4000000000000004</c:v>
                </c:pt>
                <c:pt idx="12" formatCode="0">
                  <c:v>1.7</c:v>
                </c:pt>
                <c:pt idx="13" formatCode="0">
                  <c:v>1.2</c:v>
                </c:pt>
                <c:pt idx="14" formatCode="0">
                  <c:v>6.5</c:v>
                </c:pt>
              </c:numCache>
            </c:numRef>
          </c:val>
          <c:extLst xmlns:c16r2="http://schemas.microsoft.com/office/drawing/2015/06/chart">
            <c:ext xmlns:c16="http://schemas.microsoft.com/office/drawing/2014/chart" uri="{C3380CC4-5D6E-409C-BE32-E72D297353CC}">
              <c16:uniqueId val="{00000004-CB74-46BE-A266-520E8A2816E4}"/>
            </c:ext>
          </c:extLst>
        </c:ser>
        <c:dLbls>
          <c:showLegendKey val="0"/>
          <c:showVal val="0"/>
          <c:showCatName val="0"/>
          <c:showSerName val="0"/>
          <c:showPercent val="0"/>
          <c:showBubbleSize val="0"/>
        </c:dLbls>
        <c:gapWidth val="39"/>
        <c:overlap val="99"/>
        <c:axId val="-1711641152"/>
        <c:axId val="-1711640608"/>
      </c:barChart>
      <c:catAx>
        <c:axId val="-1711641152"/>
        <c:scaling>
          <c:orientation val="maxMin"/>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1" i="0" u="none" strike="noStrike" kern="1200" cap="none" spc="0" normalizeH="0" baseline="0">
                <a:solidFill>
                  <a:schemeClr val="dk1">
                    <a:lumMod val="65000"/>
                    <a:lumOff val="35000"/>
                  </a:schemeClr>
                </a:solidFill>
                <a:latin typeface="+mn-lt"/>
                <a:ea typeface="+mn-ea"/>
                <a:cs typeface="+mn-cs"/>
              </a:defRPr>
            </a:pPr>
            <a:endParaRPr lang="en-US"/>
          </a:p>
        </c:txPr>
        <c:crossAx val="-1711640608"/>
        <c:crosses val="autoZero"/>
        <c:auto val="1"/>
        <c:lblAlgn val="ctr"/>
        <c:lblOffset val="100"/>
        <c:noMultiLvlLbl val="0"/>
      </c:catAx>
      <c:valAx>
        <c:axId val="-1711640608"/>
        <c:scaling>
          <c:orientation val="minMax"/>
          <c:max val="100"/>
        </c:scaling>
        <c:delete val="0"/>
        <c:axPos val="t"/>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1711641152"/>
        <c:crosses val="autoZero"/>
        <c:crossBetween val="between"/>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0"/>
          <c:y val="0.90740622216822331"/>
          <c:w val="0.99782450454828575"/>
          <c:h val="8.2443530082636066E-2"/>
        </c:manualLayout>
      </c:layout>
      <c:overlay val="0"/>
      <c:spPr>
        <a:noFill/>
        <a:ln>
          <a:noFill/>
        </a:ln>
        <a:effectLst/>
      </c:spPr>
      <c:txPr>
        <a:bodyPr rot="0" spcFirstLastPara="1" vertOverflow="ellipsis" vert="horz" wrap="square" anchor="ctr" anchorCtr="1"/>
        <a:lstStyle/>
        <a:p>
          <a:pPr>
            <a:defRPr sz="700" b="1"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tx1">
                    <a:lumMod val="75000"/>
                    <a:lumOff val="25000"/>
                  </a:schemeClr>
                </a:solidFill>
                <a:latin typeface="+mj-lt"/>
                <a:ea typeface="+mj-ea"/>
                <a:cs typeface="+mj-cs"/>
              </a:defRPr>
            </a:pPr>
            <a:r>
              <a:rPr lang="el-GR" sz="1400" dirty="0">
                <a:solidFill>
                  <a:schemeClr val="tx1">
                    <a:lumMod val="75000"/>
                    <a:lumOff val="25000"/>
                  </a:schemeClr>
                </a:solidFill>
              </a:rPr>
              <a:t>Ανά γενιές</a:t>
            </a:r>
            <a:endParaRPr lang="en-US" sz="1400" dirty="0">
              <a:solidFill>
                <a:schemeClr val="tx1">
                  <a:lumMod val="75000"/>
                  <a:lumOff val="25000"/>
                </a:schemeClr>
              </a:solidFill>
            </a:endParaRPr>
          </a:p>
        </c:rich>
      </c:tx>
      <c:layout/>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tx1">
                  <a:lumMod val="75000"/>
                  <a:lumOff val="25000"/>
                </a:schemeClr>
              </a:solidFill>
              <a:latin typeface="+mj-lt"/>
              <a:ea typeface="+mj-ea"/>
              <a:cs typeface="+mj-cs"/>
            </a:defRPr>
          </a:pPr>
          <a:endParaRPr lang="en-US"/>
        </a:p>
      </c:txPr>
    </c:title>
    <c:autoTitleDeleted val="0"/>
    <c:plotArea>
      <c:layout>
        <c:manualLayout>
          <c:layoutTarget val="inner"/>
          <c:xMode val="edge"/>
          <c:yMode val="edge"/>
          <c:x val="2.476842322125666E-2"/>
          <c:y val="0.1778327332051326"/>
          <c:w val="0.95721817807237464"/>
          <c:h val="0.51730381446711282"/>
        </c:manualLayout>
      </c:layout>
      <c:lineChart>
        <c:grouping val="standard"/>
        <c:varyColors val="0"/>
        <c:ser>
          <c:idx val="0"/>
          <c:order val="0"/>
          <c:tx>
            <c:strRef>
              <c:f>Sheet1!$B$1</c:f>
              <c:strCache>
                <c:ptCount val="1"/>
                <c:pt idx="0">
                  <c:v>Ο ΣΥΡΙΖΑ θα αποτελέσει ισχυρή αξιωματική αντιπολίτευση</c:v>
                </c:pt>
              </c:strCache>
            </c:strRef>
          </c:tx>
          <c:spPr>
            <a:ln w="22225" cap="rnd">
              <a:solidFill>
                <a:schemeClr val="accent3"/>
              </a:solidFill>
              <a:round/>
            </a:ln>
            <a:effectLst/>
          </c:spPr>
          <c:marker>
            <c:symbol val="none"/>
          </c:marker>
          <c:dPt>
            <c:idx val="0"/>
            <c:marker>
              <c:symbol val="none"/>
            </c:marker>
            <c:bubble3D val="0"/>
            <c:extLst xmlns:c16r2="http://schemas.microsoft.com/office/drawing/2015/06/chart">
              <c:ext xmlns:c16="http://schemas.microsoft.com/office/drawing/2014/chart" uri="{C3380CC4-5D6E-409C-BE32-E72D297353CC}">
                <c16:uniqueId val="{00000000-1E63-4A11-95BC-B2FB5CDD4A56}"/>
              </c:ext>
            </c:extLst>
          </c:dPt>
          <c:dPt>
            <c:idx val="1"/>
            <c:marker>
              <c:symbol val="none"/>
            </c:marker>
            <c:bubble3D val="0"/>
            <c:extLst xmlns:c16r2="http://schemas.microsoft.com/office/drawing/2015/06/chart">
              <c:ext xmlns:c16="http://schemas.microsoft.com/office/drawing/2014/chart" uri="{C3380CC4-5D6E-409C-BE32-E72D297353CC}">
                <c16:uniqueId val="{00000001-1E63-4A11-95BC-B2FB5CDD4A56}"/>
              </c:ext>
            </c:extLst>
          </c:dPt>
          <c:dPt>
            <c:idx val="2"/>
            <c:marker>
              <c:symbol val="none"/>
            </c:marker>
            <c:bubble3D val="0"/>
            <c:extLst xmlns:c16r2="http://schemas.microsoft.com/office/drawing/2015/06/chart">
              <c:ext xmlns:c16="http://schemas.microsoft.com/office/drawing/2014/chart" uri="{C3380CC4-5D6E-409C-BE32-E72D297353CC}">
                <c16:uniqueId val="{00000002-1E63-4A11-95BC-B2FB5CDD4A56}"/>
              </c:ext>
            </c:extLst>
          </c:dPt>
          <c:dPt>
            <c:idx val="3"/>
            <c:marker>
              <c:symbol val="none"/>
            </c:marker>
            <c:bubble3D val="0"/>
            <c:extLst xmlns:c16r2="http://schemas.microsoft.com/office/drawing/2015/06/chart">
              <c:ext xmlns:c16="http://schemas.microsoft.com/office/drawing/2014/chart" uri="{C3380CC4-5D6E-409C-BE32-E72D297353CC}">
                <c16:uniqueId val="{00000003-1E63-4A11-95BC-B2FB5CDD4A56}"/>
              </c:ext>
            </c:extLst>
          </c:dPt>
          <c:dLbls>
            <c:dLbl>
              <c:idx val="1"/>
              <c:layout>
                <c:manualLayout>
                  <c:x val="-5.0347449384299907E-2"/>
                  <c:y val="3.337904941701363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1E63-4A11-95BC-B2FB5CDD4A56}"/>
                </c:ext>
                <c:ext xmlns:c15="http://schemas.microsoft.com/office/drawing/2012/chart" uri="{CE6537A1-D6FC-4f65-9D91-7224C49458BB}">
                  <c15:layout/>
                </c:ext>
              </c:extLst>
            </c:dLbl>
            <c:dLbl>
              <c:idx val="2"/>
              <c:layout>
                <c:manualLayout>
                  <c:x val="-5.034744938429999E-2"/>
                  <c:y val="3.337904941701363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1E63-4A11-95BC-B2FB5CDD4A56}"/>
                </c:ext>
                <c:ext xmlns:c15="http://schemas.microsoft.com/office/drawing/2012/chart" uri="{CE6537A1-D6FC-4f65-9D91-7224C49458BB}">
                  <c15:layout/>
                </c:ext>
              </c:extLst>
            </c:dLbl>
            <c:dLbl>
              <c:idx val="3"/>
              <c:layout>
                <c:manualLayout>
                  <c:x val="-2.5736643401724133E-2"/>
                  <c:y val="2.356895204600394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1E63-4A11-95BC-B2FB5CDD4A56}"/>
                </c:ext>
                <c:ext xmlns:c15="http://schemas.microsoft.com/office/drawing/2012/chart" uri="{CE6537A1-D6FC-4f65-9D91-7224C49458BB}">
                  <c15:layout/>
                </c:ext>
              </c:extLst>
            </c:dLbl>
            <c:dLbl>
              <c:idx val="4"/>
              <c:layout>
                <c:manualLayout>
                  <c:x val="-1.4478269210243666E-2"/>
                  <c:y val="-5.8613400670253658E-3"/>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1E63-4A11-95BC-B2FB5CDD4A56}"/>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3"/>
                    </a:solidFill>
                    <a:latin typeface="+mn-lt"/>
                    <a:ea typeface="+mn-ea"/>
                    <a:cs typeface="+mn-cs"/>
                  </a:defRPr>
                </a:pPr>
                <a:endParaRPr lang="en-U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Generation Z (17-26 ετών)</c:v>
                </c:pt>
                <c:pt idx="1">
                  <c:v>Millennials (27-42 ετών)</c:v>
                </c:pt>
                <c:pt idx="2">
                  <c:v>Generation X (43-58 ετών)</c:v>
                </c:pt>
                <c:pt idx="3">
                  <c:v>Boomers (59-77 ετών)</c:v>
                </c:pt>
                <c:pt idx="4">
                  <c:v>Silent (78+ ετών)*</c:v>
                </c:pt>
              </c:strCache>
            </c:strRef>
          </c:cat>
          <c:val>
            <c:numRef>
              <c:f>Sheet1!$B$2:$B$6</c:f>
              <c:numCache>
                <c:formatCode>0</c:formatCode>
                <c:ptCount val="5"/>
                <c:pt idx="0">
                  <c:v>27.2</c:v>
                </c:pt>
                <c:pt idx="1">
                  <c:v>15.3</c:v>
                </c:pt>
                <c:pt idx="2">
                  <c:v>10.5</c:v>
                </c:pt>
                <c:pt idx="3">
                  <c:v>9.1</c:v>
                </c:pt>
                <c:pt idx="4">
                  <c:v>6</c:v>
                </c:pt>
              </c:numCache>
            </c:numRef>
          </c:val>
          <c:smooth val="0"/>
          <c:extLst xmlns:c16r2="http://schemas.microsoft.com/office/drawing/2015/06/chart">
            <c:ext xmlns:c16="http://schemas.microsoft.com/office/drawing/2014/chart" uri="{C3380CC4-5D6E-409C-BE32-E72D297353CC}">
              <c16:uniqueId val="{00000005-1E63-4A11-95BC-B2FB5CDD4A56}"/>
            </c:ext>
          </c:extLst>
        </c:ser>
        <c:ser>
          <c:idx val="1"/>
          <c:order val="1"/>
          <c:tx>
            <c:strRef>
              <c:f>Sheet1!$C$1</c:f>
              <c:strCache>
                <c:ptCount val="1"/>
                <c:pt idx="0">
                  <c:v>Το ΠΑΣΟΚ-Κίνημα αλλαγής θα αποτελέσει ισχυρή αντιπολίτευση</c:v>
                </c:pt>
              </c:strCache>
            </c:strRef>
          </c:tx>
          <c:spPr>
            <a:ln w="22225" cap="rnd">
              <a:solidFill>
                <a:srgbClr val="FFC000"/>
              </a:solidFill>
              <a:round/>
            </a:ln>
            <a:effectLst/>
          </c:spPr>
          <c:marker>
            <c:symbol val="none"/>
          </c:marker>
          <c:dLbls>
            <c:dLbl>
              <c:idx val="0"/>
              <c:layout>
                <c:manualLayout>
                  <c:x val="-5.7102473899188093E-2"/>
                  <c:y val="-8.853419765183437E-3"/>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1E63-4A11-95BC-B2FB5CDD4A56}"/>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DAA600"/>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Generation Z (17-26 ετών)</c:v>
                </c:pt>
                <c:pt idx="1">
                  <c:v>Millennials (27-42 ετών)</c:v>
                </c:pt>
                <c:pt idx="2">
                  <c:v>Generation X (43-58 ετών)</c:v>
                </c:pt>
                <c:pt idx="3">
                  <c:v>Boomers (59-77 ετών)</c:v>
                </c:pt>
                <c:pt idx="4">
                  <c:v>Silent (78+ ετών)*</c:v>
                </c:pt>
              </c:strCache>
            </c:strRef>
          </c:cat>
          <c:val>
            <c:numRef>
              <c:f>Sheet1!$C$2:$C$6</c:f>
              <c:numCache>
                <c:formatCode>0</c:formatCode>
                <c:ptCount val="5"/>
                <c:pt idx="0">
                  <c:v>34.5</c:v>
                </c:pt>
                <c:pt idx="1">
                  <c:v>25.2</c:v>
                </c:pt>
                <c:pt idx="2">
                  <c:v>24.7</c:v>
                </c:pt>
                <c:pt idx="3">
                  <c:v>25</c:v>
                </c:pt>
                <c:pt idx="4">
                  <c:v>27.6</c:v>
                </c:pt>
              </c:numCache>
            </c:numRef>
          </c:val>
          <c:smooth val="0"/>
          <c:extLst xmlns:c16r2="http://schemas.microsoft.com/office/drawing/2015/06/chart">
            <c:ext xmlns:c16="http://schemas.microsoft.com/office/drawing/2014/chart" uri="{C3380CC4-5D6E-409C-BE32-E72D297353CC}">
              <c16:uniqueId val="{00000008-1E63-4A11-95BC-B2FB5CDD4A56}"/>
            </c:ext>
          </c:extLst>
        </c:ser>
        <c:ser>
          <c:idx val="2"/>
          <c:order val="2"/>
          <c:tx>
            <c:strRef>
              <c:f>Sheet1!$D$1</c:f>
              <c:strCache>
                <c:ptCount val="1"/>
                <c:pt idx="0">
                  <c:v>Ούτε ο ΣΥΡΙΖΑ ούτε το ΠΑΣΟΚ-Κίνημα Αλλαγής μπορούν να αποτελέσουν ισχυρή αντιπολίτευση</c:v>
                </c:pt>
              </c:strCache>
            </c:strRef>
          </c:tx>
          <c:spPr>
            <a:ln w="22225" cap="rnd">
              <a:solidFill>
                <a:srgbClr val="C00000"/>
              </a:solidFill>
              <a:round/>
            </a:ln>
            <a:effectLst/>
          </c:spPr>
          <c:marker>
            <c:symbol val="none"/>
          </c:marker>
          <c:dLbls>
            <c:dLbl>
              <c:idx val="0"/>
              <c:layout>
                <c:manualLayout>
                  <c:x val="-1.4320651971562943E-2"/>
                  <c:y val="-0.11676449084629088"/>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1E63-4A11-95BC-B2FB5CDD4A56}"/>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C00000"/>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Generation Z (17-26 ετών)</c:v>
                </c:pt>
                <c:pt idx="1">
                  <c:v>Millennials (27-42 ετών)</c:v>
                </c:pt>
                <c:pt idx="2">
                  <c:v>Generation X (43-58 ετών)</c:v>
                </c:pt>
                <c:pt idx="3">
                  <c:v>Boomers (59-77 ετών)</c:v>
                </c:pt>
                <c:pt idx="4">
                  <c:v>Silent (78+ ετών)*</c:v>
                </c:pt>
              </c:strCache>
            </c:strRef>
          </c:cat>
          <c:val>
            <c:numRef>
              <c:f>Sheet1!$D$2:$D$6</c:f>
              <c:numCache>
                <c:formatCode>0</c:formatCode>
                <c:ptCount val="5"/>
                <c:pt idx="0">
                  <c:v>38.299999999999997</c:v>
                </c:pt>
                <c:pt idx="1">
                  <c:v>58.4</c:v>
                </c:pt>
                <c:pt idx="2">
                  <c:v>61.1</c:v>
                </c:pt>
                <c:pt idx="3">
                  <c:v>61</c:v>
                </c:pt>
                <c:pt idx="4">
                  <c:v>60.9</c:v>
                </c:pt>
              </c:numCache>
            </c:numRef>
          </c:val>
          <c:smooth val="0"/>
          <c:extLst xmlns:c16r2="http://schemas.microsoft.com/office/drawing/2015/06/chart">
            <c:ext xmlns:c16="http://schemas.microsoft.com/office/drawing/2014/chart" uri="{C3380CC4-5D6E-409C-BE32-E72D297353CC}">
              <c16:uniqueId val="{00000009-1E63-4A11-95BC-B2FB5CDD4A56}"/>
            </c:ext>
          </c:extLst>
        </c:ser>
        <c:dLbls>
          <c:showLegendKey val="0"/>
          <c:showVal val="0"/>
          <c:showCatName val="0"/>
          <c:showSerName val="0"/>
          <c:showPercent val="0"/>
          <c:showBubbleSize val="0"/>
        </c:dLbls>
        <c:smooth val="0"/>
        <c:axId val="-1711640064"/>
        <c:axId val="-1711638432"/>
      </c:lineChart>
      <c:catAx>
        <c:axId val="-1711640064"/>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800" b="1" i="0" u="none" strike="noStrike" kern="1200" cap="none" spc="0" normalizeH="0" baseline="0">
                <a:solidFill>
                  <a:schemeClr val="tx1">
                    <a:lumMod val="75000"/>
                    <a:lumOff val="25000"/>
                  </a:schemeClr>
                </a:solidFill>
                <a:latin typeface="+mn-lt"/>
                <a:ea typeface="+mn-ea"/>
                <a:cs typeface="+mn-cs"/>
              </a:defRPr>
            </a:pPr>
            <a:endParaRPr lang="en-US"/>
          </a:p>
        </c:txPr>
        <c:crossAx val="-1711638432"/>
        <c:crosses val="autoZero"/>
        <c:auto val="1"/>
        <c:lblAlgn val="ctr"/>
        <c:lblOffset val="100"/>
        <c:noMultiLvlLbl val="0"/>
      </c:catAx>
      <c:valAx>
        <c:axId val="-1711638432"/>
        <c:scaling>
          <c:orientation val="minMax"/>
          <c:max val="100"/>
        </c:scaling>
        <c:delete val="1"/>
        <c:axPos val="l"/>
        <c:majorGridlines>
          <c:spPr>
            <a:ln w="9525" cap="flat" cmpd="sng" algn="ctr">
              <a:solidFill>
                <a:schemeClr val="dk1">
                  <a:lumMod val="15000"/>
                  <a:lumOff val="85000"/>
                  <a:alpha val="54000"/>
                </a:schemeClr>
              </a:solidFill>
              <a:round/>
            </a:ln>
            <a:effectLst/>
          </c:spPr>
        </c:majorGridlines>
        <c:numFmt formatCode="0" sourceLinked="1"/>
        <c:majorTickMark val="out"/>
        <c:minorTickMark val="none"/>
        <c:tickLblPos val="nextTo"/>
        <c:crossAx val="-1711640064"/>
        <c:crosses val="autoZero"/>
        <c:crossBetween val="between"/>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4.7710684959485078E-4"/>
          <c:y val="0.80631082791428443"/>
          <c:w val="0.97652903791784973"/>
          <c:h val="0.16425887997268621"/>
        </c:manualLayout>
      </c:layout>
      <c:overlay val="0"/>
      <c:spPr>
        <a:noFill/>
        <a:ln>
          <a:noFill/>
        </a:ln>
        <a:effectLst/>
      </c:spPr>
      <c:txPr>
        <a:bodyPr rot="0" spcFirstLastPara="1" vertOverflow="ellipsis" vert="horz" wrap="square" anchor="ctr" anchorCtr="1"/>
        <a:lstStyle/>
        <a:p>
          <a:pPr>
            <a:defRPr sz="800" b="1" i="0" u="none" strike="noStrike" kern="1200" baseline="0">
              <a:solidFill>
                <a:schemeClr val="tx1">
                  <a:lumMod val="75000"/>
                  <a:lumOff val="2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spc="0" normalizeH="0" baseline="0">
                <a:solidFill>
                  <a:schemeClr val="dk1">
                    <a:lumMod val="50000"/>
                    <a:lumOff val="50000"/>
                  </a:schemeClr>
                </a:solidFill>
                <a:latin typeface="+mj-lt"/>
                <a:ea typeface="+mj-ea"/>
                <a:cs typeface="+mj-cs"/>
              </a:defRPr>
            </a:pPr>
            <a:r>
              <a:rPr lang="el-GR" sz="1200" dirty="0"/>
              <a:t>Πολιτική προέλευση</a:t>
            </a:r>
            <a:endParaRPr lang="en-GB" sz="1200" dirty="0"/>
          </a:p>
        </c:rich>
      </c:tx>
      <c:layout>
        <c:manualLayout>
          <c:xMode val="edge"/>
          <c:yMode val="edge"/>
          <c:x val="0.4873431412853223"/>
          <c:y val="4.5922996175373773E-3"/>
        </c:manualLayout>
      </c:layout>
      <c:overlay val="0"/>
      <c:spPr>
        <a:noFill/>
        <a:ln>
          <a:noFill/>
        </a:ln>
        <a:effectLst/>
      </c:spPr>
      <c:txPr>
        <a:bodyPr rot="0" spcFirstLastPara="1" vertOverflow="ellipsis" vert="horz" wrap="square" anchor="ctr" anchorCtr="1"/>
        <a:lstStyle/>
        <a:p>
          <a:pPr>
            <a:defRPr sz="1200"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manualLayout>
          <c:layoutTarget val="inner"/>
          <c:xMode val="edge"/>
          <c:yMode val="edge"/>
          <c:x val="0.24037850504756264"/>
          <c:y val="0.10338295115258404"/>
          <c:w val="0.71273341453875894"/>
          <c:h val="0.79636933548433053"/>
        </c:manualLayout>
      </c:layout>
      <c:barChart>
        <c:barDir val="bar"/>
        <c:grouping val="stacked"/>
        <c:varyColors val="0"/>
        <c:ser>
          <c:idx val="0"/>
          <c:order val="0"/>
          <c:tx>
            <c:strRef>
              <c:f>Sheet1!$B$1</c:f>
              <c:strCache>
                <c:ptCount val="1"/>
                <c:pt idx="0">
                  <c:v>Προς τη σωστή</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Sheet1!$A$2:$A$16</c:f>
              <c:strCache>
                <c:ptCount val="15"/>
                <c:pt idx="0">
                  <c:v>Σύνολο</c:v>
                </c:pt>
                <c:pt idx="2">
                  <c:v>ΝΔ</c:v>
                </c:pt>
                <c:pt idx="3">
                  <c:v>ΣΥΡΙΖΑ</c:v>
                </c:pt>
                <c:pt idx="4">
                  <c:v>ΠΑΣΟΚ-ΚΙΝΑΛ</c:v>
                </c:pt>
                <c:pt idx="5">
                  <c:v>KKE</c:v>
                </c:pt>
                <c:pt idx="6">
                  <c:v>ΛΟΙΠΑ</c:v>
                </c:pt>
                <c:pt idx="7">
                  <c:v>ΆΛΛΟ**</c:v>
                </c:pt>
                <c:pt idx="9">
                  <c:v>Αριστεροί</c:v>
                </c:pt>
                <c:pt idx="10">
                  <c:v>Κεντροαριστεροί</c:v>
                </c:pt>
                <c:pt idx="11">
                  <c:v>Κεντρώοι</c:v>
                </c:pt>
                <c:pt idx="12">
                  <c:v>Κεντροδεξιοί</c:v>
                </c:pt>
                <c:pt idx="13">
                  <c:v>Δεξιοί</c:v>
                </c:pt>
                <c:pt idx="14">
                  <c:v>Τίποτα (αυθ.)</c:v>
                </c:pt>
              </c:strCache>
            </c:strRef>
          </c:cat>
          <c:val>
            <c:numRef>
              <c:f>Sheet1!$B$2:$B$16</c:f>
              <c:numCache>
                <c:formatCode>General</c:formatCode>
                <c:ptCount val="15"/>
                <c:pt idx="0" formatCode="0">
                  <c:v>29.8</c:v>
                </c:pt>
                <c:pt idx="2" formatCode="0">
                  <c:v>67.3</c:v>
                </c:pt>
                <c:pt idx="3" formatCode="0">
                  <c:v>3.6</c:v>
                </c:pt>
                <c:pt idx="4" formatCode="0">
                  <c:v>15.2</c:v>
                </c:pt>
                <c:pt idx="5" formatCode="0">
                  <c:v>4.5</c:v>
                </c:pt>
                <c:pt idx="6" formatCode="0">
                  <c:v>14.9</c:v>
                </c:pt>
                <c:pt idx="7" formatCode="0">
                  <c:v>17.899999999999999</c:v>
                </c:pt>
                <c:pt idx="9" formatCode="0">
                  <c:v>8.8000000000000007</c:v>
                </c:pt>
                <c:pt idx="10" formatCode="0">
                  <c:v>12.5</c:v>
                </c:pt>
                <c:pt idx="11" formatCode="0">
                  <c:v>32.9</c:v>
                </c:pt>
                <c:pt idx="12" formatCode="0">
                  <c:v>62.1</c:v>
                </c:pt>
                <c:pt idx="13" formatCode="0">
                  <c:v>48.5</c:v>
                </c:pt>
                <c:pt idx="14" formatCode="0">
                  <c:v>10.3</c:v>
                </c:pt>
              </c:numCache>
            </c:numRef>
          </c:val>
          <c:extLst xmlns:c16r2="http://schemas.microsoft.com/office/drawing/2015/06/chart">
            <c:ext xmlns:c16="http://schemas.microsoft.com/office/drawing/2014/chart" uri="{C3380CC4-5D6E-409C-BE32-E72D297353CC}">
              <c16:uniqueId val="{00000000-CB74-46BE-A266-520E8A2816E4}"/>
            </c:ext>
          </c:extLst>
        </c:ser>
        <c:ser>
          <c:idx val="1"/>
          <c:order val="1"/>
          <c:tx>
            <c:strRef>
              <c:f>Sheet1!$C$1</c:f>
              <c:strCache>
                <c:ptCount val="1"/>
                <c:pt idx="0">
                  <c:v>Ούτε-ούτε (αυθ.) </c:v>
                </c:pt>
              </c:strCache>
            </c:strRef>
          </c:tx>
          <c:spPr>
            <a:solidFill>
              <a:srgbClr val="FFC000">
                <a:alpha val="7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Sheet1!$A$2:$A$16</c:f>
              <c:strCache>
                <c:ptCount val="15"/>
                <c:pt idx="0">
                  <c:v>Σύνολο</c:v>
                </c:pt>
                <c:pt idx="2">
                  <c:v>ΝΔ</c:v>
                </c:pt>
                <c:pt idx="3">
                  <c:v>ΣΥΡΙΖΑ</c:v>
                </c:pt>
                <c:pt idx="4">
                  <c:v>ΠΑΣΟΚ-ΚΙΝΑΛ</c:v>
                </c:pt>
                <c:pt idx="5">
                  <c:v>KKE</c:v>
                </c:pt>
                <c:pt idx="6">
                  <c:v>ΛΟΙΠΑ</c:v>
                </c:pt>
                <c:pt idx="7">
                  <c:v>ΆΛΛΟ**</c:v>
                </c:pt>
                <c:pt idx="9">
                  <c:v>Αριστεροί</c:v>
                </c:pt>
                <c:pt idx="10">
                  <c:v>Κεντροαριστεροί</c:v>
                </c:pt>
                <c:pt idx="11">
                  <c:v>Κεντρώοι</c:v>
                </c:pt>
                <c:pt idx="12">
                  <c:v>Κεντροδεξιοί</c:v>
                </c:pt>
                <c:pt idx="13">
                  <c:v>Δεξιοί</c:v>
                </c:pt>
                <c:pt idx="14">
                  <c:v>Τίποτα (αυθ.)</c:v>
                </c:pt>
              </c:strCache>
            </c:strRef>
          </c:cat>
          <c:val>
            <c:numRef>
              <c:f>Sheet1!$C$2:$C$16</c:f>
              <c:numCache>
                <c:formatCode>General</c:formatCode>
                <c:ptCount val="15"/>
                <c:pt idx="0" formatCode="0">
                  <c:v>4.9000000000000004</c:v>
                </c:pt>
                <c:pt idx="2" formatCode="0">
                  <c:v>5</c:v>
                </c:pt>
                <c:pt idx="3" formatCode="0">
                  <c:v>1.9</c:v>
                </c:pt>
                <c:pt idx="4" formatCode="0">
                  <c:v>5.5</c:v>
                </c:pt>
                <c:pt idx="5" formatCode="0">
                  <c:v>4.5</c:v>
                </c:pt>
                <c:pt idx="6" formatCode="0">
                  <c:v>2.2999999999999998</c:v>
                </c:pt>
                <c:pt idx="7" formatCode="0">
                  <c:v>8.3000000000000007</c:v>
                </c:pt>
                <c:pt idx="9" formatCode="0">
                  <c:v>3.3</c:v>
                </c:pt>
                <c:pt idx="10" formatCode="0">
                  <c:v>2.4</c:v>
                </c:pt>
                <c:pt idx="11" formatCode="0">
                  <c:v>6.5</c:v>
                </c:pt>
                <c:pt idx="12" formatCode="0">
                  <c:v>5.4</c:v>
                </c:pt>
                <c:pt idx="13" formatCode="0">
                  <c:v>7</c:v>
                </c:pt>
                <c:pt idx="14" formatCode="0">
                  <c:v>5.4</c:v>
                </c:pt>
              </c:numCache>
            </c:numRef>
          </c:val>
          <c:extLst xmlns:c16r2="http://schemas.microsoft.com/office/drawing/2015/06/chart">
            <c:ext xmlns:c16="http://schemas.microsoft.com/office/drawing/2014/chart" uri="{C3380CC4-5D6E-409C-BE32-E72D297353CC}">
              <c16:uniqueId val="{00000001-CB74-46BE-A266-520E8A2816E4}"/>
            </c:ext>
          </c:extLst>
        </c:ser>
        <c:ser>
          <c:idx val="2"/>
          <c:order val="2"/>
          <c:tx>
            <c:strRef>
              <c:f>Sheet1!$D$1</c:f>
              <c:strCache>
                <c:ptCount val="1"/>
                <c:pt idx="0">
                  <c:v>Προς τη λάθος</c:v>
                </c:pt>
              </c:strCache>
            </c:strRef>
          </c:tx>
          <c:spPr>
            <a:solidFill>
              <a:srgbClr val="C00000">
                <a:alpha val="7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Sheet1!$A$2:$A$16</c:f>
              <c:strCache>
                <c:ptCount val="15"/>
                <c:pt idx="0">
                  <c:v>Σύνολο</c:v>
                </c:pt>
                <c:pt idx="2">
                  <c:v>ΝΔ</c:v>
                </c:pt>
                <c:pt idx="3">
                  <c:v>ΣΥΡΙΖΑ</c:v>
                </c:pt>
                <c:pt idx="4">
                  <c:v>ΠΑΣΟΚ-ΚΙΝΑΛ</c:v>
                </c:pt>
                <c:pt idx="5">
                  <c:v>KKE</c:v>
                </c:pt>
                <c:pt idx="6">
                  <c:v>ΛΟΙΠΑ</c:v>
                </c:pt>
                <c:pt idx="7">
                  <c:v>ΆΛΛΟ**</c:v>
                </c:pt>
                <c:pt idx="9">
                  <c:v>Αριστεροί</c:v>
                </c:pt>
                <c:pt idx="10">
                  <c:v>Κεντροαριστεροί</c:v>
                </c:pt>
                <c:pt idx="11">
                  <c:v>Κεντρώοι</c:v>
                </c:pt>
                <c:pt idx="12">
                  <c:v>Κεντροδεξιοί</c:v>
                </c:pt>
                <c:pt idx="13">
                  <c:v>Δεξιοί</c:v>
                </c:pt>
                <c:pt idx="14">
                  <c:v>Τίποτα (αυθ.)</c:v>
                </c:pt>
              </c:strCache>
            </c:strRef>
          </c:cat>
          <c:val>
            <c:numRef>
              <c:f>Sheet1!$D$2:$D$16</c:f>
              <c:numCache>
                <c:formatCode>General</c:formatCode>
                <c:ptCount val="15"/>
                <c:pt idx="0" formatCode="0">
                  <c:v>64</c:v>
                </c:pt>
                <c:pt idx="2" formatCode="0">
                  <c:v>27.2</c:v>
                </c:pt>
                <c:pt idx="3" formatCode="0">
                  <c:v>93.2</c:v>
                </c:pt>
                <c:pt idx="4" formatCode="0">
                  <c:v>78.2</c:v>
                </c:pt>
                <c:pt idx="5" formatCode="0">
                  <c:v>91</c:v>
                </c:pt>
                <c:pt idx="6" formatCode="0">
                  <c:v>82.8</c:v>
                </c:pt>
                <c:pt idx="7" formatCode="0">
                  <c:v>70.099999999999994</c:v>
                </c:pt>
                <c:pt idx="9" formatCode="0">
                  <c:v>88</c:v>
                </c:pt>
                <c:pt idx="10" formatCode="0">
                  <c:v>83.7</c:v>
                </c:pt>
                <c:pt idx="11" formatCode="0">
                  <c:v>58.7</c:v>
                </c:pt>
                <c:pt idx="12" formatCode="0">
                  <c:v>31.3</c:v>
                </c:pt>
                <c:pt idx="13" formatCode="0">
                  <c:v>43.9</c:v>
                </c:pt>
                <c:pt idx="14" formatCode="0">
                  <c:v>83.2</c:v>
                </c:pt>
              </c:numCache>
            </c:numRef>
          </c:val>
          <c:extLst xmlns:c16r2="http://schemas.microsoft.com/office/drawing/2015/06/chart">
            <c:ext xmlns:c16="http://schemas.microsoft.com/office/drawing/2014/chart" uri="{C3380CC4-5D6E-409C-BE32-E72D297353CC}">
              <c16:uniqueId val="{00000002-CB74-46BE-A266-520E8A2816E4}"/>
            </c:ext>
          </c:extLst>
        </c:ser>
        <c:ser>
          <c:idx val="3"/>
          <c:order val="3"/>
          <c:tx>
            <c:strRef>
              <c:f>Sheet1!$E$1</c:f>
              <c:strCache>
                <c:ptCount val="1"/>
                <c:pt idx="0">
                  <c:v>ΔΓ/ΔΑ (αυθ.)</c:v>
                </c:pt>
              </c:strCache>
            </c:strRef>
          </c:tx>
          <c:spPr>
            <a:solidFill>
              <a:schemeClr val="tx1">
                <a:lumMod val="50000"/>
                <a:lumOff val="50000"/>
                <a:alpha val="70000"/>
              </a:schemeClr>
            </a:solidFill>
            <a:ln>
              <a:noFill/>
            </a:ln>
            <a:effectLst/>
          </c:spPr>
          <c:invertIfNegative val="0"/>
          <c:dLbls>
            <c:dLbl>
              <c:idx val="8"/>
              <c:layout>
                <c:manualLayout>
                  <c:x val="-2.2190987872888852E-3"/>
                  <c:y val="-2.4289095900136793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B74-46BE-A266-520E8A2816E4}"/>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Sheet1!$A$2:$A$16</c:f>
              <c:strCache>
                <c:ptCount val="15"/>
                <c:pt idx="0">
                  <c:v>Σύνολο</c:v>
                </c:pt>
                <c:pt idx="2">
                  <c:v>ΝΔ</c:v>
                </c:pt>
                <c:pt idx="3">
                  <c:v>ΣΥΡΙΖΑ</c:v>
                </c:pt>
                <c:pt idx="4">
                  <c:v>ΠΑΣΟΚ-ΚΙΝΑΛ</c:v>
                </c:pt>
                <c:pt idx="5">
                  <c:v>KKE</c:v>
                </c:pt>
                <c:pt idx="6">
                  <c:v>ΛΟΙΠΑ</c:v>
                </c:pt>
                <c:pt idx="7">
                  <c:v>ΆΛΛΟ**</c:v>
                </c:pt>
                <c:pt idx="9">
                  <c:v>Αριστεροί</c:v>
                </c:pt>
                <c:pt idx="10">
                  <c:v>Κεντροαριστεροί</c:v>
                </c:pt>
                <c:pt idx="11">
                  <c:v>Κεντρώοι</c:v>
                </c:pt>
                <c:pt idx="12">
                  <c:v>Κεντροδεξιοί</c:v>
                </c:pt>
                <c:pt idx="13">
                  <c:v>Δεξιοί</c:v>
                </c:pt>
                <c:pt idx="14">
                  <c:v>Τίποτα (αυθ.)</c:v>
                </c:pt>
              </c:strCache>
            </c:strRef>
          </c:cat>
          <c:val>
            <c:numRef>
              <c:f>Sheet1!$E$2:$E$16</c:f>
              <c:numCache>
                <c:formatCode>General</c:formatCode>
                <c:ptCount val="15"/>
                <c:pt idx="0" formatCode="0">
                  <c:v>1.3</c:v>
                </c:pt>
                <c:pt idx="2" formatCode="0">
                  <c:v>0.5</c:v>
                </c:pt>
                <c:pt idx="3" formatCode="0">
                  <c:v>1.3</c:v>
                </c:pt>
                <c:pt idx="4" formatCode="0">
                  <c:v>1.1000000000000001</c:v>
                </c:pt>
                <c:pt idx="7" formatCode="0">
                  <c:v>3.6</c:v>
                </c:pt>
                <c:pt idx="10" formatCode="0">
                  <c:v>1.4</c:v>
                </c:pt>
                <c:pt idx="11" formatCode="0">
                  <c:v>1.9</c:v>
                </c:pt>
                <c:pt idx="12" formatCode="0">
                  <c:v>1.3</c:v>
                </c:pt>
                <c:pt idx="13" formatCode="0">
                  <c:v>0.6</c:v>
                </c:pt>
                <c:pt idx="14" formatCode="0">
                  <c:v>1.1000000000000001</c:v>
                </c:pt>
              </c:numCache>
            </c:numRef>
          </c:val>
          <c:extLst xmlns:c16r2="http://schemas.microsoft.com/office/drawing/2015/06/chart">
            <c:ext xmlns:c16="http://schemas.microsoft.com/office/drawing/2014/chart" uri="{C3380CC4-5D6E-409C-BE32-E72D297353CC}">
              <c16:uniqueId val="{00000004-CB74-46BE-A266-520E8A2816E4}"/>
            </c:ext>
          </c:extLst>
        </c:ser>
        <c:dLbls>
          <c:showLegendKey val="0"/>
          <c:showVal val="0"/>
          <c:showCatName val="0"/>
          <c:showSerName val="0"/>
          <c:showPercent val="0"/>
          <c:showBubbleSize val="0"/>
        </c:dLbls>
        <c:gapWidth val="39"/>
        <c:overlap val="99"/>
        <c:axId val="-1756349728"/>
        <c:axId val="-1756353536"/>
      </c:barChart>
      <c:catAx>
        <c:axId val="-1756349728"/>
        <c:scaling>
          <c:orientation val="maxMin"/>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1" i="0" u="none" strike="noStrike" kern="1200" cap="none" spc="0" normalizeH="0" baseline="0">
                <a:solidFill>
                  <a:schemeClr val="dk1">
                    <a:lumMod val="65000"/>
                    <a:lumOff val="35000"/>
                  </a:schemeClr>
                </a:solidFill>
                <a:latin typeface="+mn-lt"/>
                <a:ea typeface="+mn-ea"/>
                <a:cs typeface="+mn-cs"/>
              </a:defRPr>
            </a:pPr>
            <a:endParaRPr lang="en-US"/>
          </a:p>
        </c:txPr>
        <c:crossAx val="-1756353536"/>
        <c:crosses val="autoZero"/>
        <c:auto val="1"/>
        <c:lblAlgn val="ctr"/>
        <c:lblOffset val="100"/>
        <c:noMultiLvlLbl val="0"/>
      </c:catAx>
      <c:valAx>
        <c:axId val="-1756353536"/>
        <c:scaling>
          <c:orientation val="minMax"/>
          <c:max val="100"/>
        </c:scaling>
        <c:delete val="0"/>
        <c:axPos val="t"/>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1756349728"/>
        <c:crosses val="autoZero"/>
        <c:crossBetween val="between"/>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3.7106975235369308E-2"/>
          <c:y val="0.94184846929975385"/>
          <c:w val="0.89999989516068724"/>
          <c:h val="4.8001328163492639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Συμφωνώ</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Sheet1!$A$2:$A$4</c:f>
              <c:strCache>
                <c:ptCount val="3"/>
                <c:pt idx="0">
                  <c:v> Να θεσμοθετηθεί η εκλογή Προέδρου της Δημοκρατίας απευθείας από τους πολίτες   </c:v>
                </c:pt>
                <c:pt idx="1">
                  <c:v> Να ενισχυθούν οι αρμοδιότητες του/της Προέδρου της Δημοκρατίας   </c:v>
                </c:pt>
                <c:pt idx="2">
                  <c:v> Να επανέλθει η εκλογή Προέδρου της Δημοκρατίας από τη Βουλή μόνο με αυξημένη πλειοψηφία (180 βουλευτές)  </c:v>
                </c:pt>
              </c:strCache>
            </c:strRef>
          </c:cat>
          <c:val>
            <c:numRef>
              <c:f>Sheet1!$B$2:$B$4</c:f>
              <c:numCache>
                <c:formatCode>0</c:formatCode>
                <c:ptCount val="3"/>
                <c:pt idx="0">
                  <c:v>78.900000000000006</c:v>
                </c:pt>
                <c:pt idx="1">
                  <c:v>69.599999999999994</c:v>
                </c:pt>
                <c:pt idx="2">
                  <c:v>66.599999999999994</c:v>
                </c:pt>
              </c:numCache>
            </c:numRef>
          </c:val>
          <c:extLst xmlns:c16r2="http://schemas.microsoft.com/office/drawing/2015/06/chart">
            <c:ext xmlns:c16="http://schemas.microsoft.com/office/drawing/2014/chart" uri="{C3380CC4-5D6E-409C-BE32-E72D297353CC}">
              <c16:uniqueId val="{00000000-1219-47B5-8527-FC2A2433AFF1}"/>
            </c:ext>
          </c:extLst>
        </c:ser>
        <c:ser>
          <c:idx val="1"/>
          <c:order val="1"/>
          <c:tx>
            <c:strRef>
              <c:f>Sheet1!$C$1</c:f>
              <c:strCache>
                <c:ptCount val="1"/>
                <c:pt idx="0">
                  <c:v>Ούτε-ούτε (αυθ.)</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Sheet1!$A$2:$A$4</c:f>
              <c:strCache>
                <c:ptCount val="3"/>
                <c:pt idx="0">
                  <c:v> Να θεσμοθετηθεί η εκλογή Προέδρου της Δημοκρατίας απευθείας από τους πολίτες   </c:v>
                </c:pt>
                <c:pt idx="1">
                  <c:v> Να ενισχυθούν οι αρμοδιότητες του/της Προέδρου της Δημοκρατίας   </c:v>
                </c:pt>
                <c:pt idx="2">
                  <c:v> Να επανέλθει η εκλογή Προέδρου της Δημοκρατίας από τη Βουλή μόνο με αυξημένη πλειοψηφία (180 βουλευτές)  </c:v>
                </c:pt>
              </c:strCache>
            </c:strRef>
          </c:cat>
          <c:val>
            <c:numRef>
              <c:f>Sheet1!$C$2:$C$4</c:f>
              <c:numCache>
                <c:formatCode>0</c:formatCode>
                <c:ptCount val="3"/>
                <c:pt idx="0">
                  <c:v>0.9</c:v>
                </c:pt>
                <c:pt idx="1">
                  <c:v>1.2</c:v>
                </c:pt>
              </c:numCache>
            </c:numRef>
          </c:val>
          <c:extLst xmlns:c16r2="http://schemas.microsoft.com/office/drawing/2015/06/chart">
            <c:ext xmlns:c16="http://schemas.microsoft.com/office/drawing/2014/chart" uri="{C3380CC4-5D6E-409C-BE32-E72D297353CC}">
              <c16:uniqueId val="{00000001-1219-47B5-8527-FC2A2433AFF1}"/>
            </c:ext>
          </c:extLst>
        </c:ser>
        <c:ser>
          <c:idx val="2"/>
          <c:order val="2"/>
          <c:tx>
            <c:strRef>
              <c:f>Sheet1!$D$1</c:f>
              <c:strCache>
                <c:ptCount val="1"/>
                <c:pt idx="0">
                  <c:v>Διαφωνώ</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Sheet1!$A$2:$A$4</c:f>
              <c:strCache>
                <c:ptCount val="3"/>
                <c:pt idx="0">
                  <c:v> Να θεσμοθετηθεί η εκλογή Προέδρου της Δημοκρατίας απευθείας από τους πολίτες   </c:v>
                </c:pt>
                <c:pt idx="1">
                  <c:v> Να ενισχυθούν οι αρμοδιότητες του/της Προέδρου της Δημοκρατίας   </c:v>
                </c:pt>
                <c:pt idx="2">
                  <c:v> Να επανέλθει η εκλογή Προέδρου της Δημοκρατίας από τη Βουλή μόνο με αυξημένη πλειοψηφία (180 βουλευτές)  </c:v>
                </c:pt>
              </c:strCache>
            </c:strRef>
          </c:cat>
          <c:val>
            <c:numRef>
              <c:f>Sheet1!$D$2:$D$4</c:f>
              <c:numCache>
                <c:formatCode>0</c:formatCode>
                <c:ptCount val="3"/>
                <c:pt idx="0">
                  <c:v>19.100000000000001</c:v>
                </c:pt>
                <c:pt idx="1">
                  <c:v>27.2</c:v>
                </c:pt>
                <c:pt idx="2">
                  <c:v>29.7</c:v>
                </c:pt>
              </c:numCache>
            </c:numRef>
          </c:val>
          <c:extLst xmlns:c16r2="http://schemas.microsoft.com/office/drawing/2015/06/chart">
            <c:ext xmlns:c16="http://schemas.microsoft.com/office/drawing/2014/chart" uri="{C3380CC4-5D6E-409C-BE32-E72D297353CC}">
              <c16:uniqueId val="{00000002-1219-47B5-8527-FC2A2433AFF1}"/>
            </c:ext>
          </c:extLst>
        </c:ser>
        <c:ser>
          <c:idx val="3"/>
          <c:order val="3"/>
          <c:tx>
            <c:strRef>
              <c:f>Sheet1!$E$1</c:f>
              <c:strCache>
                <c:ptCount val="1"/>
                <c:pt idx="0">
                  <c:v>ΔΓ/ΔΑ (αυθ.)</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Sheet1!$A$2:$A$4</c:f>
              <c:strCache>
                <c:ptCount val="3"/>
                <c:pt idx="0">
                  <c:v> Να θεσμοθετηθεί η εκλογή Προέδρου της Δημοκρατίας απευθείας από τους πολίτες   </c:v>
                </c:pt>
                <c:pt idx="1">
                  <c:v> Να ενισχυθούν οι αρμοδιότητες του/της Προέδρου της Δημοκρατίας   </c:v>
                </c:pt>
                <c:pt idx="2">
                  <c:v> Να επανέλθει η εκλογή Προέδρου της Δημοκρατίας από τη Βουλή μόνο με αυξημένη πλειοψηφία (180 βουλευτές)  </c:v>
                </c:pt>
              </c:strCache>
            </c:strRef>
          </c:cat>
          <c:val>
            <c:numRef>
              <c:f>Sheet1!$E$2:$E$4</c:f>
              <c:numCache>
                <c:formatCode>0</c:formatCode>
                <c:ptCount val="3"/>
                <c:pt idx="0">
                  <c:v>1.1000000000000001</c:v>
                </c:pt>
                <c:pt idx="1">
                  <c:v>2</c:v>
                </c:pt>
                <c:pt idx="2">
                  <c:v>3</c:v>
                </c:pt>
              </c:numCache>
            </c:numRef>
          </c:val>
          <c:extLst xmlns:c16r2="http://schemas.microsoft.com/office/drawing/2015/06/chart">
            <c:ext xmlns:c16="http://schemas.microsoft.com/office/drawing/2014/chart" uri="{C3380CC4-5D6E-409C-BE32-E72D297353CC}">
              <c16:uniqueId val="{00000005-1219-47B5-8527-FC2A2433AFF1}"/>
            </c:ext>
          </c:extLst>
        </c:ser>
        <c:dLbls>
          <c:showLegendKey val="0"/>
          <c:showVal val="0"/>
          <c:showCatName val="0"/>
          <c:showSerName val="0"/>
          <c:showPercent val="0"/>
          <c:showBubbleSize val="0"/>
        </c:dLbls>
        <c:gapWidth val="150"/>
        <c:overlap val="100"/>
        <c:axId val="-1651139616"/>
        <c:axId val="-1651143968"/>
      </c:barChart>
      <c:catAx>
        <c:axId val="-1651139616"/>
        <c:scaling>
          <c:orientation val="maxMin"/>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1" i="0" u="none" strike="noStrike" kern="1200" cap="none" spc="0" normalizeH="0" baseline="0">
                <a:solidFill>
                  <a:schemeClr val="dk1">
                    <a:lumMod val="65000"/>
                    <a:lumOff val="35000"/>
                  </a:schemeClr>
                </a:solidFill>
                <a:latin typeface="+mn-lt"/>
                <a:ea typeface="+mn-ea"/>
                <a:cs typeface="+mn-cs"/>
              </a:defRPr>
            </a:pPr>
            <a:endParaRPr lang="en-US"/>
          </a:p>
        </c:txPr>
        <c:crossAx val="-1651143968"/>
        <c:crosses val="autoZero"/>
        <c:auto val="1"/>
        <c:lblAlgn val="ctr"/>
        <c:lblOffset val="100"/>
        <c:noMultiLvlLbl val="0"/>
      </c:catAx>
      <c:valAx>
        <c:axId val="-1651143968"/>
        <c:scaling>
          <c:orientation val="minMax"/>
          <c:max val="100"/>
        </c:scaling>
        <c:delete val="0"/>
        <c:axPos val="t"/>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1651139616"/>
        <c:crosses val="autoZero"/>
        <c:crossBetween val="between"/>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0.24127715869524638"/>
          <c:y val="0.94806302385066754"/>
          <c:w val="0.75678197020249216"/>
          <c:h val="4.9788428342686368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normalizeH="0" baseline="0">
                <a:solidFill>
                  <a:schemeClr val="dk1">
                    <a:lumMod val="50000"/>
                    <a:lumOff val="50000"/>
                  </a:schemeClr>
                </a:solidFill>
                <a:latin typeface="+mj-lt"/>
                <a:ea typeface="+mj-ea"/>
                <a:cs typeface="+mj-cs"/>
              </a:defRPr>
            </a:pPr>
            <a:r>
              <a:rPr lang="el-GR" sz="1200" dirty="0"/>
              <a:t>Σύνολο</a:t>
            </a:r>
            <a:endParaRPr lang="en-US" sz="1200" dirty="0"/>
          </a:p>
        </c:rich>
      </c:tx>
      <c:layout/>
      <c:overlay val="0"/>
      <c:spPr>
        <a:noFill/>
        <a:ln>
          <a:noFill/>
        </a:ln>
        <a:effectLst/>
      </c:spPr>
      <c:txPr>
        <a:bodyPr rot="0" spcFirstLastPara="1" vertOverflow="ellipsis" vert="horz" wrap="square" anchor="ctr" anchorCtr="1"/>
        <a:lstStyle/>
        <a:p>
          <a:pPr>
            <a:defRPr sz="1200" b="1" i="0" u="none" strike="noStrike" kern="1200" spc="0" normalizeH="0" baseline="0">
              <a:solidFill>
                <a:schemeClr val="dk1">
                  <a:lumMod val="50000"/>
                  <a:lumOff val="50000"/>
                </a:schemeClr>
              </a:solidFill>
              <a:latin typeface="+mj-lt"/>
              <a:ea typeface="+mj-ea"/>
              <a:cs typeface="+mj-cs"/>
            </a:defRPr>
          </a:pPr>
          <a:endParaRPr lang="en-US"/>
        </a:p>
      </c:txPr>
    </c:title>
    <c:autoTitleDeleted val="0"/>
    <c:view3D>
      <c:rotX val="30"/>
      <c:rotY val="227"/>
      <c:depthPercent val="100"/>
      <c:rAngAx val="0"/>
      <c:perspective val="5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Series 1</c:v>
                </c:pt>
              </c:strCache>
            </c:strRef>
          </c:tx>
          <c:spPr>
            <a:solidFill>
              <a:srgbClr val="C00000"/>
            </a:solidFill>
            <a:ln>
              <a:noFill/>
            </a:ln>
          </c:spPr>
          <c:dPt>
            <c:idx val="0"/>
            <c:bubble3D val="0"/>
            <c:spPr>
              <a:solidFill>
                <a:schemeClr val="accent3"/>
              </a:solidFill>
              <a:ln w="50800">
                <a:noFill/>
              </a:ln>
              <a:effectLst/>
              <a:sp3d/>
            </c:spPr>
            <c:extLst xmlns:c16r2="http://schemas.microsoft.com/office/drawing/2015/06/chart">
              <c:ext xmlns:c16="http://schemas.microsoft.com/office/drawing/2014/chart" uri="{C3380CC4-5D6E-409C-BE32-E72D297353CC}">
                <c16:uniqueId val="{00000004-9A4F-4D58-A0A0-EA779306130C}"/>
              </c:ext>
            </c:extLst>
          </c:dPt>
          <c:dPt>
            <c:idx val="1"/>
            <c:bubble3D val="0"/>
            <c:spPr>
              <a:solidFill>
                <a:srgbClr val="C00000"/>
              </a:solidFill>
              <a:ln w="50800">
                <a:noFill/>
              </a:ln>
              <a:effectLst/>
              <a:sp3d/>
            </c:spPr>
            <c:extLst xmlns:c16r2="http://schemas.microsoft.com/office/drawing/2015/06/chart">
              <c:ext xmlns:c16="http://schemas.microsoft.com/office/drawing/2014/chart" uri="{C3380CC4-5D6E-409C-BE32-E72D297353CC}">
                <c16:uniqueId val="{00000006-9A4F-4D58-A0A0-EA779306130C}"/>
              </c:ext>
            </c:extLst>
          </c:dPt>
          <c:dPt>
            <c:idx val="2"/>
            <c:bubble3D val="0"/>
            <c:spPr>
              <a:solidFill>
                <a:schemeClr val="bg1">
                  <a:lumMod val="65000"/>
                </a:schemeClr>
              </a:solidFill>
              <a:ln w="50800">
                <a:noFill/>
              </a:ln>
              <a:effectLst/>
              <a:sp3d/>
            </c:spPr>
            <c:extLst xmlns:c16r2="http://schemas.microsoft.com/office/drawing/2015/06/chart">
              <c:ext xmlns:c16="http://schemas.microsoft.com/office/drawing/2014/chart" uri="{C3380CC4-5D6E-409C-BE32-E72D297353CC}">
                <c16:uniqueId val="{00000005-9A4F-4D58-A0A0-EA779306130C}"/>
              </c:ext>
            </c:extLst>
          </c:dPt>
          <c:dPt>
            <c:idx val="3"/>
            <c:bubble3D val="0"/>
            <c:spPr>
              <a:solidFill>
                <a:srgbClr val="C00000"/>
              </a:solidFill>
              <a:ln w="50800">
                <a:noFill/>
              </a:ln>
              <a:effectLst/>
              <a:sp3d/>
            </c:spPr>
            <c:extLst xmlns:c16r2="http://schemas.microsoft.com/office/drawing/2015/06/chart">
              <c:ext xmlns:c16="http://schemas.microsoft.com/office/drawing/2014/chart" uri="{C3380CC4-5D6E-409C-BE32-E72D297353CC}">
                <c16:uniqueId val="{00000007-9A4F-4D58-A0A0-EA779306130C}"/>
              </c:ext>
            </c:extLst>
          </c:dPt>
          <c:dLbls>
            <c:dLbl>
              <c:idx val="2"/>
              <c:layout>
                <c:manualLayout>
                  <c:x val="-4.503346482868667E-3"/>
                  <c:y val="-4.7665605137376405E-3"/>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9A4F-4D58-A0A0-EA779306130C}"/>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Sheet1!$A$2:$A$4</c:f>
              <c:strCache>
                <c:ptCount val="3"/>
                <c:pt idx="0">
                  <c:v>Ναι</c:v>
                </c:pt>
                <c:pt idx="1">
                  <c:v>Όχι</c:v>
                </c:pt>
                <c:pt idx="2">
                  <c:v>ΔΓ/ΔΑ (αυθ.)</c:v>
                </c:pt>
              </c:strCache>
            </c:strRef>
          </c:cat>
          <c:val>
            <c:numRef>
              <c:f>Sheet1!$B$2:$B$4</c:f>
              <c:numCache>
                <c:formatCode>0</c:formatCode>
                <c:ptCount val="3"/>
                <c:pt idx="0">
                  <c:v>83.4</c:v>
                </c:pt>
                <c:pt idx="1">
                  <c:v>14.9</c:v>
                </c:pt>
                <c:pt idx="2">
                  <c:v>1.6</c:v>
                </c:pt>
              </c:numCache>
            </c:numRef>
          </c:val>
          <c:extLst xmlns:c16r2="http://schemas.microsoft.com/office/drawing/2015/06/chart">
            <c:ext xmlns:c16="http://schemas.microsoft.com/office/drawing/2014/chart" uri="{C3380CC4-5D6E-409C-BE32-E72D297353CC}">
              <c16:uniqueId val="{00000000-9A4F-4D58-A0A0-EA779306130C}"/>
            </c:ext>
          </c:extLst>
        </c:ser>
        <c:dLbls>
          <c:showLegendKey val="0"/>
          <c:showVal val="0"/>
          <c:showCatName val="0"/>
          <c:showSerName val="0"/>
          <c:showPercent val="0"/>
          <c:showBubbleSize val="0"/>
          <c:showLeaderLines val="1"/>
        </c:dLbls>
      </c:pie3DChart>
      <c:spPr>
        <a:noFill/>
        <a:ln>
          <a:noFill/>
        </a:ln>
        <a:effectLst/>
      </c:spPr>
    </c:plotArea>
    <c:legend>
      <c:legendPos val="r"/>
      <c:layout>
        <c:manualLayout>
          <c:xMode val="edge"/>
          <c:yMode val="edge"/>
          <c:x val="0.75223030894020659"/>
          <c:y val="0.21659588762176779"/>
          <c:w val="0.22975630512831879"/>
          <c:h val="0.55219890444172126"/>
        </c:manualLayout>
      </c:layout>
      <c:overlay val="0"/>
      <c:spPr>
        <a:solidFill>
          <a:schemeClr val="lt1">
            <a:alpha val="50000"/>
          </a:schemeClr>
        </a:solidFill>
        <a:ln>
          <a:noFill/>
        </a:ln>
        <a:effectLst/>
      </c:spPr>
      <c:txPr>
        <a:bodyPr rot="0" spcFirstLastPara="1" vertOverflow="ellipsis" vert="horz" wrap="square" anchor="ctr" anchorCtr="1"/>
        <a:lstStyle/>
        <a:p>
          <a:pPr>
            <a:defRPr sz="1000" b="1"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spc="0" normalizeH="0" baseline="0">
                <a:solidFill>
                  <a:schemeClr val="dk1">
                    <a:lumMod val="50000"/>
                    <a:lumOff val="50000"/>
                  </a:schemeClr>
                </a:solidFill>
                <a:latin typeface="+mj-lt"/>
                <a:ea typeface="+mj-ea"/>
                <a:cs typeface="+mj-cs"/>
              </a:defRPr>
            </a:pPr>
            <a:r>
              <a:rPr lang="el-GR" sz="1200" dirty="0"/>
              <a:t>Πολιτική προέλευση</a:t>
            </a:r>
            <a:endParaRPr lang="en-GB" sz="1200" dirty="0"/>
          </a:p>
        </c:rich>
      </c:tx>
      <c:layout>
        <c:manualLayout>
          <c:xMode val="edge"/>
          <c:yMode val="edge"/>
          <c:x val="0.4873431412853223"/>
          <c:y val="4.5922996175373773E-3"/>
        </c:manualLayout>
      </c:layout>
      <c:overlay val="0"/>
      <c:spPr>
        <a:noFill/>
        <a:ln>
          <a:noFill/>
        </a:ln>
        <a:effectLst/>
      </c:spPr>
      <c:txPr>
        <a:bodyPr rot="0" spcFirstLastPara="1" vertOverflow="ellipsis" vert="horz" wrap="square" anchor="ctr" anchorCtr="1"/>
        <a:lstStyle/>
        <a:p>
          <a:pPr>
            <a:defRPr sz="1200"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manualLayout>
          <c:layoutTarget val="inner"/>
          <c:xMode val="edge"/>
          <c:yMode val="edge"/>
          <c:x val="0.24037850504756264"/>
          <c:y val="0.10338295115258404"/>
          <c:w val="0.71273341453875894"/>
          <c:h val="0.79636933548433053"/>
        </c:manualLayout>
      </c:layout>
      <c:barChart>
        <c:barDir val="bar"/>
        <c:grouping val="stacked"/>
        <c:varyColors val="0"/>
        <c:ser>
          <c:idx val="0"/>
          <c:order val="0"/>
          <c:tx>
            <c:strRef>
              <c:f>Sheet1!$B$1</c:f>
              <c:strCache>
                <c:ptCount val="1"/>
                <c:pt idx="0">
                  <c:v>Ναι</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Sheet1!$A$2:$A$16</c:f>
              <c:strCache>
                <c:ptCount val="15"/>
                <c:pt idx="0">
                  <c:v>Σύνολο</c:v>
                </c:pt>
                <c:pt idx="2">
                  <c:v>ΝΔ</c:v>
                </c:pt>
                <c:pt idx="3">
                  <c:v>ΣΥΡΙΖΑ</c:v>
                </c:pt>
                <c:pt idx="4">
                  <c:v>ΠΑΣΟΚ-ΚΙΝΑΛ</c:v>
                </c:pt>
                <c:pt idx="5">
                  <c:v>KKE</c:v>
                </c:pt>
                <c:pt idx="6">
                  <c:v>ΛΟΙΠΑ</c:v>
                </c:pt>
                <c:pt idx="7">
                  <c:v>ΆΛΛΟ**</c:v>
                </c:pt>
                <c:pt idx="9">
                  <c:v>Αριστεροί</c:v>
                </c:pt>
                <c:pt idx="10">
                  <c:v>Κεντροαριστεροί</c:v>
                </c:pt>
                <c:pt idx="11">
                  <c:v>Κεντρώοι</c:v>
                </c:pt>
                <c:pt idx="12">
                  <c:v>Κεντροδεξιοί</c:v>
                </c:pt>
                <c:pt idx="13">
                  <c:v>Δεξιοί</c:v>
                </c:pt>
                <c:pt idx="14">
                  <c:v>Τίποτα (αυθ.)</c:v>
                </c:pt>
              </c:strCache>
            </c:strRef>
          </c:cat>
          <c:val>
            <c:numRef>
              <c:f>Sheet1!$B$2:$B$16</c:f>
              <c:numCache>
                <c:formatCode>General</c:formatCode>
                <c:ptCount val="15"/>
                <c:pt idx="0" formatCode="0">
                  <c:v>83.4</c:v>
                </c:pt>
                <c:pt idx="2" formatCode="0">
                  <c:v>86.8</c:v>
                </c:pt>
                <c:pt idx="3" formatCode="0">
                  <c:v>84.1</c:v>
                </c:pt>
                <c:pt idx="4" formatCode="0">
                  <c:v>84.3</c:v>
                </c:pt>
                <c:pt idx="5" formatCode="0">
                  <c:v>84.1</c:v>
                </c:pt>
                <c:pt idx="6" formatCode="0">
                  <c:v>79.599999999999994</c:v>
                </c:pt>
                <c:pt idx="7" formatCode="0">
                  <c:v>80.599999999999994</c:v>
                </c:pt>
                <c:pt idx="9" formatCode="0">
                  <c:v>75.8</c:v>
                </c:pt>
                <c:pt idx="10" formatCode="0">
                  <c:v>83.6</c:v>
                </c:pt>
                <c:pt idx="11" formatCode="0">
                  <c:v>80.8</c:v>
                </c:pt>
                <c:pt idx="12" formatCode="0">
                  <c:v>88.9</c:v>
                </c:pt>
                <c:pt idx="13" formatCode="0">
                  <c:v>90.7</c:v>
                </c:pt>
                <c:pt idx="14" formatCode="0">
                  <c:v>78.900000000000006</c:v>
                </c:pt>
              </c:numCache>
            </c:numRef>
          </c:val>
          <c:extLst xmlns:c16r2="http://schemas.microsoft.com/office/drawing/2015/06/chart">
            <c:ext xmlns:c16="http://schemas.microsoft.com/office/drawing/2014/chart" uri="{C3380CC4-5D6E-409C-BE32-E72D297353CC}">
              <c16:uniqueId val="{00000000-CB74-46BE-A266-520E8A2816E4}"/>
            </c:ext>
          </c:extLst>
        </c:ser>
        <c:ser>
          <c:idx val="1"/>
          <c:order val="1"/>
          <c:tx>
            <c:strRef>
              <c:f>Sheet1!$C$1</c:f>
              <c:strCache>
                <c:ptCount val="1"/>
                <c:pt idx="0">
                  <c:v>Όχι</c:v>
                </c:pt>
              </c:strCache>
            </c:strRef>
          </c:tx>
          <c:spPr>
            <a:solidFill>
              <a:srgbClr val="C00000">
                <a:alpha val="7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Sheet1!$A$2:$A$16</c:f>
              <c:strCache>
                <c:ptCount val="15"/>
                <c:pt idx="0">
                  <c:v>Σύνολο</c:v>
                </c:pt>
                <c:pt idx="2">
                  <c:v>ΝΔ</c:v>
                </c:pt>
                <c:pt idx="3">
                  <c:v>ΣΥΡΙΖΑ</c:v>
                </c:pt>
                <c:pt idx="4">
                  <c:v>ΠΑΣΟΚ-ΚΙΝΑΛ</c:v>
                </c:pt>
                <c:pt idx="5">
                  <c:v>KKE</c:v>
                </c:pt>
                <c:pt idx="6">
                  <c:v>ΛΟΙΠΑ</c:v>
                </c:pt>
                <c:pt idx="7">
                  <c:v>ΆΛΛΟ**</c:v>
                </c:pt>
                <c:pt idx="9">
                  <c:v>Αριστεροί</c:v>
                </c:pt>
                <c:pt idx="10">
                  <c:v>Κεντροαριστεροί</c:v>
                </c:pt>
                <c:pt idx="11">
                  <c:v>Κεντρώοι</c:v>
                </c:pt>
                <c:pt idx="12">
                  <c:v>Κεντροδεξιοί</c:v>
                </c:pt>
                <c:pt idx="13">
                  <c:v>Δεξιοί</c:v>
                </c:pt>
                <c:pt idx="14">
                  <c:v>Τίποτα (αυθ.)</c:v>
                </c:pt>
              </c:strCache>
            </c:strRef>
          </c:cat>
          <c:val>
            <c:numRef>
              <c:f>Sheet1!$C$2:$C$16</c:f>
              <c:numCache>
                <c:formatCode>General</c:formatCode>
                <c:ptCount val="15"/>
                <c:pt idx="0" formatCode="0">
                  <c:v>14.9</c:v>
                </c:pt>
                <c:pt idx="2" formatCode="0">
                  <c:v>11.6</c:v>
                </c:pt>
                <c:pt idx="3" formatCode="0">
                  <c:v>15.2</c:v>
                </c:pt>
                <c:pt idx="4" formatCode="0">
                  <c:v>13.3</c:v>
                </c:pt>
                <c:pt idx="5" formatCode="0">
                  <c:v>15.9</c:v>
                </c:pt>
                <c:pt idx="6" formatCode="0">
                  <c:v>19.3</c:v>
                </c:pt>
                <c:pt idx="7" formatCode="0">
                  <c:v>16.5</c:v>
                </c:pt>
                <c:pt idx="9" formatCode="0">
                  <c:v>23.4</c:v>
                </c:pt>
                <c:pt idx="10" formatCode="0">
                  <c:v>15.2</c:v>
                </c:pt>
                <c:pt idx="11" formatCode="0">
                  <c:v>18.2</c:v>
                </c:pt>
                <c:pt idx="12" formatCode="0">
                  <c:v>8.5</c:v>
                </c:pt>
                <c:pt idx="13" formatCode="0">
                  <c:v>8.8000000000000007</c:v>
                </c:pt>
                <c:pt idx="14" formatCode="0">
                  <c:v>17.3</c:v>
                </c:pt>
              </c:numCache>
            </c:numRef>
          </c:val>
          <c:extLst xmlns:c16r2="http://schemas.microsoft.com/office/drawing/2015/06/chart">
            <c:ext xmlns:c16="http://schemas.microsoft.com/office/drawing/2014/chart" uri="{C3380CC4-5D6E-409C-BE32-E72D297353CC}">
              <c16:uniqueId val="{00000001-CB74-46BE-A266-520E8A2816E4}"/>
            </c:ext>
          </c:extLst>
        </c:ser>
        <c:ser>
          <c:idx val="2"/>
          <c:order val="2"/>
          <c:tx>
            <c:strRef>
              <c:f>Sheet1!$D$1</c:f>
              <c:strCache>
                <c:ptCount val="1"/>
                <c:pt idx="0">
                  <c:v>ΔΓ/ΔΑ (αυθ.)</c:v>
                </c:pt>
              </c:strCache>
            </c:strRef>
          </c:tx>
          <c:spPr>
            <a:solidFill>
              <a:schemeClr val="bg1">
                <a:lumMod val="65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Sheet1!$A$2:$A$16</c:f>
              <c:strCache>
                <c:ptCount val="15"/>
                <c:pt idx="0">
                  <c:v>Σύνολο</c:v>
                </c:pt>
                <c:pt idx="2">
                  <c:v>ΝΔ</c:v>
                </c:pt>
                <c:pt idx="3">
                  <c:v>ΣΥΡΙΖΑ</c:v>
                </c:pt>
                <c:pt idx="4">
                  <c:v>ΠΑΣΟΚ-ΚΙΝΑΛ</c:v>
                </c:pt>
                <c:pt idx="5">
                  <c:v>KKE</c:v>
                </c:pt>
                <c:pt idx="6">
                  <c:v>ΛΟΙΠΑ</c:v>
                </c:pt>
                <c:pt idx="7">
                  <c:v>ΆΛΛΟ**</c:v>
                </c:pt>
                <c:pt idx="9">
                  <c:v>Αριστεροί</c:v>
                </c:pt>
                <c:pt idx="10">
                  <c:v>Κεντροαριστεροί</c:v>
                </c:pt>
                <c:pt idx="11">
                  <c:v>Κεντρώοι</c:v>
                </c:pt>
                <c:pt idx="12">
                  <c:v>Κεντροδεξιοί</c:v>
                </c:pt>
                <c:pt idx="13">
                  <c:v>Δεξιοί</c:v>
                </c:pt>
                <c:pt idx="14">
                  <c:v>Τίποτα (αυθ.)</c:v>
                </c:pt>
              </c:strCache>
            </c:strRef>
          </c:cat>
          <c:val>
            <c:numRef>
              <c:f>Sheet1!$D$2:$D$16</c:f>
              <c:numCache>
                <c:formatCode>General</c:formatCode>
                <c:ptCount val="15"/>
                <c:pt idx="0" formatCode="0">
                  <c:v>1.6</c:v>
                </c:pt>
                <c:pt idx="2" formatCode="0">
                  <c:v>1.6</c:v>
                </c:pt>
                <c:pt idx="3" formatCode="0">
                  <c:v>0.6</c:v>
                </c:pt>
                <c:pt idx="4" formatCode="0">
                  <c:v>2.4</c:v>
                </c:pt>
                <c:pt idx="6" formatCode="0">
                  <c:v>1.1000000000000001</c:v>
                </c:pt>
                <c:pt idx="7" formatCode="0">
                  <c:v>2.9</c:v>
                </c:pt>
                <c:pt idx="9" formatCode="0">
                  <c:v>0.7</c:v>
                </c:pt>
                <c:pt idx="10" formatCode="0">
                  <c:v>1.2</c:v>
                </c:pt>
                <c:pt idx="11" formatCode="0">
                  <c:v>1.1000000000000001</c:v>
                </c:pt>
                <c:pt idx="12" formatCode="0">
                  <c:v>2.6</c:v>
                </c:pt>
                <c:pt idx="13" formatCode="0">
                  <c:v>0.6</c:v>
                </c:pt>
                <c:pt idx="14" formatCode="0">
                  <c:v>3.7</c:v>
                </c:pt>
              </c:numCache>
            </c:numRef>
          </c:val>
          <c:extLst xmlns:c16r2="http://schemas.microsoft.com/office/drawing/2015/06/chart">
            <c:ext xmlns:c16="http://schemas.microsoft.com/office/drawing/2014/chart" uri="{C3380CC4-5D6E-409C-BE32-E72D297353CC}">
              <c16:uniqueId val="{00000002-CB74-46BE-A266-520E8A2816E4}"/>
            </c:ext>
          </c:extLst>
        </c:ser>
        <c:dLbls>
          <c:showLegendKey val="0"/>
          <c:showVal val="0"/>
          <c:showCatName val="0"/>
          <c:showSerName val="0"/>
          <c:showPercent val="0"/>
          <c:showBubbleSize val="0"/>
        </c:dLbls>
        <c:gapWidth val="39"/>
        <c:overlap val="99"/>
        <c:axId val="-1651142880"/>
        <c:axId val="-1651146688"/>
      </c:barChart>
      <c:catAx>
        <c:axId val="-1651142880"/>
        <c:scaling>
          <c:orientation val="maxMin"/>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1" i="0" u="none" strike="noStrike" kern="1200" cap="none" spc="0" normalizeH="0" baseline="0">
                <a:solidFill>
                  <a:schemeClr val="dk1">
                    <a:lumMod val="65000"/>
                    <a:lumOff val="35000"/>
                  </a:schemeClr>
                </a:solidFill>
                <a:latin typeface="+mn-lt"/>
                <a:ea typeface="+mn-ea"/>
                <a:cs typeface="+mn-cs"/>
              </a:defRPr>
            </a:pPr>
            <a:endParaRPr lang="en-US"/>
          </a:p>
        </c:txPr>
        <c:crossAx val="-1651146688"/>
        <c:crosses val="autoZero"/>
        <c:auto val="1"/>
        <c:lblAlgn val="ctr"/>
        <c:lblOffset val="100"/>
        <c:noMultiLvlLbl val="0"/>
      </c:catAx>
      <c:valAx>
        <c:axId val="-1651146688"/>
        <c:scaling>
          <c:orientation val="minMax"/>
          <c:max val="100"/>
        </c:scaling>
        <c:delete val="0"/>
        <c:axPos val="t"/>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1651142880"/>
        <c:crosses val="autoZero"/>
        <c:crossBetween val="between"/>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3.7106975235369308E-2"/>
          <c:y val="0.90511007235945484"/>
          <c:w val="0.89999989516068724"/>
          <c:h val="8.4739679891404754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normalizeH="0" baseline="0">
                <a:solidFill>
                  <a:schemeClr val="dk1">
                    <a:lumMod val="50000"/>
                    <a:lumOff val="50000"/>
                  </a:schemeClr>
                </a:solidFill>
                <a:latin typeface="+mj-lt"/>
                <a:ea typeface="+mj-ea"/>
                <a:cs typeface="+mj-cs"/>
              </a:defRPr>
            </a:pPr>
            <a:r>
              <a:rPr lang="el-GR" sz="1200" dirty="0"/>
              <a:t>Βάση: 1010 άτομα</a:t>
            </a:r>
            <a:r>
              <a:rPr lang="el-GR" sz="1200" baseline="0" dirty="0"/>
              <a:t> που υποστηρίζουν ότι πρέπει να υπάρχει ένα σταθερό εκλογικό σύστημα </a:t>
            </a:r>
            <a:endParaRPr lang="en-US" sz="1200" dirty="0"/>
          </a:p>
        </c:rich>
      </c:tx>
      <c:layout/>
      <c:overlay val="0"/>
      <c:spPr>
        <a:noFill/>
        <a:ln>
          <a:noFill/>
        </a:ln>
        <a:effectLst/>
      </c:spPr>
      <c:txPr>
        <a:bodyPr rot="0" spcFirstLastPara="1" vertOverflow="ellipsis" vert="horz" wrap="square" anchor="ctr" anchorCtr="1"/>
        <a:lstStyle/>
        <a:p>
          <a:pPr>
            <a:defRPr sz="1200" b="1" i="0" u="none" strike="noStrike" kern="1200" spc="0" normalizeH="0" baseline="0">
              <a:solidFill>
                <a:schemeClr val="dk1">
                  <a:lumMod val="50000"/>
                  <a:lumOff val="50000"/>
                </a:schemeClr>
              </a:solidFill>
              <a:latin typeface="+mj-lt"/>
              <a:ea typeface="+mj-ea"/>
              <a:cs typeface="+mj-cs"/>
            </a:defRPr>
          </a:pPr>
          <a:endParaRPr lang="en-US"/>
        </a:p>
      </c:txPr>
    </c:title>
    <c:autoTitleDeleted val="0"/>
    <c:view3D>
      <c:rotX val="30"/>
      <c:rotY val="227"/>
      <c:depthPercent val="100"/>
      <c:rAngAx val="0"/>
      <c:perspective val="5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Series 1</c:v>
                </c:pt>
              </c:strCache>
            </c:strRef>
          </c:tx>
          <c:spPr>
            <a:solidFill>
              <a:srgbClr val="C00000"/>
            </a:solidFill>
            <a:ln>
              <a:noFill/>
            </a:ln>
          </c:spPr>
          <c:dPt>
            <c:idx val="0"/>
            <c:bubble3D val="0"/>
            <c:spPr>
              <a:solidFill>
                <a:schemeClr val="accent3"/>
              </a:solidFill>
              <a:ln w="50800">
                <a:noFill/>
              </a:ln>
              <a:effectLst/>
              <a:sp3d/>
            </c:spPr>
            <c:extLst xmlns:c16r2="http://schemas.microsoft.com/office/drawing/2015/06/chart">
              <c:ext xmlns:c16="http://schemas.microsoft.com/office/drawing/2014/chart" uri="{C3380CC4-5D6E-409C-BE32-E72D297353CC}">
                <c16:uniqueId val="{00000004-9A4F-4D58-A0A0-EA779306130C}"/>
              </c:ext>
            </c:extLst>
          </c:dPt>
          <c:dPt>
            <c:idx val="1"/>
            <c:bubble3D val="0"/>
            <c:spPr>
              <a:solidFill>
                <a:srgbClr val="C00000"/>
              </a:solidFill>
              <a:ln w="50800">
                <a:noFill/>
              </a:ln>
              <a:effectLst/>
              <a:sp3d/>
            </c:spPr>
            <c:extLst xmlns:c16r2="http://schemas.microsoft.com/office/drawing/2015/06/chart">
              <c:ext xmlns:c16="http://schemas.microsoft.com/office/drawing/2014/chart" uri="{C3380CC4-5D6E-409C-BE32-E72D297353CC}">
                <c16:uniqueId val="{00000006-9A4F-4D58-A0A0-EA779306130C}"/>
              </c:ext>
            </c:extLst>
          </c:dPt>
          <c:dPt>
            <c:idx val="2"/>
            <c:bubble3D val="0"/>
            <c:spPr>
              <a:solidFill>
                <a:schemeClr val="bg1">
                  <a:lumMod val="65000"/>
                </a:schemeClr>
              </a:solidFill>
              <a:ln w="50800">
                <a:noFill/>
              </a:ln>
              <a:effectLst/>
              <a:sp3d/>
            </c:spPr>
            <c:extLst xmlns:c16r2="http://schemas.microsoft.com/office/drawing/2015/06/chart">
              <c:ext xmlns:c16="http://schemas.microsoft.com/office/drawing/2014/chart" uri="{C3380CC4-5D6E-409C-BE32-E72D297353CC}">
                <c16:uniqueId val="{00000005-9A4F-4D58-A0A0-EA779306130C}"/>
              </c:ext>
            </c:extLst>
          </c:dPt>
          <c:dPt>
            <c:idx val="3"/>
            <c:bubble3D val="0"/>
            <c:spPr>
              <a:solidFill>
                <a:srgbClr val="C00000"/>
              </a:solidFill>
              <a:ln w="50800">
                <a:noFill/>
              </a:ln>
              <a:effectLst/>
              <a:sp3d/>
            </c:spPr>
            <c:extLst xmlns:c16r2="http://schemas.microsoft.com/office/drawing/2015/06/chart">
              <c:ext xmlns:c16="http://schemas.microsoft.com/office/drawing/2014/chart" uri="{C3380CC4-5D6E-409C-BE32-E72D297353CC}">
                <c16:uniqueId val="{00000007-9A4F-4D58-A0A0-EA779306130C}"/>
              </c:ext>
            </c:extLst>
          </c:dPt>
          <c:dLbls>
            <c:dLbl>
              <c:idx val="2"/>
              <c:layout>
                <c:manualLayout>
                  <c:x val="-4.503346482868667E-3"/>
                  <c:y val="-4.7665605137376405E-3"/>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9A4F-4D58-A0A0-EA779306130C}"/>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Sheet1!$A$2:$A$4</c:f>
              <c:strCache>
                <c:ptCount val="3"/>
                <c:pt idx="0">
                  <c:v>Απλή αναλογική</c:v>
                </c:pt>
                <c:pt idx="1">
                  <c:v>Ενισχυμένη αναλογική</c:v>
                </c:pt>
                <c:pt idx="2">
                  <c:v>ΔΓ/ΔΑ (αυθ.)</c:v>
                </c:pt>
              </c:strCache>
            </c:strRef>
          </c:cat>
          <c:val>
            <c:numRef>
              <c:f>Sheet1!$B$2:$B$4</c:f>
              <c:numCache>
                <c:formatCode>0</c:formatCode>
                <c:ptCount val="3"/>
                <c:pt idx="0">
                  <c:v>48</c:v>
                </c:pt>
                <c:pt idx="1">
                  <c:v>46.3</c:v>
                </c:pt>
                <c:pt idx="2">
                  <c:v>5.7</c:v>
                </c:pt>
              </c:numCache>
            </c:numRef>
          </c:val>
          <c:extLst xmlns:c16r2="http://schemas.microsoft.com/office/drawing/2015/06/chart">
            <c:ext xmlns:c16="http://schemas.microsoft.com/office/drawing/2014/chart" uri="{C3380CC4-5D6E-409C-BE32-E72D297353CC}">
              <c16:uniqueId val="{00000000-9A4F-4D58-A0A0-EA779306130C}"/>
            </c:ext>
          </c:extLst>
        </c:ser>
        <c:dLbls>
          <c:showLegendKey val="0"/>
          <c:showVal val="0"/>
          <c:showCatName val="0"/>
          <c:showSerName val="0"/>
          <c:showPercent val="0"/>
          <c:showBubbleSize val="0"/>
          <c:showLeaderLines val="1"/>
        </c:dLbls>
      </c:pie3DChart>
      <c:spPr>
        <a:noFill/>
        <a:ln>
          <a:noFill/>
        </a:ln>
        <a:effectLst/>
      </c:spPr>
    </c:plotArea>
    <c:legend>
      <c:legendPos val="r"/>
      <c:layout>
        <c:manualLayout>
          <c:xMode val="edge"/>
          <c:yMode val="edge"/>
          <c:x val="0.75223030894020659"/>
          <c:y val="0.21659588762176779"/>
          <c:w val="0.22975630512831879"/>
          <c:h val="0.55219890444172126"/>
        </c:manualLayout>
      </c:layout>
      <c:overlay val="0"/>
      <c:spPr>
        <a:solidFill>
          <a:schemeClr val="lt1">
            <a:alpha val="50000"/>
          </a:schemeClr>
        </a:solidFill>
        <a:ln>
          <a:noFill/>
        </a:ln>
        <a:effectLst/>
      </c:spPr>
      <c:txPr>
        <a:bodyPr rot="0" spcFirstLastPara="1" vertOverflow="ellipsis" vert="horz" wrap="square" anchor="ctr" anchorCtr="1"/>
        <a:lstStyle/>
        <a:p>
          <a:pPr>
            <a:defRPr sz="1000" b="1"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spc="0" normalizeH="0" baseline="0">
                <a:solidFill>
                  <a:schemeClr val="dk1">
                    <a:lumMod val="50000"/>
                    <a:lumOff val="50000"/>
                  </a:schemeClr>
                </a:solidFill>
                <a:latin typeface="+mj-lt"/>
                <a:ea typeface="+mj-ea"/>
                <a:cs typeface="+mj-cs"/>
              </a:defRPr>
            </a:pPr>
            <a:r>
              <a:rPr lang="el-GR" sz="1200" dirty="0"/>
              <a:t>Πολιτική προέλευση</a:t>
            </a:r>
            <a:endParaRPr lang="en-GB" sz="1200" dirty="0"/>
          </a:p>
        </c:rich>
      </c:tx>
      <c:layout>
        <c:manualLayout>
          <c:xMode val="edge"/>
          <c:yMode val="edge"/>
          <c:x val="0.4873431412853223"/>
          <c:y val="4.5922996175373773E-3"/>
        </c:manualLayout>
      </c:layout>
      <c:overlay val="0"/>
      <c:spPr>
        <a:noFill/>
        <a:ln>
          <a:noFill/>
        </a:ln>
        <a:effectLst/>
      </c:spPr>
      <c:txPr>
        <a:bodyPr rot="0" spcFirstLastPara="1" vertOverflow="ellipsis" vert="horz" wrap="square" anchor="ctr" anchorCtr="1"/>
        <a:lstStyle/>
        <a:p>
          <a:pPr>
            <a:defRPr sz="1200"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manualLayout>
          <c:layoutTarget val="inner"/>
          <c:xMode val="edge"/>
          <c:yMode val="edge"/>
          <c:x val="0.24037850504756264"/>
          <c:y val="0.10338295115258404"/>
          <c:w val="0.71273341453875894"/>
          <c:h val="0.79636933548433053"/>
        </c:manualLayout>
      </c:layout>
      <c:barChart>
        <c:barDir val="bar"/>
        <c:grouping val="stacked"/>
        <c:varyColors val="0"/>
        <c:ser>
          <c:idx val="0"/>
          <c:order val="0"/>
          <c:tx>
            <c:strRef>
              <c:f>Sheet1!$B$1</c:f>
              <c:strCache>
                <c:ptCount val="1"/>
                <c:pt idx="0">
                  <c:v>Απλή αναλογική</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Sheet1!$A$2:$A$16</c:f>
              <c:strCache>
                <c:ptCount val="15"/>
                <c:pt idx="0">
                  <c:v>Σύνολο</c:v>
                </c:pt>
                <c:pt idx="2">
                  <c:v>ΝΔ</c:v>
                </c:pt>
                <c:pt idx="3">
                  <c:v>ΣΥΡΙΖΑ</c:v>
                </c:pt>
                <c:pt idx="4">
                  <c:v>ΠΑΣΟΚ-ΚΙΝΑΛ</c:v>
                </c:pt>
                <c:pt idx="5">
                  <c:v>KKE</c:v>
                </c:pt>
                <c:pt idx="6">
                  <c:v>ΛΟΙΠΑ</c:v>
                </c:pt>
                <c:pt idx="7">
                  <c:v>ΆΛΛΟ**</c:v>
                </c:pt>
                <c:pt idx="9">
                  <c:v>Αριστεροί</c:v>
                </c:pt>
                <c:pt idx="10">
                  <c:v>Κεντροαριστεροί</c:v>
                </c:pt>
                <c:pt idx="11">
                  <c:v>Κεντρώοι</c:v>
                </c:pt>
                <c:pt idx="12">
                  <c:v>Κεντροδεξιοί</c:v>
                </c:pt>
                <c:pt idx="13">
                  <c:v>Δεξιοί</c:v>
                </c:pt>
                <c:pt idx="14">
                  <c:v>Τίποτα (αυθ.)</c:v>
                </c:pt>
              </c:strCache>
            </c:strRef>
          </c:cat>
          <c:val>
            <c:numRef>
              <c:f>Sheet1!$B$2:$B$16</c:f>
              <c:numCache>
                <c:formatCode>General</c:formatCode>
                <c:ptCount val="15"/>
                <c:pt idx="0" formatCode="0">
                  <c:v>48</c:v>
                </c:pt>
                <c:pt idx="2" formatCode="0">
                  <c:v>32.200000000000003</c:v>
                </c:pt>
                <c:pt idx="3" formatCode="0">
                  <c:v>60.9</c:v>
                </c:pt>
                <c:pt idx="4" formatCode="0">
                  <c:v>42.7</c:v>
                </c:pt>
                <c:pt idx="5" formatCode="0">
                  <c:v>78.2</c:v>
                </c:pt>
                <c:pt idx="6" formatCode="0">
                  <c:v>54</c:v>
                </c:pt>
                <c:pt idx="7" formatCode="0">
                  <c:v>52.6</c:v>
                </c:pt>
                <c:pt idx="9" formatCode="0">
                  <c:v>69.599999999999994</c:v>
                </c:pt>
                <c:pt idx="10" formatCode="0">
                  <c:v>59.7</c:v>
                </c:pt>
                <c:pt idx="11" formatCode="0">
                  <c:v>41.5</c:v>
                </c:pt>
                <c:pt idx="12" formatCode="0">
                  <c:v>29.1</c:v>
                </c:pt>
                <c:pt idx="13" formatCode="0">
                  <c:v>48.4</c:v>
                </c:pt>
                <c:pt idx="14" formatCode="0">
                  <c:v>52.1</c:v>
                </c:pt>
              </c:numCache>
            </c:numRef>
          </c:val>
          <c:extLst xmlns:c16r2="http://schemas.microsoft.com/office/drawing/2015/06/chart">
            <c:ext xmlns:c16="http://schemas.microsoft.com/office/drawing/2014/chart" uri="{C3380CC4-5D6E-409C-BE32-E72D297353CC}">
              <c16:uniqueId val="{00000000-CB74-46BE-A266-520E8A2816E4}"/>
            </c:ext>
          </c:extLst>
        </c:ser>
        <c:ser>
          <c:idx val="1"/>
          <c:order val="1"/>
          <c:tx>
            <c:strRef>
              <c:f>Sheet1!$C$1</c:f>
              <c:strCache>
                <c:ptCount val="1"/>
                <c:pt idx="0">
                  <c:v>Ενισχυμένη αναλογική</c:v>
                </c:pt>
              </c:strCache>
            </c:strRef>
          </c:tx>
          <c:spPr>
            <a:solidFill>
              <a:srgbClr val="C00000">
                <a:alpha val="7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Sheet1!$A$2:$A$16</c:f>
              <c:strCache>
                <c:ptCount val="15"/>
                <c:pt idx="0">
                  <c:v>Σύνολο</c:v>
                </c:pt>
                <c:pt idx="2">
                  <c:v>ΝΔ</c:v>
                </c:pt>
                <c:pt idx="3">
                  <c:v>ΣΥΡΙΖΑ</c:v>
                </c:pt>
                <c:pt idx="4">
                  <c:v>ΠΑΣΟΚ-ΚΙΝΑΛ</c:v>
                </c:pt>
                <c:pt idx="5">
                  <c:v>KKE</c:v>
                </c:pt>
                <c:pt idx="6">
                  <c:v>ΛΟΙΠΑ</c:v>
                </c:pt>
                <c:pt idx="7">
                  <c:v>ΆΛΛΟ**</c:v>
                </c:pt>
                <c:pt idx="9">
                  <c:v>Αριστεροί</c:v>
                </c:pt>
                <c:pt idx="10">
                  <c:v>Κεντροαριστεροί</c:v>
                </c:pt>
                <c:pt idx="11">
                  <c:v>Κεντρώοι</c:v>
                </c:pt>
                <c:pt idx="12">
                  <c:v>Κεντροδεξιοί</c:v>
                </c:pt>
                <c:pt idx="13">
                  <c:v>Δεξιοί</c:v>
                </c:pt>
                <c:pt idx="14">
                  <c:v>Τίποτα (αυθ.)</c:v>
                </c:pt>
              </c:strCache>
            </c:strRef>
          </c:cat>
          <c:val>
            <c:numRef>
              <c:f>Sheet1!$C$2:$C$16</c:f>
              <c:numCache>
                <c:formatCode>General</c:formatCode>
                <c:ptCount val="15"/>
                <c:pt idx="0" formatCode="0">
                  <c:v>46.3</c:v>
                </c:pt>
                <c:pt idx="2" formatCode="0">
                  <c:v>64.099999999999994</c:v>
                </c:pt>
                <c:pt idx="3" formatCode="0">
                  <c:v>35.299999999999997</c:v>
                </c:pt>
                <c:pt idx="4" formatCode="0">
                  <c:v>53.6</c:v>
                </c:pt>
                <c:pt idx="5" formatCode="0">
                  <c:v>20.5</c:v>
                </c:pt>
                <c:pt idx="6" formatCode="0">
                  <c:v>36.700000000000003</c:v>
                </c:pt>
                <c:pt idx="7" formatCode="0">
                  <c:v>38.200000000000003</c:v>
                </c:pt>
                <c:pt idx="9" formatCode="0">
                  <c:v>28.6</c:v>
                </c:pt>
                <c:pt idx="10" formatCode="0">
                  <c:v>36.4</c:v>
                </c:pt>
                <c:pt idx="11" formatCode="0">
                  <c:v>52.7</c:v>
                </c:pt>
                <c:pt idx="12" formatCode="0">
                  <c:v>67.7</c:v>
                </c:pt>
                <c:pt idx="13" formatCode="0">
                  <c:v>46.2</c:v>
                </c:pt>
                <c:pt idx="14" formatCode="0">
                  <c:v>34.5</c:v>
                </c:pt>
              </c:numCache>
            </c:numRef>
          </c:val>
          <c:extLst xmlns:c16r2="http://schemas.microsoft.com/office/drawing/2015/06/chart">
            <c:ext xmlns:c16="http://schemas.microsoft.com/office/drawing/2014/chart" uri="{C3380CC4-5D6E-409C-BE32-E72D297353CC}">
              <c16:uniqueId val="{00000001-CB74-46BE-A266-520E8A2816E4}"/>
            </c:ext>
          </c:extLst>
        </c:ser>
        <c:ser>
          <c:idx val="2"/>
          <c:order val="2"/>
          <c:tx>
            <c:strRef>
              <c:f>Sheet1!$D$1</c:f>
              <c:strCache>
                <c:ptCount val="1"/>
                <c:pt idx="0">
                  <c:v>ΔΓ/ΔΑ (αυθ.)</c:v>
                </c:pt>
              </c:strCache>
            </c:strRef>
          </c:tx>
          <c:spPr>
            <a:solidFill>
              <a:schemeClr val="bg1">
                <a:lumMod val="65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Sheet1!$A$2:$A$16</c:f>
              <c:strCache>
                <c:ptCount val="15"/>
                <c:pt idx="0">
                  <c:v>Σύνολο</c:v>
                </c:pt>
                <c:pt idx="2">
                  <c:v>ΝΔ</c:v>
                </c:pt>
                <c:pt idx="3">
                  <c:v>ΣΥΡΙΖΑ</c:v>
                </c:pt>
                <c:pt idx="4">
                  <c:v>ΠΑΣΟΚ-ΚΙΝΑΛ</c:v>
                </c:pt>
                <c:pt idx="5">
                  <c:v>KKE</c:v>
                </c:pt>
                <c:pt idx="6">
                  <c:v>ΛΟΙΠΑ</c:v>
                </c:pt>
                <c:pt idx="7">
                  <c:v>ΆΛΛΟ**</c:v>
                </c:pt>
                <c:pt idx="9">
                  <c:v>Αριστεροί</c:v>
                </c:pt>
                <c:pt idx="10">
                  <c:v>Κεντροαριστεροί</c:v>
                </c:pt>
                <c:pt idx="11">
                  <c:v>Κεντρώοι</c:v>
                </c:pt>
                <c:pt idx="12">
                  <c:v>Κεντροδεξιοί</c:v>
                </c:pt>
                <c:pt idx="13">
                  <c:v>Δεξιοί</c:v>
                </c:pt>
                <c:pt idx="14">
                  <c:v>Τίποτα (αυθ.)</c:v>
                </c:pt>
              </c:strCache>
            </c:strRef>
          </c:cat>
          <c:val>
            <c:numRef>
              <c:f>Sheet1!$D$2:$D$16</c:f>
              <c:numCache>
                <c:formatCode>General</c:formatCode>
                <c:ptCount val="15"/>
                <c:pt idx="0" formatCode="0">
                  <c:v>5.7</c:v>
                </c:pt>
                <c:pt idx="2" formatCode="0">
                  <c:v>3.7</c:v>
                </c:pt>
                <c:pt idx="3" formatCode="0">
                  <c:v>3.7</c:v>
                </c:pt>
                <c:pt idx="4" formatCode="0">
                  <c:v>3.7</c:v>
                </c:pt>
                <c:pt idx="5" formatCode="0">
                  <c:v>1.3</c:v>
                </c:pt>
                <c:pt idx="6" formatCode="0">
                  <c:v>9.4</c:v>
                </c:pt>
                <c:pt idx="7" formatCode="0">
                  <c:v>9.1999999999999993</c:v>
                </c:pt>
                <c:pt idx="9" formatCode="0">
                  <c:v>1.8</c:v>
                </c:pt>
                <c:pt idx="10" formatCode="0">
                  <c:v>3.9</c:v>
                </c:pt>
                <c:pt idx="11" formatCode="0">
                  <c:v>5.8</c:v>
                </c:pt>
                <c:pt idx="12" formatCode="0">
                  <c:v>3.2</c:v>
                </c:pt>
                <c:pt idx="13" formatCode="0">
                  <c:v>5.4</c:v>
                </c:pt>
                <c:pt idx="14" formatCode="0">
                  <c:v>13.4</c:v>
                </c:pt>
              </c:numCache>
            </c:numRef>
          </c:val>
          <c:extLst xmlns:c16r2="http://schemas.microsoft.com/office/drawing/2015/06/chart">
            <c:ext xmlns:c16="http://schemas.microsoft.com/office/drawing/2014/chart" uri="{C3380CC4-5D6E-409C-BE32-E72D297353CC}">
              <c16:uniqueId val="{00000002-CB74-46BE-A266-520E8A2816E4}"/>
            </c:ext>
          </c:extLst>
        </c:ser>
        <c:dLbls>
          <c:showLegendKey val="0"/>
          <c:showVal val="0"/>
          <c:showCatName val="0"/>
          <c:showSerName val="0"/>
          <c:showPercent val="0"/>
          <c:showBubbleSize val="0"/>
        </c:dLbls>
        <c:gapWidth val="39"/>
        <c:overlap val="99"/>
        <c:axId val="-1651145600"/>
        <c:axId val="-1651151584"/>
      </c:barChart>
      <c:catAx>
        <c:axId val="-1651145600"/>
        <c:scaling>
          <c:orientation val="maxMin"/>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1" i="0" u="none" strike="noStrike" kern="1200" cap="none" spc="0" normalizeH="0" baseline="0">
                <a:solidFill>
                  <a:schemeClr val="dk1">
                    <a:lumMod val="65000"/>
                    <a:lumOff val="35000"/>
                  </a:schemeClr>
                </a:solidFill>
                <a:latin typeface="+mn-lt"/>
                <a:ea typeface="+mn-ea"/>
                <a:cs typeface="+mn-cs"/>
              </a:defRPr>
            </a:pPr>
            <a:endParaRPr lang="en-US"/>
          </a:p>
        </c:txPr>
        <c:crossAx val="-1651151584"/>
        <c:crosses val="autoZero"/>
        <c:auto val="1"/>
        <c:lblAlgn val="ctr"/>
        <c:lblOffset val="100"/>
        <c:noMultiLvlLbl val="0"/>
      </c:catAx>
      <c:valAx>
        <c:axId val="-1651151584"/>
        <c:scaling>
          <c:orientation val="minMax"/>
          <c:max val="100"/>
        </c:scaling>
        <c:delete val="0"/>
        <c:axPos val="t"/>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1651145600"/>
        <c:crosses val="autoZero"/>
        <c:crossBetween val="between"/>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3.7106975235369308E-2"/>
          <c:y val="0.90511007235945484"/>
          <c:w val="0.89999989516068724"/>
          <c:h val="8.4739679891404754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tx1">
                    <a:lumMod val="75000"/>
                    <a:lumOff val="25000"/>
                  </a:schemeClr>
                </a:solidFill>
                <a:latin typeface="+mj-lt"/>
                <a:ea typeface="+mj-ea"/>
                <a:cs typeface="+mj-cs"/>
              </a:defRPr>
            </a:pPr>
            <a:r>
              <a:rPr lang="el-GR" sz="1400" dirty="0">
                <a:solidFill>
                  <a:schemeClr val="tx1">
                    <a:lumMod val="75000"/>
                    <a:lumOff val="25000"/>
                  </a:schemeClr>
                </a:solidFill>
              </a:rPr>
              <a:t>Ανά γενιές</a:t>
            </a:r>
            <a:endParaRPr lang="en-US" sz="1400" dirty="0">
              <a:solidFill>
                <a:schemeClr val="tx1">
                  <a:lumMod val="75000"/>
                  <a:lumOff val="25000"/>
                </a:schemeClr>
              </a:solidFill>
            </a:endParaRPr>
          </a:p>
        </c:rich>
      </c:tx>
      <c:layout/>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tx1">
                  <a:lumMod val="75000"/>
                  <a:lumOff val="25000"/>
                </a:schemeClr>
              </a:solidFill>
              <a:latin typeface="+mj-lt"/>
              <a:ea typeface="+mj-ea"/>
              <a:cs typeface="+mj-cs"/>
            </a:defRPr>
          </a:pPr>
          <a:endParaRPr lang="en-US"/>
        </a:p>
      </c:txPr>
    </c:title>
    <c:autoTitleDeleted val="0"/>
    <c:plotArea>
      <c:layout/>
      <c:lineChart>
        <c:grouping val="standard"/>
        <c:varyColors val="0"/>
        <c:ser>
          <c:idx val="0"/>
          <c:order val="0"/>
          <c:tx>
            <c:strRef>
              <c:f>Sheet1!$B$1</c:f>
              <c:strCache>
                <c:ptCount val="1"/>
                <c:pt idx="0">
                  <c:v>Απλή αναλογική</c:v>
                </c:pt>
              </c:strCache>
            </c:strRef>
          </c:tx>
          <c:spPr>
            <a:ln w="22225" cap="rnd">
              <a:solidFill>
                <a:schemeClr val="accent3"/>
              </a:solidFill>
              <a:round/>
            </a:ln>
            <a:effectLst/>
          </c:spPr>
          <c:marker>
            <c:symbol val="none"/>
          </c:marker>
          <c:dPt>
            <c:idx val="0"/>
            <c:marker>
              <c:symbol val="none"/>
            </c:marker>
            <c:bubble3D val="0"/>
            <c:extLst xmlns:c16r2="http://schemas.microsoft.com/office/drawing/2015/06/chart">
              <c:ext xmlns:c16="http://schemas.microsoft.com/office/drawing/2014/chart" uri="{C3380CC4-5D6E-409C-BE32-E72D297353CC}">
                <c16:uniqueId val="{00000000-7372-49AA-9837-0A53BCAFF25D}"/>
              </c:ext>
            </c:extLst>
          </c:dPt>
          <c:dPt>
            <c:idx val="1"/>
            <c:marker>
              <c:symbol val="none"/>
            </c:marker>
            <c:bubble3D val="0"/>
            <c:extLst xmlns:c16r2="http://schemas.microsoft.com/office/drawing/2015/06/chart">
              <c:ext xmlns:c16="http://schemas.microsoft.com/office/drawing/2014/chart" uri="{C3380CC4-5D6E-409C-BE32-E72D297353CC}">
                <c16:uniqueId val="{00000001-7372-49AA-9837-0A53BCAFF25D}"/>
              </c:ext>
            </c:extLst>
          </c:dPt>
          <c:dPt>
            <c:idx val="2"/>
            <c:marker>
              <c:symbol val="none"/>
            </c:marker>
            <c:bubble3D val="0"/>
            <c:extLst xmlns:c16r2="http://schemas.microsoft.com/office/drawing/2015/06/chart">
              <c:ext xmlns:c16="http://schemas.microsoft.com/office/drawing/2014/chart" uri="{C3380CC4-5D6E-409C-BE32-E72D297353CC}">
                <c16:uniqueId val="{00000002-7372-49AA-9837-0A53BCAFF25D}"/>
              </c:ext>
            </c:extLst>
          </c:dPt>
          <c:dPt>
            <c:idx val="3"/>
            <c:marker>
              <c:symbol val="none"/>
            </c:marker>
            <c:bubble3D val="0"/>
            <c:extLst xmlns:c16r2="http://schemas.microsoft.com/office/drawing/2015/06/chart">
              <c:ext xmlns:c16="http://schemas.microsoft.com/office/drawing/2014/chart" uri="{C3380CC4-5D6E-409C-BE32-E72D297353CC}">
                <c16:uniqueId val="{00000003-7372-49AA-9837-0A53BCAFF25D}"/>
              </c:ext>
            </c:extLst>
          </c:dPt>
          <c:dLbls>
            <c:dLbl>
              <c:idx val="0"/>
              <c:layout>
                <c:manualLayout>
                  <c:x val="-2.1049850491379217E-2"/>
                  <c:y val="-6.834363664689746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7372-49AA-9837-0A53BCAFF25D}"/>
                </c:ext>
                <c:ext xmlns:c15="http://schemas.microsoft.com/office/drawing/2012/chart" uri="{CE6537A1-D6FC-4f65-9D91-7224C49458BB}">
                  <c15:layout/>
                </c:ext>
              </c:extLst>
            </c:dLbl>
            <c:dLbl>
              <c:idx val="1"/>
              <c:layout>
                <c:manualLayout>
                  <c:x val="-3.0045513094532766E-2"/>
                  <c:y val="-8.906173912972555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7372-49AA-9837-0A53BCAFF25D}"/>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3"/>
                    </a:solidFill>
                    <a:latin typeface="+mn-lt"/>
                    <a:ea typeface="+mn-ea"/>
                    <a:cs typeface="+mn-cs"/>
                  </a:defRPr>
                </a:pPr>
                <a:endParaRPr lang="en-U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Generation Z (17-26 ετών)</c:v>
                </c:pt>
                <c:pt idx="1">
                  <c:v>Millennials (27-42 ετών)</c:v>
                </c:pt>
                <c:pt idx="2">
                  <c:v>Generation X (43-58 ετών)</c:v>
                </c:pt>
                <c:pt idx="3">
                  <c:v>Boomers (59-77 ετών)</c:v>
                </c:pt>
                <c:pt idx="4">
                  <c:v>Silent (78+ ετών)*</c:v>
                </c:pt>
              </c:strCache>
            </c:strRef>
          </c:cat>
          <c:val>
            <c:numRef>
              <c:f>Sheet1!$B$2:$B$6</c:f>
              <c:numCache>
                <c:formatCode>0</c:formatCode>
                <c:ptCount val="5"/>
                <c:pt idx="0">
                  <c:v>64.3</c:v>
                </c:pt>
                <c:pt idx="1">
                  <c:v>53.1</c:v>
                </c:pt>
                <c:pt idx="2">
                  <c:v>46.3</c:v>
                </c:pt>
                <c:pt idx="3">
                  <c:v>43.3</c:v>
                </c:pt>
                <c:pt idx="4">
                  <c:v>36.1</c:v>
                </c:pt>
              </c:numCache>
            </c:numRef>
          </c:val>
          <c:smooth val="0"/>
          <c:extLst xmlns:c16r2="http://schemas.microsoft.com/office/drawing/2015/06/chart">
            <c:ext xmlns:c16="http://schemas.microsoft.com/office/drawing/2014/chart" uri="{C3380CC4-5D6E-409C-BE32-E72D297353CC}">
              <c16:uniqueId val="{00000004-7372-49AA-9837-0A53BCAFF25D}"/>
            </c:ext>
          </c:extLst>
        </c:ser>
        <c:ser>
          <c:idx val="1"/>
          <c:order val="1"/>
          <c:tx>
            <c:strRef>
              <c:f>Sheet1!$C$1</c:f>
              <c:strCache>
                <c:ptCount val="1"/>
                <c:pt idx="0">
                  <c:v>Ενισχυμένη αναλογική</c:v>
                </c:pt>
              </c:strCache>
            </c:strRef>
          </c:tx>
          <c:spPr>
            <a:ln w="22225" cap="rnd">
              <a:solidFill>
                <a:srgbClr val="C00000"/>
              </a:solidFill>
              <a:round/>
            </a:ln>
            <a:effectLst/>
          </c:spPr>
          <c:marker>
            <c:symbol val="none"/>
          </c:marker>
          <c:dLbls>
            <c:dLbl>
              <c:idx val="0"/>
              <c:layout>
                <c:manualLayout>
                  <c:x val="-3.0045513094532728E-2"/>
                  <c:y val="5.280546762143948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1359-4302-99F0-ED4E7DD7CCF6}"/>
                </c:ext>
                <c:ext xmlns:c15="http://schemas.microsoft.com/office/drawing/2012/chart" uri="{CE6537A1-D6FC-4f65-9D91-7224C49458BB}">
                  <c15:layout/>
                </c:ext>
              </c:extLst>
            </c:dLbl>
            <c:dLbl>
              <c:idx val="1"/>
              <c:layout>
                <c:manualLayout>
                  <c:x val="-3.6792260046897861E-2"/>
                  <c:y val="7.352357010426752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1359-4302-99F0-ED4E7DD7CCF6}"/>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C00000"/>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Generation Z (17-26 ετών)</c:v>
                </c:pt>
                <c:pt idx="1">
                  <c:v>Millennials (27-42 ετών)</c:v>
                </c:pt>
                <c:pt idx="2">
                  <c:v>Generation X (43-58 ετών)</c:v>
                </c:pt>
                <c:pt idx="3">
                  <c:v>Boomers (59-77 ετών)</c:v>
                </c:pt>
                <c:pt idx="4">
                  <c:v>Silent (78+ ετών)*</c:v>
                </c:pt>
              </c:strCache>
            </c:strRef>
          </c:cat>
          <c:val>
            <c:numRef>
              <c:f>Sheet1!$C$2:$C$6</c:f>
              <c:numCache>
                <c:formatCode>0</c:formatCode>
                <c:ptCount val="5"/>
                <c:pt idx="0">
                  <c:v>33.299999999999997</c:v>
                </c:pt>
                <c:pt idx="1">
                  <c:v>44.9</c:v>
                </c:pt>
                <c:pt idx="2">
                  <c:v>46.6</c:v>
                </c:pt>
                <c:pt idx="3">
                  <c:v>49.9</c:v>
                </c:pt>
                <c:pt idx="4">
                  <c:v>50.6</c:v>
                </c:pt>
              </c:numCache>
            </c:numRef>
          </c:val>
          <c:smooth val="0"/>
          <c:extLst xmlns:c16r2="http://schemas.microsoft.com/office/drawing/2015/06/chart">
            <c:ext xmlns:c16="http://schemas.microsoft.com/office/drawing/2014/chart" uri="{C3380CC4-5D6E-409C-BE32-E72D297353CC}">
              <c16:uniqueId val="{00000005-7372-49AA-9837-0A53BCAFF25D}"/>
            </c:ext>
          </c:extLst>
        </c:ser>
        <c:dLbls>
          <c:showLegendKey val="0"/>
          <c:showVal val="0"/>
          <c:showCatName val="0"/>
          <c:showSerName val="0"/>
          <c:showPercent val="0"/>
          <c:showBubbleSize val="0"/>
        </c:dLbls>
        <c:smooth val="0"/>
        <c:axId val="-1651148320"/>
        <c:axId val="-1651153216"/>
      </c:lineChart>
      <c:catAx>
        <c:axId val="-1651148320"/>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800" b="1" i="0" u="none" strike="noStrike" kern="1200" cap="none" spc="0" normalizeH="0" baseline="0">
                <a:solidFill>
                  <a:schemeClr val="tx1">
                    <a:lumMod val="75000"/>
                    <a:lumOff val="25000"/>
                  </a:schemeClr>
                </a:solidFill>
                <a:latin typeface="+mn-lt"/>
                <a:ea typeface="+mn-ea"/>
                <a:cs typeface="+mn-cs"/>
              </a:defRPr>
            </a:pPr>
            <a:endParaRPr lang="en-US"/>
          </a:p>
        </c:txPr>
        <c:crossAx val="-1651153216"/>
        <c:crosses val="autoZero"/>
        <c:auto val="1"/>
        <c:lblAlgn val="ctr"/>
        <c:lblOffset val="100"/>
        <c:noMultiLvlLbl val="0"/>
      </c:catAx>
      <c:valAx>
        <c:axId val="-1651153216"/>
        <c:scaling>
          <c:orientation val="minMax"/>
          <c:max val="100"/>
        </c:scaling>
        <c:delete val="1"/>
        <c:axPos val="l"/>
        <c:majorGridlines>
          <c:spPr>
            <a:ln w="9525" cap="flat" cmpd="sng" algn="ctr">
              <a:solidFill>
                <a:schemeClr val="dk1">
                  <a:lumMod val="15000"/>
                  <a:lumOff val="85000"/>
                  <a:alpha val="54000"/>
                </a:schemeClr>
              </a:solidFill>
              <a:round/>
            </a:ln>
            <a:effectLst/>
          </c:spPr>
        </c:majorGridlines>
        <c:numFmt formatCode="0" sourceLinked="1"/>
        <c:majorTickMark val="out"/>
        <c:minorTickMark val="none"/>
        <c:tickLblPos val="nextTo"/>
        <c:crossAx val="-1651148320"/>
        <c:crosses val="autoZero"/>
        <c:crossBetween val="between"/>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3.2562881983635689E-2"/>
          <c:y val="0.80306464782080622"/>
          <c:w val="0.8786513447630192"/>
          <c:h val="0.16585819845495159"/>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tx1">
                    <a:lumMod val="75000"/>
                    <a:lumOff val="25000"/>
                  </a:schemeClr>
                </a:solidFill>
                <a:latin typeface="+mj-lt"/>
                <a:ea typeface="+mj-ea"/>
                <a:cs typeface="+mj-cs"/>
              </a:defRPr>
            </a:pPr>
            <a:r>
              <a:rPr lang="el-GR" sz="1400" dirty="0">
                <a:solidFill>
                  <a:schemeClr val="tx1">
                    <a:lumMod val="75000"/>
                    <a:lumOff val="25000"/>
                  </a:schemeClr>
                </a:solidFill>
              </a:rPr>
              <a:t>Διαχρονικά στοιχεία</a:t>
            </a:r>
            <a:endParaRPr lang="en-US" sz="1400" dirty="0">
              <a:solidFill>
                <a:schemeClr val="tx1">
                  <a:lumMod val="75000"/>
                  <a:lumOff val="25000"/>
                </a:schemeClr>
              </a:solidFill>
            </a:endParaRPr>
          </a:p>
        </c:rich>
      </c:tx>
      <c:layout/>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tx1">
                  <a:lumMod val="75000"/>
                  <a:lumOff val="25000"/>
                </a:schemeClr>
              </a:solidFill>
              <a:latin typeface="+mj-lt"/>
              <a:ea typeface="+mj-ea"/>
              <a:cs typeface="+mj-cs"/>
            </a:defRPr>
          </a:pPr>
          <a:endParaRPr lang="en-US"/>
        </a:p>
      </c:txPr>
    </c:title>
    <c:autoTitleDeleted val="0"/>
    <c:plotArea>
      <c:layout>
        <c:manualLayout>
          <c:layoutTarget val="inner"/>
          <c:xMode val="edge"/>
          <c:yMode val="edge"/>
          <c:x val="1.1412962729237794E-2"/>
          <c:y val="0.12151012724121868"/>
          <c:w val="0.97210164666186316"/>
          <c:h val="0.70972023234949211"/>
        </c:manualLayout>
      </c:layout>
      <c:lineChart>
        <c:grouping val="standard"/>
        <c:varyColors val="0"/>
        <c:ser>
          <c:idx val="0"/>
          <c:order val="0"/>
          <c:tx>
            <c:strRef>
              <c:f>Sheet1!$B$1</c:f>
              <c:strCache>
                <c:ptCount val="1"/>
                <c:pt idx="0">
                  <c:v>Υπέρ των αυτοδύναμων Κυβερνήσεων </c:v>
                </c:pt>
              </c:strCache>
            </c:strRef>
          </c:tx>
          <c:spPr>
            <a:ln w="22225" cap="rnd">
              <a:solidFill>
                <a:srgbClr val="3399FF"/>
              </a:solidFill>
              <a:round/>
            </a:ln>
            <a:effectLst/>
          </c:spPr>
          <c:marker>
            <c:symbol val="none"/>
          </c:marker>
          <c:dLbls>
            <c:dLbl>
              <c:idx val="2"/>
              <c:layout>
                <c:manualLayout>
                  <c:x val="-1.7208211581750784E-2"/>
                  <c:y val="-8.811852940250856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1BCC-42B7-B5CD-C9ACCE54E5DF}"/>
                </c:ext>
                <c:ext xmlns:c15="http://schemas.microsoft.com/office/drawing/2012/chart" uri="{CE6537A1-D6FC-4f65-9D91-7224C49458BB}">
                  <c15:layout/>
                </c:ext>
              </c:extLst>
            </c:dLbl>
            <c:dLbl>
              <c:idx val="5"/>
              <c:layout>
                <c:manualLayout>
                  <c:x val="-2.2280639461412052E-2"/>
                  <c:y val="-5.208155448599723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43-1BCC-42B7-B5CD-C9ACCE54E5DF}"/>
                </c:ext>
                <c:ext xmlns:c15="http://schemas.microsoft.com/office/drawing/2012/chart" uri="{CE6537A1-D6FC-4f65-9D91-7224C49458BB}">
                  <c15:layout/>
                </c:ext>
              </c:extLst>
            </c:dLbl>
            <c:dLbl>
              <c:idx val="6"/>
              <c:layout>
                <c:manualLayout>
                  <c:x val="-1.2135783702089521E-2"/>
                  <c:y val="-5.535764311477098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45-1BCC-42B7-B5CD-C9ACCE54E5DF}"/>
                </c:ext>
                <c:ext xmlns:c15="http://schemas.microsoft.com/office/drawing/2012/chart" uri="{CE6537A1-D6FC-4f65-9D91-7224C49458BB}">
                  <c15:layout/>
                </c:ext>
              </c:extLst>
            </c:dLbl>
            <c:dLbl>
              <c:idx val="9"/>
              <c:layout>
                <c:manualLayout>
                  <c:x val="-3.1791441735776881E-2"/>
                  <c:y val="-7.5014174887413534E-2"/>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accent2"/>
                      </a:solidFill>
                      <a:latin typeface="+mn-lt"/>
                      <a:ea typeface="+mn-ea"/>
                      <a:cs typeface="+mn-cs"/>
                    </a:defRPr>
                  </a:pPr>
                  <a:endParaRPr lang="en-US"/>
                </a:p>
              </c:tx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46-1BCC-42B7-B5CD-C9ACCE54E5DF}"/>
                </c:ext>
                <c:ext xmlns:c15="http://schemas.microsoft.com/office/drawing/2012/chart" uri="{CE6537A1-D6FC-4f65-9D91-7224C49458BB}">
                  <c15:layout>
                    <c:manualLayout>
                      <c:w val="2.4271567404179045E-2"/>
                      <c:h val="6.9469588353014797E-2"/>
                    </c:manualLayout>
                  </c15:layout>
                </c:ext>
              </c:extLst>
            </c:dLbl>
            <c:dLbl>
              <c:idx val="11"/>
              <c:layout>
                <c:manualLayout>
                  <c:x val="-2.2280639461412097E-2"/>
                  <c:y val="-7.501417488741347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48-1BCC-42B7-B5CD-C9ACCE54E5DF}"/>
                </c:ext>
                <c:ext xmlns:c15="http://schemas.microsoft.com/office/drawing/2012/chart" uri="{CE6537A1-D6FC-4f65-9D91-7224C49458BB}">
                  <c15:layout/>
                </c:ext>
              </c:extLst>
            </c:dLbl>
            <c:dLbl>
              <c:idx val="18"/>
              <c:layout>
                <c:manualLayout>
                  <c:x val="-3.2425495220734485E-2"/>
                  <c:y val="-6.190982037231850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4A-1BCC-42B7-B5CD-C9ACCE54E5DF}"/>
                </c:ext>
                <c:ext xmlns:c15="http://schemas.microsoft.com/office/drawing/2012/chart" uri="{CE6537A1-D6FC-4f65-9D91-7224C49458BB}">
                  <c15:layout/>
                </c:ext>
              </c:extLst>
            </c:dLbl>
            <c:dLbl>
              <c:idx val="19"/>
              <c:layout>
                <c:manualLayout>
                  <c:x val="-3.3693602190649798E-2"/>
                  <c:y val="-6.846199762986601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4C-1BCC-42B7-B5CD-C9ACCE54E5DF}"/>
                </c:ext>
                <c:ext xmlns:c15="http://schemas.microsoft.com/office/drawing/2012/chart" uri="{CE6537A1-D6FC-4f65-9D91-7224C49458BB}">
                  <c15:layout/>
                </c:ext>
              </c:extLst>
            </c:dLbl>
            <c:dLbl>
              <c:idx val="21"/>
              <c:layout>
                <c:manualLayout>
                  <c:x val="-2.9889281280903866E-2"/>
                  <c:y val="-9.467070666005607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4E-1BCC-42B7-B5CD-C9ACCE54E5DF}"/>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2"/>
                    </a:solidFill>
                    <a:latin typeface="+mn-lt"/>
                    <a:ea typeface="+mn-ea"/>
                    <a:cs typeface="+mn-cs"/>
                  </a:defRPr>
                </a:pPr>
                <a:endParaRPr lang="en-U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Sheet1!$A$2:$A$23</c:f>
              <c:strCache>
                <c:ptCount val="22"/>
                <c:pt idx="0">
                  <c:v>Ιαν-19</c:v>
                </c:pt>
                <c:pt idx="1">
                  <c:v>Μαρ-19</c:v>
                </c:pt>
                <c:pt idx="2">
                  <c:v>Σεπ-19</c:v>
                </c:pt>
                <c:pt idx="3">
                  <c:v>Νοε-19</c:v>
                </c:pt>
                <c:pt idx="4">
                  <c:v>Ιαν-20</c:v>
                </c:pt>
                <c:pt idx="5">
                  <c:v>Μαρ-20</c:v>
                </c:pt>
                <c:pt idx="6">
                  <c:v>Μάι-20</c:v>
                </c:pt>
                <c:pt idx="7">
                  <c:v>Σεπ-20</c:v>
                </c:pt>
                <c:pt idx="8">
                  <c:v>Νοε-20</c:v>
                </c:pt>
                <c:pt idx="9">
                  <c:v>Ιαν-21</c:v>
                </c:pt>
                <c:pt idx="10">
                  <c:v>Μαρ-21</c:v>
                </c:pt>
                <c:pt idx="11">
                  <c:v>Μάι-21</c:v>
                </c:pt>
                <c:pt idx="12">
                  <c:v>Σεπ-21</c:v>
                </c:pt>
                <c:pt idx="13">
                  <c:v>Νοε-21</c:v>
                </c:pt>
                <c:pt idx="14">
                  <c:v>Ιαν-22</c:v>
                </c:pt>
                <c:pt idx="15">
                  <c:v>Μαρ-22</c:v>
                </c:pt>
                <c:pt idx="16">
                  <c:v>Μάι-22</c:v>
                </c:pt>
                <c:pt idx="17">
                  <c:v>Σεπ-22</c:v>
                </c:pt>
                <c:pt idx="18">
                  <c:v>Νοε-22</c:v>
                </c:pt>
                <c:pt idx="19">
                  <c:v>Ιαν-23</c:v>
                </c:pt>
                <c:pt idx="20">
                  <c:v>Μαρ-23</c:v>
                </c:pt>
                <c:pt idx="21">
                  <c:v>Μάι-23 </c:v>
                </c:pt>
              </c:strCache>
            </c:strRef>
          </c:cat>
          <c:val>
            <c:numRef>
              <c:f>Sheet1!$B$2:$B$23</c:f>
              <c:numCache>
                <c:formatCode>General</c:formatCode>
                <c:ptCount val="22"/>
                <c:pt idx="0">
                  <c:v>44</c:v>
                </c:pt>
                <c:pt idx="1">
                  <c:v>41</c:v>
                </c:pt>
                <c:pt idx="2">
                  <c:v>51</c:v>
                </c:pt>
                <c:pt idx="3">
                  <c:v>46</c:v>
                </c:pt>
                <c:pt idx="4">
                  <c:v>47</c:v>
                </c:pt>
                <c:pt idx="5">
                  <c:v>51</c:v>
                </c:pt>
                <c:pt idx="6">
                  <c:v>52</c:v>
                </c:pt>
                <c:pt idx="7">
                  <c:v>48</c:v>
                </c:pt>
                <c:pt idx="8">
                  <c:v>46</c:v>
                </c:pt>
                <c:pt idx="9">
                  <c:v>49</c:v>
                </c:pt>
                <c:pt idx="10">
                  <c:v>44</c:v>
                </c:pt>
                <c:pt idx="11">
                  <c:v>49</c:v>
                </c:pt>
                <c:pt idx="12">
                  <c:v>47</c:v>
                </c:pt>
                <c:pt idx="13">
                  <c:v>45</c:v>
                </c:pt>
                <c:pt idx="14">
                  <c:v>46</c:v>
                </c:pt>
                <c:pt idx="15">
                  <c:v>47</c:v>
                </c:pt>
                <c:pt idx="16">
                  <c:v>48</c:v>
                </c:pt>
                <c:pt idx="17">
                  <c:v>48</c:v>
                </c:pt>
                <c:pt idx="18">
                  <c:v>51</c:v>
                </c:pt>
                <c:pt idx="19">
                  <c:v>50</c:v>
                </c:pt>
                <c:pt idx="20">
                  <c:v>48</c:v>
                </c:pt>
                <c:pt idx="21">
                  <c:v>50</c:v>
                </c:pt>
              </c:numCache>
            </c:numRef>
          </c:val>
          <c:smooth val="0"/>
          <c:extLst xmlns:c16r2="http://schemas.microsoft.com/office/drawing/2015/06/chart">
            <c:ext xmlns:c16="http://schemas.microsoft.com/office/drawing/2014/chart" uri="{C3380CC4-5D6E-409C-BE32-E72D297353CC}">
              <c16:uniqueId val="{00000020-1BCC-42B7-B5CD-C9ACCE54E5DF}"/>
            </c:ext>
          </c:extLst>
        </c:ser>
        <c:ser>
          <c:idx val="1"/>
          <c:order val="1"/>
          <c:tx>
            <c:strRef>
              <c:f>Sheet1!$C$1</c:f>
              <c:strCache>
                <c:ptCount val="1"/>
                <c:pt idx="0">
                  <c:v>Υπέρ των Κυβερνήσεων συνεργασίας</c:v>
                </c:pt>
              </c:strCache>
            </c:strRef>
          </c:tx>
          <c:spPr>
            <a:ln w="22225" cap="rnd">
              <a:solidFill>
                <a:schemeClr val="accent1"/>
              </a:solidFill>
              <a:round/>
            </a:ln>
            <a:effectLst/>
          </c:spPr>
          <c:marker>
            <c:symbol val="none"/>
          </c:marker>
          <c:dLbls>
            <c:dLbl>
              <c:idx val="2"/>
              <c:layout>
                <c:manualLayout>
                  <c:x val="-1.594010461183545E-2"/>
                  <c:y val="4.552937722844959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41-1BCC-42B7-B5CD-C9ACCE54E5DF}"/>
                </c:ext>
                <c:ext xmlns:c15="http://schemas.microsoft.com/office/drawing/2012/chart" uri="{CE6537A1-D6FC-4f65-9D91-7224C49458BB}">
                  <c15:layout/>
                </c:ext>
              </c:extLst>
            </c:dLbl>
            <c:dLbl>
              <c:idx val="5"/>
              <c:layout>
                <c:manualLayout>
                  <c:x val="-2.7353067341073293E-2"/>
                  <c:y val="7.501417488741347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42-1BCC-42B7-B5CD-C9ACCE54E5DF}"/>
                </c:ext>
                <c:ext xmlns:c15="http://schemas.microsoft.com/office/drawing/2012/chart" uri="{CE6537A1-D6FC-4f65-9D91-7224C49458BB}">
                  <c15:layout/>
                </c:ext>
              </c:extLst>
            </c:dLbl>
            <c:dLbl>
              <c:idx val="6"/>
              <c:layout>
                <c:manualLayout>
                  <c:x val="-3.3693602190649798E-2"/>
                  <c:y val="4.225328859967583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44-1BCC-42B7-B5CD-C9ACCE54E5DF}"/>
                </c:ext>
                <c:ext xmlns:c15="http://schemas.microsoft.com/office/drawing/2012/chart" uri="{CE6537A1-D6FC-4f65-9D91-7224C49458BB}">
                  <c15:layout/>
                </c:ext>
              </c:extLst>
            </c:dLbl>
            <c:dLbl>
              <c:idx val="9"/>
              <c:layout>
                <c:manualLayout>
                  <c:x val="-1.8476318551666166E-2"/>
                  <c:y val="3.570111134212838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47-1BCC-42B7-B5CD-C9ACCE54E5DF}"/>
                </c:ext>
                <c:ext xmlns:c15="http://schemas.microsoft.com/office/drawing/2012/chart" uri="{CE6537A1-D6FC-4f65-9D91-7224C49458BB}">
                  <c15:layout/>
                </c:ext>
              </c:extLst>
            </c:dLbl>
            <c:dLbl>
              <c:idx val="11"/>
              <c:layout>
                <c:manualLayout>
                  <c:x val="-1.8476318551666072E-2"/>
                  <c:y val="3.570111134212838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49-1BCC-42B7-B5CD-C9ACCE54E5DF}"/>
                </c:ext>
                <c:ext xmlns:c15="http://schemas.microsoft.com/office/drawing/2012/chart" uri="{CE6537A1-D6FC-4f65-9D91-7224C49458BB}">
                  <c15:layout/>
                </c:ext>
              </c:extLst>
            </c:dLbl>
            <c:dLbl>
              <c:idx val="18"/>
              <c:layout>
                <c:manualLayout>
                  <c:x val="-1.8476318551665979E-2"/>
                  <c:y val="3.897719997090214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4B-1BCC-42B7-B5CD-C9ACCE54E5DF}"/>
                </c:ext>
                <c:ext xmlns:c15="http://schemas.microsoft.com/office/drawing/2012/chart" uri="{CE6537A1-D6FC-4f65-9D91-7224C49458BB}">
                  <c15:layout/>
                </c:ext>
              </c:extLst>
            </c:dLbl>
            <c:dLbl>
              <c:idx val="19"/>
              <c:layout>
                <c:manualLayout>
                  <c:x val="-1.4671997641920327E-2"/>
                  <c:y val="6.190982037231844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4D-1BCC-42B7-B5CD-C9ACCE54E5DF}"/>
                </c:ext>
                <c:ext xmlns:c15="http://schemas.microsoft.com/office/drawing/2012/chart" uri="{CE6537A1-D6FC-4f65-9D91-7224C49458BB}">
                  <c15:layout/>
                </c:ext>
              </c:extLst>
            </c:dLbl>
            <c:dLbl>
              <c:idx val="21"/>
              <c:layout>
                <c:manualLayout>
                  <c:x val="-1.7208211581750763E-2"/>
                  <c:y val="3.570111134212838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4F-1BCC-42B7-B5CD-C9ACCE54E5DF}"/>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1"/>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Sheet1!$A$2:$A$23</c:f>
              <c:strCache>
                <c:ptCount val="22"/>
                <c:pt idx="0">
                  <c:v>Ιαν-19</c:v>
                </c:pt>
                <c:pt idx="1">
                  <c:v>Μαρ-19</c:v>
                </c:pt>
                <c:pt idx="2">
                  <c:v>Σεπ-19</c:v>
                </c:pt>
                <c:pt idx="3">
                  <c:v>Νοε-19</c:v>
                </c:pt>
                <c:pt idx="4">
                  <c:v>Ιαν-20</c:v>
                </c:pt>
                <c:pt idx="5">
                  <c:v>Μαρ-20</c:v>
                </c:pt>
                <c:pt idx="6">
                  <c:v>Μάι-20</c:v>
                </c:pt>
                <c:pt idx="7">
                  <c:v>Σεπ-20</c:v>
                </c:pt>
                <c:pt idx="8">
                  <c:v>Νοε-20</c:v>
                </c:pt>
                <c:pt idx="9">
                  <c:v>Ιαν-21</c:v>
                </c:pt>
                <c:pt idx="10">
                  <c:v>Μαρ-21</c:v>
                </c:pt>
                <c:pt idx="11">
                  <c:v>Μάι-21</c:v>
                </c:pt>
                <c:pt idx="12">
                  <c:v>Σεπ-21</c:v>
                </c:pt>
                <c:pt idx="13">
                  <c:v>Νοε-21</c:v>
                </c:pt>
                <c:pt idx="14">
                  <c:v>Ιαν-22</c:v>
                </c:pt>
                <c:pt idx="15">
                  <c:v>Μαρ-22</c:v>
                </c:pt>
                <c:pt idx="16">
                  <c:v>Μάι-22</c:v>
                </c:pt>
                <c:pt idx="17">
                  <c:v>Σεπ-22</c:v>
                </c:pt>
                <c:pt idx="18">
                  <c:v>Νοε-22</c:v>
                </c:pt>
                <c:pt idx="19">
                  <c:v>Ιαν-23</c:v>
                </c:pt>
                <c:pt idx="20">
                  <c:v>Μαρ-23</c:v>
                </c:pt>
                <c:pt idx="21">
                  <c:v>Μάι-23 </c:v>
                </c:pt>
              </c:strCache>
            </c:strRef>
          </c:cat>
          <c:val>
            <c:numRef>
              <c:f>Sheet1!$C$2:$C$23</c:f>
              <c:numCache>
                <c:formatCode>General</c:formatCode>
                <c:ptCount val="22"/>
                <c:pt idx="0">
                  <c:v>52</c:v>
                </c:pt>
                <c:pt idx="1">
                  <c:v>55</c:v>
                </c:pt>
                <c:pt idx="2">
                  <c:v>47</c:v>
                </c:pt>
                <c:pt idx="3">
                  <c:v>52</c:v>
                </c:pt>
                <c:pt idx="4">
                  <c:v>51</c:v>
                </c:pt>
                <c:pt idx="5">
                  <c:v>46</c:v>
                </c:pt>
                <c:pt idx="6">
                  <c:v>45</c:v>
                </c:pt>
                <c:pt idx="7">
                  <c:v>48</c:v>
                </c:pt>
                <c:pt idx="8">
                  <c:v>51</c:v>
                </c:pt>
                <c:pt idx="9">
                  <c:v>47</c:v>
                </c:pt>
                <c:pt idx="10">
                  <c:v>53</c:v>
                </c:pt>
                <c:pt idx="11">
                  <c:v>48</c:v>
                </c:pt>
                <c:pt idx="12">
                  <c:v>49</c:v>
                </c:pt>
                <c:pt idx="13">
                  <c:v>52</c:v>
                </c:pt>
                <c:pt idx="14">
                  <c:v>51</c:v>
                </c:pt>
                <c:pt idx="15">
                  <c:v>51</c:v>
                </c:pt>
                <c:pt idx="16">
                  <c:v>49</c:v>
                </c:pt>
                <c:pt idx="17">
                  <c:v>50</c:v>
                </c:pt>
                <c:pt idx="18">
                  <c:v>47</c:v>
                </c:pt>
                <c:pt idx="19">
                  <c:v>47</c:v>
                </c:pt>
                <c:pt idx="20">
                  <c:v>49</c:v>
                </c:pt>
                <c:pt idx="21">
                  <c:v>47</c:v>
                </c:pt>
              </c:numCache>
            </c:numRef>
          </c:val>
          <c:smooth val="0"/>
          <c:extLst xmlns:c16r2="http://schemas.microsoft.com/office/drawing/2015/06/chart">
            <c:ext xmlns:c16="http://schemas.microsoft.com/office/drawing/2014/chart" uri="{C3380CC4-5D6E-409C-BE32-E72D297353CC}">
              <c16:uniqueId val="{00000040-1BCC-42B7-B5CD-C9ACCE54E5DF}"/>
            </c:ext>
          </c:extLst>
        </c:ser>
        <c:dLbls>
          <c:showLegendKey val="0"/>
          <c:showVal val="0"/>
          <c:showCatName val="0"/>
          <c:showSerName val="0"/>
          <c:showPercent val="0"/>
          <c:showBubbleSize val="0"/>
        </c:dLbls>
        <c:smooth val="0"/>
        <c:axId val="-1651147776"/>
        <c:axId val="-1651150496"/>
      </c:lineChart>
      <c:catAx>
        <c:axId val="-1651147776"/>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1" i="0" u="none" strike="noStrike" kern="1200" cap="none" spc="0" normalizeH="0" baseline="0">
                <a:solidFill>
                  <a:schemeClr val="tx1">
                    <a:lumMod val="75000"/>
                    <a:lumOff val="25000"/>
                  </a:schemeClr>
                </a:solidFill>
                <a:latin typeface="+mn-lt"/>
                <a:ea typeface="+mn-ea"/>
                <a:cs typeface="+mn-cs"/>
              </a:defRPr>
            </a:pPr>
            <a:endParaRPr lang="en-US"/>
          </a:p>
        </c:txPr>
        <c:crossAx val="-1651150496"/>
        <c:crosses val="autoZero"/>
        <c:auto val="1"/>
        <c:lblAlgn val="ctr"/>
        <c:lblOffset val="100"/>
        <c:noMultiLvlLbl val="0"/>
      </c:catAx>
      <c:valAx>
        <c:axId val="-1651150496"/>
        <c:scaling>
          <c:orientation val="minMax"/>
          <c:max val="100"/>
        </c:scaling>
        <c:delete val="1"/>
        <c:axPos val="l"/>
        <c:majorGridlines>
          <c:spPr>
            <a:ln w="9525" cap="flat" cmpd="sng" algn="ctr">
              <a:solidFill>
                <a:schemeClr val="dk1">
                  <a:lumMod val="15000"/>
                  <a:lumOff val="85000"/>
                  <a:alpha val="54000"/>
                </a:schemeClr>
              </a:solidFill>
              <a:round/>
            </a:ln>
            <a:effectLst/>
          </c:spPr>
        </c:majorGridlines>
        <c:numFmt formatCode="General" sourceLinked="1"/>
        <c:majorTickMark val="out"/>
        <c:minorTickMark val="none"/>
        <c:tickLblPos val="nextTo"/>
        <c:crossAx val="-1651147776"/>
        <c:crosses val="autoZero"/>
        <c:crossBetween val="between"/>
      </c:valAx>
      <c:spPr>
        <a:pattFill prst="ltDnDiag">
          <a:fgClr>
            <a:schemeClr val="dk1">
              <a:lumMod val="15000"/>
              <a:lumOff val="85000"/>
            </a:schemeClr>
          </a:fgClr>
          <a:bgClr>
            <a:schemeClr val="lt1"/>
          </a:bgClr>
        </a:pattFill>
        <a:ln>
          <a:noFill/>
        </a:ln>
        <a:effectLst/>
      </c:spPr>
    </c:plotArea>
    <c:legend>
      <c:legendPos val="b"/>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spc="0" normalizeH="0" baseline="0">
                <a:solidFill>
                  <a:schemeClr val="dk1">
                    <a:lumMod val="50000"/>
                    <a:lumOff val="50000"/>
                  </a:schemeClr>
                </a:solidFill>
                <a:latin typeface="+mj-lt"/>
                <a:ea typeface="+mj-ea"/>
                <a:cs typeface="+mj-cs"/>
              </a:defRPr>
            </a:pPr>
            <a:r>
              <a:rPr lang="el-GR" sz="1200" dirty="0"/>
              <a:t>Σύνολο</a:t>
            </a:r>
            <a:endParaRPr lang="en-US" sz="1200" dirty="0"/>
          </a:p>
        </c:rich>
      </c:tx>
      <c:layout/>
      <c:overlay val="0"/>
      <c:spPr>
        <a:noFill/>
        <a:ln>
          <a:noFill/>
        </a:ln>
        <a:effectLst/>
      </c:spPr>
      <c:txPr>
        <a:bodyPr rot="0" spcFirstLastPara="1" vertOverflow="ellipsis" vert="horz" wrap="square" anchor="ctr" anchorCtr="1"/>
        <a:lstStyle/>
        <a:p>
          <a:pPr>
            <a:defRPr sz="1200"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4-9A4F-4D58-A0A0-EA779306130C}"/>
              </c:ext>
            </c:extLst>
          </c:dPt>
          <c:dPt>
            <c:idx val="1"/>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06-9A4F-4D58-A0A0-EA779306130C}"/>
              </c:ext>
            </c:extLst>
          </c:dPt>
          <c:dPt>
            <c:idx val="2"/>
            <c:invertIfNegative val="0"/>
            <c:bubble3D val="0"/>
            <c:spPr>
              <a:solidFill>
                <a:srgbClr val="C00000"/>
              </a:solidFill>
              <a:ln>
                <a:noFill/>
              </a:ln>
              <a:effectLst/>
            </c:spPr>
            <c:extLst xmlns:c16r2="http://schemas.microsoft.com/office/drawing/2015/06/chart">
              <c:ext xmlns:c16="http://schemas.microsoft.com/office/drawing/2014/chart" uri="{C3380CC4-5D6E-409C-BE32-E72D297353CC}">
                <c16:uniqueId val="{00000005-9A4F-4D58-A0A0-EA779306130C}"/>
              </c:ext>
            </c:extLst>
          </c:dPt>
          <c:dPt>
            <c:idx val="3"/>
            <c:invertIfNegative val="0"/>
            <c:bubble3D val="0"/>
            <c:spPr>
              <a:solidFill>
                <a:schemeClr val="bg1">
                  <a:lumMod val="50000"/>
                </a:schemeClr>
              </a:solidFill>
              <a:ln>
                <a:noFill/>
              </a:ln>
              <a:effectLst/>
            </c:spPr>
            <c:extLst xmlns:c16r2="http://schemas.microsoft.com/office/drawing/2015/06/chart">
              <c:ext xmlns:c16="http://schemas.microsoft.com/office/drawing/2014/chart" uri="{C3380CC4-5D6E-409C-BE32-E72D297353CC}">
                <c16:uniqueId val="{00000007-9A4F-4D58-A0A0-EA779306130C}"/>
              </c:ext>
            </c:extLst>
          </c:dPt>
          <c:dLbls>
            <c:dLbl>
              <c:idx val="2"/>
              <c:layout>
                <c:manualLayout>
                  <c:x val="-4.503346482868667E-3"/>
                  <c:y val="-4.7665605137376405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9A4F-4D58-A0A0-EA779306130C}"/>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Sheet1!$A$2:$A$5</c:f>
              <c:strCache>
                <c:ptCount val="4"/>
                <c:pt idx="0">
                  <c:v>Να προχωρήσει περισσότερο στην οικονομική και πολιτική της ενοποίηση</c:v>
                </c:pt>
                <c:pt idx="1">
                  <c:v>Να παραμείνει ως έχει</c:v>
                </c:pt>
                <c:pt idx="2">
                  <c:v>Να διαλυθεί</c:v>
                </c:pt>
                <c:pt idx="3">
                  <c:v>ΔΓ/ΔΑ (αυθ.)</c:v>
                </c:pt>
              </c:strCache>
            </c:strRef>
          </c:cat>
          <c:val>
            <c:numRef>
              <c:f>Sheet1!$B$2:$B$5</c:f>
              <c:numCache>
                <c:formatCode>0</c:formatCode>
                <c:ptCount val="4"/>
                <c:pt idx="0">
                  <c:v>55.9</c:v>
                </c:pt>
                <c:pt idx="1">
                  <c:v>21.6</c:v>
                </c:pt>
                <c:pt idx="2">
                  <c:v>20.9</c:v>
                </c:pt>
                <c:pt idx="3">
                  <c:v>1.4</c:v>
                </c:pt>
              </c:numCache>
            </c:numRef>
          </c:val>
          <c:extLst xmlns:c16r2="http://schemas.microsoft.com/office/drawing/2015/06/chart">
            <c:ext xmlns:c16="http://schemas.microsoft.com/office/drawing/2014/chart" uri="{C3380CC4-5D6E-409C-BE32-E72D297353CC}">
              <c16:uniqueId val="{00000000-9A4F-4D58-A0A0-EA779306130C}"/>
            </c:ext>
          </c:extLst>
        </c:ser>
        <c:dLbls>
          <c:showLegendKey val="0"/>
          <c:showVal val="0"/>
          <c:showCatName val="0"/>
          <c:showSerName val="0"/>
          <c:showPercent val="0"/>
          <c:showBubbleSize val="0"/>
        </c:dLbls>
        <c:gapWidth val="267"/>
        <c:overlap val="-43"/>
        <c:axId val="-1651147232"/>
        <c:axId val="-1651151040"/>
      </c:barChart>
      <c:catAx>
        <c:axId val="-1651147232"/>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1" i="0" u="none" strike="noStrike" kern="1200" cap="none" spc="0" normalizeH="0" baseline="0">
                <a:solidFill>
                  <a:schemeClr val="dk1">
                    <a:lumMod val="65000"/>
                    <a:lumOff val="35000"/>
                  </a:schemeClr>
                </a:solidFill>
                <a:latin typeface="+mn-lt"/>
                <a:ea typeface="+mn-ea"/>
                <a:cs typeface="+mn-cs"/>
              </a:defRPr>
            </a:pPr>
            <a:endParaRPr lang="en-US"/>
          </a:p>
        </c:txPr>
        <c:crossAx val="-1651151040"/>
        <c:crosses val="autoZero"/>
        <c:auto val="1"/>
        <c:lblAlgn val="ctr"/>
        <c:lblOffset val="100"/>
        <c:noMultiLvlLbl val="0"/>
      </c:catAx>
      <c:valAx>
        <c:axId val="-1651151040"/>
        <c:scaling>
          <c:orientation val="minMax"/>
          <c:max val="80"/>
        </c:scaling>
        <c:delete val="1"/>
        <c:axPos val="l"/>
        <c:majorGridlines>
          <c:spPr>
            <a:ln w="9525" cap="flat" cmpd="sng" algn="ctr">
              <a:solidFill>
                <a:schemeClr val="dk1">
                  <a:lumMod val="15000"/>
                  <a:lumOff val="85000"/>
                </a:schemeClr>
              </a:solidFill>
              <a:round/>
            </a:ln>
            <a:effectLst/>
          </c:spPr>
        </c:majorGridlines>
        <c:numFmt formatCode="0" sourceLinked="1"/>
        <c:majorTickMark val="out"/>
        <c:minorTickMark val="none"/>
        <c:tickLblPos val="nextTo"/>
        <c:crossAx val="-1651147232"/>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spc="0" normalizeH="0" baseline="0">
                <a:solidFill>
                  <a:schemeClr val="dk1">
                    <a:lumMod val="50000"/>
                    <a:lumOff val="50000"/>
                  </a:schemeClr>
                </a:solidFill>
                <a:latin typeface="+mj-lt"/>
                <a:ea typeface="+mj-ea"/>
                <a:cs typeface="+mj-cs"/>
              </a:defRPr>
            </a:pPr>
            <a:r>
              <a:rPr lang="el-GR" sz="1200" dirty="0"/>
              <a:t>Πολιτική προέλευση</a:t>
            </a:r>
            <a:endParaRPr lang="en-GB" sz="1200" dirty="0"/>
          </a:p>
        </c:rich>
      </c:tx>
      <c:layout>
        <c:manualLayout>
          <c:xMode val="edge"/>
          <c:yMode val="edge"/>
          <c:x val="0.4873431412853223"/>
          <c:y val="4.5922996175373773E-3"/>
        </c:manualLayout>
      </c:layout>
      <c:overlay val="0"/>
      <c:spPr>
        <a:noFill/>
        <a:ln>
          <a:noFill/>
        </a:ln>
        <a:effectLst/>
      </c:spPr>
      <c:txPr>
        <a:bodyPr rot="0" spcFirstLastPara="1" vertOverflow="ellipsis" vert="horz" wrap="square" anchor="ctr" anchorCtr="1"/>
        <a:lstStyle/>
        <a:p>
          <a:pPr>
            <a:defRPr sz="1200"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manualLayout>
          <c:layoutTarget val="inner"/>
          <c:xMode val="edge"/>
          <c:yMode val="edge"/>
          <c:x val="0.24037850504756264"/>
          <c:y val="0.10338295115258404"/>
          <c:w val="0.71273341453875894"/>
          <c:h val="0.79636933548433053"/>
        </c:manualLayout>
      </c:layout>
      <c:barChart>
        <c:barDir val="bar"/>
        <c:grouping val="stacked"/>
        <c:varyColors val="0"/>
        <c:ser>
          <c:idx val="0"/>
          <c:order val="0"/>
          <c:tx>
            <c:strRef>
              <c:f>Sheet1!$B$1</c:f>
              <c:strCache>
                <c:ptCount val="1"/>
                <c:pt idx="0">
                  <c:v>Να προχωρήσει περισσότερο στην οικονομική και πολιτική της ενοποίηση</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Sheet1!$A$2:$A$16</c:f>
              <c:strCache>
                <c:ptCount val="15"/>
                <c:pt idx="0">
                  <c:v>Σύνολο</c:v>
                </c:pt>
                <c:pt idx="2">
                  <c:v>ΝΔ</c:v>
                </c:pt>
                <c:pt idx="3">
                  <c:v>ΣΥΡΙΖΑ</c:v>
                </c:pt>
                <c:pt idx="4">
                  <c:v>ΠΑΣΟΚ-ΚΙΝΑΛ</c:v>
                </c:pt>
                <c:pt idx="5">
                  <c:v>KKE</c:v>
                </c:pt>
                <c:pt idx="6">
                  <c:v>ΛΟΙΠΑ</c:v>
                </c:pt>
                <c:pt idx="7">
                  <c:v>ΆΛΛΟ**</c:v>
                </c:pt>
                <c:pt idx="9">
                  <c:v>Αριστεροί</c:v>
                </c:pt>
                <c:pt idx="10">
                  <c:v>Κεντροαριστεροί</c:v>
                </c:pt>
                <c:pt idx="11">
                  <c:v>Κεντρώοι</c:v>
                </c:pt>
                <c:pt idx="12">
                  <c:v>Κεντροδεξιοί</c:v>
                </c:pt>
                <c:pt idx="13">
                  <c:v>Δεξιοί</c:v>
                </c:pt>
                <c:pt idx="14">
                  <c:v>Τίποτα (αυθ.)</c:v>
                </c:pt>
              </c:strCache>
            </c:strRef>
          </c:cat>
          <c:val>
            <c:numRef>
              <c:f>Sheet1!$B$2:$B$16</c:f>
              <c:numCache>
                <c:formatCode>General</c:formatCode>
                <c:ptCount val="15"/>
                <c:pt idx="0" formatCode="0">
                  <c:v>55.9</c:v>
                </c:pt>
                <c:pt idx="2" formatCode="0">
                  <c:v>69</c:v>
                </c:pt>
                <c:pt idx="3" formatCode="0">
                  <c:v>59.3</c:v>
                </c:pt>
                <c:pt idx="4" formatCode="0">
                  <c:v>64.900000000000006</c:v>
                </c:pt>
                <c:pt idx="5" formatCode="0">
                  <c:v>39.1</c:v>
                </c:pt>
                <c:pt idx="6" formatCode="0">
                  <c:v>42</c:v>
                </c:pt>
                <c:pt idx="7" formatCode="0">
                  <c:v>46.9</c:v>
                </c:pt>
                <c:pt idx="9" formatCode="0">
                  <c:v>44.3</c:v>
                </c:pt>
                <c:pt idx="10" formatCode="0">
                  <c:v>58.4</c:v>
                </c:pt>
                <c:pt idx="11" formatCode="0">
                  <c:v>60.2</c:v>
                </c:pt>
                <c:pt idx="12" formatCode="0">
                  <c:v>72.2</c:v>
                </c:pt>
                <c:pt idx="13" formatCode="0">
                  <c:v>53.5</c:v>
                </c:pt>
                <c:pt idx="14" formatCode="0">
                  <c:v>39.200000000000003</c:v>
                </c:pt>
              </c:numCache>
            </c:numRef>
          </c:val>
          <c:extLst xmlns:c16r2="http://schemas.microsoft.com/office/drawing/2015/06/chart">
            <c:ext xmlns:c16="http://schemas.microsoft.com/office/drawing/2014/chart" uri="{C3380CC4-5D6E-409C-BE32-E72D297353CC}">
              <c16:uniqueId val="{00000000-CB74-46BE-A266-520E8A2816E4}"/>
            </c:ext>
          </c:extLst>
        </c:ser>
        <c:ser>
          <c:idx val="1"/>
          <c:order val="1"/>
          <c:tx>
            <c:strRef>
              <c:f>Sheet1!$C$1</c:f>
              <c:strCache>
                <c:ptCount val="1"/>
                <c:pt idx="0">
                  <c:v>Να παραμείνει ως έχει</c:v>
                </c:pt>
              </c:strCache>
            </c:strRef>
          </c:tx>
          <c:spPr>
            <a:solidFill>
              <a:srgbClr val="FFC000">
                <a:alpha val="7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Sheet1!$A$2:$A$16</c:f>
              <c:strCache>
                <c:ptCount val="15"/>
                <c:pt idx="0">
                  <c:v>Σύνολο</c:v>
                </c:pt>
                <c:pt idx="2">
                  <c:v>ΝΔ</c:v>
                </c:pt>
                <c:pt idx="3">
                  <c:v>ΣΥΡΙΖΑ</c:v>
                </c:pt>
                <c:pt idx="4">
                  <c:v>ΠΑΣΟΚ-ΚΙΝΑΛ</c:v>
                </c:pt>
                <c:pt idx="5">
                  <c:v>KKE</c:v>
                </c:pt>
                <c:pt idx="6">
                  <c:v>ΛΟΙΠΑ</c:v>
                </c:pt>
                <c:pt idx="7">
                  <c:v>ΆΛΛΟ**</c:v>
                </c:pt>
                <c:pt idx="9">
                  <c:v>Αριστεροί</c:v>
                </c:pt>
                <c:pt idx="10">
                  <c:v>Κεντροαριστεροί</c:v>
                </c:pt>
                <c:pt idx="11">
                  <c:v>Κεντρώοι</c:v>
                </c:pt>
                <c:pt idx="12">
                  <c:v>Κεντροδεξιοί</c:v>
                </c:pt>
                <c:pt idx="13">
                  <c:v>Δεξιοί</c:v>
                </c:pt>
                <c:pt idx="14">
                  <c:v>Τίποτα (αυθ.)</c:v>
                </c:pt>
              </c:strCache>
            </c:strRef>
          </c:cat>
          <c:val>
            <c:numRef>
              <c:f>Sheet1!$C$2:$C$16</c:f>
              <c:numCache>
                <c:formatCode>General</c:formatCode>
                <c:ptCount val="15"/>
                <c:pt idx="0" formatCode="0">
                  <c:v>21.6</c:v>
                </c:pt>
                <c:pt idx="2" formatCode="0">
                  <c:v>24.1</c:v>
                </c:pt>
                <c:pt idx="3" formatCode="0">
                  <c:v>15.1</c:v>
                </c:pt>
                <c:pt idx="4" formatCode="0">
                  <c:v>23</c:v>
                </c:pt>
                <c:pt idx="5" formatCode="0">
                  <c:v>15.2</c:v>
                </c:pt>
                <c:pt idx="6" formatCode="0">
                  <c:v>18.100000000000001</c:v>
                </c:pt>
                <c:pt idx="7" formatCode="0">
                  <c:v>25.9</c:v>
                </c:pt>
                <c:pt idx="9" formatCode="0">
                  <c:v>20.5</c:v>
                </c:pt>
                <c:pt idx="10" formatCode="0">
                  <c:v>19.5</c:v>
                </c:pt>
                <c:pt idx="11" formatCode="0">
                  <c:v>20.9</c:v>
                </c:pt>
                <c:pt idx="12" formatCode="0">
                  <c:v>18.399999999999999</c:v>
                </c:pt>
                <c:pt idx="13" formatCode="0">
                  <c:v>27.5</c:v>
                </c:pt>
                <c:pt idx="14" formatCode="0">
                  <c:v>25.5</c:v>
                </c:pt>
              </c:numCache>
            </c:numRef>
          </c:val>
          <c:extLst xmlns:c16r2="http://schemas.microsoft.com/office/drawing/2015/06/chart">
            <c:ext xmlns:c16="http://schemas.microsoft.com/office/drawing/2014/chart" uri="{C3380CC4-5D6E-409C-BE32-E72D297353CC}">
              <c16:uniqueId val="{00000001-CB74-46BE-A266-520E8A2816E4}"/>
            </c:ext>
          </c:extLst>
        </c:ser>
        <c:ser>
          <c:idx val="2"/>
          <c:order val="2"/>
          <c:tx>
            <c:strRef>
              <c:f>Sheet1!$D$1</c:f>
              <c:strCache>
                <c:ptCount val="1"/>
                <c:pt idx="0">
                  <c:v>Να διαλυθεί</c:v>
                </c:pt>
              </c:strCache>
            </c:strRef>
          </c:tx>
          <c:spPr>
            <a:solidFill>
              <a:srgbClr val="C00000">
                <a:alpha val="7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Sheet1!$A$2:$A$16</c:f>
              <c:strCache>
                <c:ptCount val="15"/>
                <c:pt idx="0">
                  <c:v>Σύνολο</c:v>
                </c:pt>
                <c:pt idx="2">
                  <c:v>ΝΔ</c:v>
                </c:pt>
                <c:pt idx="3">
                  <c:v>ΣΥΡΙΖΑ</c:v>
                </c:pt>
                <c:pt idx="4">
                  <c:v>ΠΑΣΟΚ-ΚΙΝΑΛ</c:v>
                </c:pt>
                <c:pt idx="5">
                  <c:v>KKE</c:v>
                </c:pt>
                <c:pt idx="6">
                  <c:v>ΛΟΙΠΑ</c:v>
                </c:pt>
                <c:pt idx="7">
                  <c:v>ΆΛΛΟ**</c:v>
                </c:pt>
                <c:pt idx="9">
                  <c:v>Αριστεροί</c:v>
                </c:pt>
                <c:pt idx="10">
                  <c:v>Κεντροαριστεροί</c:v>
                </c:pt>
                <c:pt idx="11">
                  <c:v>Κεντρώοι</c:v>
                </c:pt>
                <c:pt idx="12">
                  <c:v>Κεντροδεξιοί</c:v>
                </c:pt>
                <c:pt idx="13">
                  <c:v>Δεξιοί</c:v>
                </c:pt>
                <c:pt idx="14">
                  <c:v>Τίποτα (αυθ.)</c:v>
                </c:pt>
              </c:strCache>
            </c:strRef>
          </c:cat>
          <c:val>
            <c:numRef>
              <c:f>Sheet1!$D$2:$D$16</c:f>
              <c:numCache>
                <c:formatCode>General</c:formatCode>
                <c:ptCount val="15"/>
                <c:pt idx="0" formatCode="0">
                  <c:v>20.9</c:v>
                </c:pt>
                <c:pt idx="2" formatCode="0">
                  <c:v>6.4</c:v>
                </c:pt>
                <c:pt idx="3" formatCode="0">
                  <c:v>23.2</c:v>
                </c:pt>
                <c:pt idx="4" formatCode="0">
                  <c:v>11.3</c:v>
                </c:pt>
                <c:pt idx="5" formatCode="0">
                  <c:v>44.7</c:v>
                </c:pt>
                <c:pt idx="6" formatCode="0">
                  <c:v>39.9</c:v>
                </c:pt>
                <c:pt idx="7" formatCode="0">
                  <c:v>22.9</c:v>
                </c:pt>
                <c:pt idx="9" formatCode="0">
                  <c:v>35.1</c:v>
                </c:pt>
                <c:pt idx="10" formatCode="0">
                  <c:v>21.3</c:v>
                </c:pt>
                <c:pt idx="11" formatCode="0">
                  <c:v>16.3</c:v>
                </c:pt>
                <c:pt idx="12" formatCode="0">
                  <c:v>9</c:v>
                </c:pt>
                <c:pt idx="13" formatCode="0">
                  <c:v>18.3</c:v>
                </c:pt>
                <c:pt idx="14" formatCode="0">
                  <c:v>31.8</c:v>
                </c:pt>
              </c:numCache>
            </c:numRef>
          </c:val>
          <c:extLst xmlns:c16r2="http://schemas.microsoft.com/office/drawing/2015/06/chart">
            <c:ext xmlns:c16="http://schemas.microsoft.com/office/drawing/2014/chart" uri="{C3380CC4-5D6E-409C-BE32-E72D297353CC}">
              <c16:uniqueId val="{00000002-CB74-46BE-A266-520E8A2816E4}"/>
            </c:ext>
          </c:extLst>
        </c:ser>
        <c:ser>
          <c:idx val="3"/>
          <c:order val="3"/>
          <c:tx>
            <c:strRef>
              <c:f>Sheet1!$E$1</c:f>
              <c:strCache>
                <c:ptCount val="1"/>
                <c:pt idx="0">
                  <c:v>ΔΓ/ΔΑ (αυθ.)</c:v>
                </c:pt>
              </c:strCache>
            </c:strRef>
          </c:tx>
          <c:spPr>
            <a:solidFill>
              <a:schemeClr val="tx1">
                <a:lumMod val="50000"/>
                <a:lumOff val="50000"/>
                <a:alpha val="70000"/>
              </a:schemeClr>
            </a:solidFill>
            <a:ln>
              <a:noFill/>
            </a:ln>
            <a:effectLst/>
          </c:spPr>
          <c:invertIfNegative val="0"/>
          <c:dLbls>
            <c:dLbl>
              <c:idx val="8"/>
              <c:layout>
                <c:manualLayout>
                  <c:x val="-2.2190987872888852E-3"/>
                  <c:y val="-2.4289095900136793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B74-46BE-A266-520E8A2816E4}"/>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Sheet1!$A$2:$A$16</c:f>
              <c:strCache>
                <c:ptCount val="15"/>
                <c:pt idx="0">
                  <c:v>Σύνολο</c:v>
                </c:pt>
                <c:pt idx="2">
                  <c:v>ΝΔ</c:v>
                </c:pt>
                <c:pt idx="3">
                  <c:v>ΣΥΡΙΖΑ</c:v>
                </c:pt>
                <c:pt idx="4">
                  <c:v>ΠΑΣΟΚ-ΚΙΝΑΛ</c:v>
                </c:pt>
                <c:pt idx="5">
                  <c:v>KKE</c:v>
                </c:pt>
                <c:pt idx="6">
                  <c:v>ΛΟΙΠΑ</c:v>
                </c:pt>
                <c:pt idx="7">
                  <c:v>ΆΛΛΟ**</c:v>
                </c:pt>
                <c:pt idx="9">
                  <c:v>Αριστεροί</c:v>
                </c:pt>
                <c:pt idx="10">
                  <c:v>Κεντροαριστεροί</c:v>
                </c:pt>
                <c:pt idx="11">
                  <c:v>Κεντρώοι</c:v>
                </c:pt>
                <c:pt idx="12">
                  <c:v>Κεντροδεξιοί</c:v>
                </c:pt>
                <c:pt idx="13">
                  <c:v>Δεξιοί</c:v>
                </c:pt>
                <c:pt idx="14">
                  <c:v>Τίποτα (αυθ.)</c:v>
                </c:pt>
              </c:strCache>
            </c:strRef>
          </c:cat>
          <c:val>
            <c:numRef>
              <c:f>Sheet1!$E$2:$E$16</c:f>
              <c:numCache>
                <c:formatCode>General</c:formatCode>
                <c:ptCount val="15"/>
                <c:pt idx="0" formatCode="0">
                  <c:v>1.4</c:v>
                </c:pt>
                <c:pt idx="2" formatCode="0">
                  <c:v>0.5</c:v>
                </c:pt>
                <c:pt idx="3" formatCode="0">
                  <c:v>2.5</c:v>
                </c:pt>
                <c:pt idx="4" formatCode="0">
                  <c:v>0.8</c:v>
                </c:pt>
                <c:pt idx="5" formatCode="0">
                  <c:v>1.1000000000000001</c:v>
                </c:pt>
                <c:pt idx="7" formatCode="0">
                  <c:v>4.3</c:v>
                </c:pt>
                <c:pt idx="10" formatCode="0">
                  <c:v>0.8</c:v>
                </c:pt>
                <c:pt idx="11" formatCode="0">
                  <c:v>2.6</c:v>
                </c:pt>
                <c:pt idx="13" formatCode="0">
                  <c:v>0.6</c:v>
                </c:pt>
                <c:pt idx="14" formatCode="0">
                  <c:v>3.4</c:v>
                </c:pt>
              </c:numCache>
            </c:numRef>
          </c:val>
          <c:extLst xmlns:c16r2="http://schemas.microsoft.com/office/drawing/2015/06/chart">
            <c:ext xmlns:c16="http://schemas.microsoft.com/office/drawing/2014/chart" uri="{C3380CC4-5D6E-409C-BE32-E72D297353CC}">
              <c16:uniqueId val="{00000004-CB74-46BE-A266-520E8A2816E4}"/>
            </c:ext>
          </c:extLst>
        </c:ser>
        <c:dLbls>
          <c:showLegendKey val="0"/>
          <c:showVal val="0"/>
          <c:showCatName val="0"/>
          <c:showSerName val="0"/>
          <c:showPercent val="0"/>
          <c:showBubbleSize val="0"/>
        </c:dLbls>
        <c:gapWidth val="39"/>
        <c:overlap val="99"/>
        <c:axId val="-1651149408"/>
        <c:axId val="-1651152672"/>
      </c:barChart>
      <c:catAx>
        <c:axId val="-1651149408"/>
        <c:scaling>
          <c:orientation val="maxMin"/>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1" i="0" u="none" strike="noStrike" kern="1200" cap="none" spc="0" normalizeH="0" baseline="0">
                <a:solidFill>
                  <a:schemeClr val="dk1">
                    <a:lumMod val="65000"/>
                    <a:lumOff val="35000"/>
                  </a:schemeClr>
                </a:solidFill>
                <a:latin typeface="+mn-lt"/>
                <a:ea typeface="+mn-ea"/>
                <a:cs typeface="+mn-cs"/>
              </a:defRPr>
            </a:pPr>
            <a:endParaRPr lang="en-US"/>
          </a:p>
        </c:txPr>
        <c:crossAx val="-1651152672"/>
        <c:crosses val="autoZero"/>
        <c:auto val="1"/>
        <c:lblAlgn val="ctr"/>
        <c:lblOffset val="100"/>
        <c:noMultiLvlLbl val="0"/>
      </c:catAx>
      <c:valAx>
        <c:axId val="-1651152672"/>
        <c:scaling>
          <c:orientation val="minMax"/>
          <c:max val="100"/>
        </c:scaling>
        <c:delete val="0"/>
        <c:axPos val="t"/>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1651149408"/>
        <c:crosses val="autoZero"/>
        <c:crossBetween val="between"/>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0"/>
          <c:y val="0.89490671727358817"/>
          <c:w val="0.99782450454828575"/>
          <c:h val="0.1049426981334006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tx1">
                    <a:lumMod val="75000"/>
                    <a:lumOff val="25000"/>
                  </a:schemeClr>
                </a:solidFill>
                <a:latin typeface="+mj-lt"/>
                <a:ea typeface="+mj-ea"/>
                <a:cs typeface="+mj-cs"/>
              </a:defRPr>
            </a:pPr>
            <a:r>
              <a:rPr lang="el-GR" sz="1400" dirty="0">
                <a:solidFill>
                  <a:schemeClr val="tx1">
                    <a:lumMod val="75000"/>
                    <a:lumOff val="25000"/>
                  </a:schemeClr>
                </a:solidFill>
              </a:rPr>
              <a:t>Ανά γενιές</a:t>
            </a:r>
            <a:endParaRPr lang="en-US" sz="1400" dirty="0">
              <a:solidFill>
                <a:schemeClr val="tx1">
                  <a:lumMod val="75000"/>
                  <a:lumOff val="25000"/>
                </a:schemeClr>
              </a:solidFill>
            </a:endParaRPr>
          </a:p>
        </c:rich>
      </c:tx>
      <c:layout/>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tx1">
                  <a:lumMod val="75000"/>
                  <a:lumOff val="25000"/>
                </a:schemeClr>
              </a:solidFill>
              <a:latin typeface="+mj-lt"/>
              <a:ea typeface="+mj-ea"/>
              <a:cs typeface="+mj-cs"/>
            </a:defRPr>
          </a:pPr>
          <a:endParaRPr lang="en-US"/>
        </a:p>
      </c:txPr>
    </c:title>
    <c:autoTitleDeleted val="0"/>
    <c:plotArea>
      <c:layout>
        <c:manualLayout>
          <c:layoutTarget val="inner"/>
          <c:xMode val="edge"/>
          <c:yMode val="edge"/>
          <c:x val="2.476842322125666E-2"/>
          <c:y val="0.1778327332051326"/>
          <c:w val="0.95721817807237464"/>
          <c:h val="0.51730381446711282"/>
        </c:manualLayout>
      </c:layout>
      <c:lineChart>
        <c:grouping val="standard"/>
        <c:varyColors val="0"/>
        <c:ser>
          <c:idx val="0"/>
          <c:order val="0"/>
          <c:tx>
            <c:strRef>
              <c:f>Sheet1!$B$1</c:f>
              <c:strCache>
                <c:ptCount val="1"/>
                <c:pt idx="0">
                  <c:v>Να προχωρήσει περισσότερο στην οικονομική και πολιτική της ενοποίηση</c:v>
                </c:pt>
              </c:strCache>
            </c:strRef>
          </c:tx>
          <c:spPr>
            <a:ln w="22225" cap="rnd">
              <a:solidFill>
                <a:schemeClr val="accent3"/>
              </a:solidFill>
              <a:round/>
            </a:ln>
            <a:effectLst/>
          </c:spPr>
          <c:marker>
            <c:symbol val="none"/>
          </c:marker>
          <c:dPt>
            <c:idx val="0"/>
            <c:marker>
              <c:symbol val="none"/>
            </c:marker>
            <c:bubble3D val="0"/>
            <c:extLst xmlns:c16r2="http://schemas.microsoft.com/office/drawing/2015/06/chart">
              <c:ext xmlns:c16="http://schemas.microsoft.com/office/drawing/2014/chart" uri="{C3380CC4-5D6E-409C-BE32-E72D297353CC}">
                <c16:uniqueId val="{00000000-1E63-4A11-95BC-B2FB5CDD4A56}"/>
              </c:ext>
            </c:extLst>
          </c:dPt>
          <c:dPt>
            <c:idx val="1"/>
            <c:marker>
              <c:symbol val="none"/>
            </c:marker>
            <c:bubble3D val="0"/>
            <c:extLst xmlns:c16r2="http://schemas.microsoft.com/office/drawing/2015/06/chart">
              <c:ext xmlns:c16="http://schemas.microsoft.com/office/drawing/2014/chart" uri="{C3380CC4-5D6E-409C-BE32-E72D297353CC}">
                <c16:uniqueId val="{00000001-1E63-4A11-95BC-B2FB5CDD4A56}"/>
              </c:ext>
            </c:extLst>
          </c:dPt>
          <c:dPt>
            <c:idx val="2"/>
            <c:marker>
              <c:symbol val="none"/>
            </c:marker>
            <c:bubble3D val="0"/>
            <c:extLst xmlns:c16r2="http://schemas.microsoft.com/office/drawing/2015/06/chart">
              <c:ext xmlns:c16="http://schemas.microsoft.com/office/drawing/2014/chart" uri="{C3380CC4-5D6E-409C-BE32-E72D297353CC}">
                <c16:uniqueId val="{00000002-1E63-4A11-95BC-B2FB5CDD4A56}"/>
              </c:ext>
            </c:extLst>
          </c:dPt>
          <c:dPt>
            <c:idx val="3"/>
            <c:marker>
              <c:symbol val="none"/>
            </c:marker>
            <c:bubble3D val="0"/>
            <c:extLst xmlns:c16r2="http://schemas.microsoft.com/office/drawing/2015/06/chart">
              <c:ext xmlns:c16="http://schemas.microsoft.com/office/drawing/2014/chart" uri="{C3380CC4-5D6E-409C-BE32-E72D297353CC}">
                <c16:uniqueId val="{00000003-1E63-4A11-95BC-B2FB5CDD4A56}"/>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3"/>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Generation Z (17-26 ετών)</c:v>
                </c:pt>
                <c:pt idx="1">
                  <c:v>Millennials (27-42 ετών)</c:v>
                </c:pt>
                <c:pt idx="2">
                  <c:v>Generation X (43-58 ετών)</c:v>
                </c:pt>
                <c:pt idx="3">
                  <c:v>Boomers (59-77 ετών)</c:v>
                </c:pt>
                <c:pt idx="4">
                  <c:v>Silent (78+ ετών)*</c:v>
                </c:pt>
              </c:strCache>
            </c:strRef>
          </c:cat>
          <c:val>
            <c:numRef>
              <c:f>Sheet1!$B$2:$B$6</c:f>
              <c:numCache>
                <c:formatCode>0</c:formatCode>
                <c:ptCount val="5"/>
                <c:pt idx="0">
                  <c:v>54.1</c:v>
                </c:pt>
                <c:pt idx="1">
                  <c:v>50.9</c:v>
                </c:pt>
                <c:pt idx="2">
                  <c:v>52.2</c:v>
                </c:pt>
                <c:pt idx="3">
                  <c:v>64.2</c:v>
                </c:pt>
                <c:pt idx="4">
                  <c:v>56.1</c:v>
                </c:pt>
              </c:numCache>
            </c:numRef>
          </c:val>
          <c:smooth val="0"/>
          <c:extLst xmlns:c16r2="http://schemas.microsoft.com/office/drawing/2015/06/chart">
            <c:ext xmlns:c16="http://schemas.microsoft.com/office/drawing/2014/chart" uri="{C3380CC4-5D6E-409C-BE32-E72D297353CC}">
              <c16:uniqueId val="{00000005-1E63-4A11-95BC-B2FB5CDD4A56}"/>
            </c:ext>
          </c:extLst>
        </c:ser>
        <c:ser>
          <c:idx val="1"/>
          <c:order val="1"/>
          <c:tx>
            <c:strRef>
              <c:f>Sheet1!$C$1</c:f>
              <c:strCache>
                <c:ptCount val="1"/>
                <c:pt idx="0">
                  <c:v>Να παραμείνει ως έχει</c:v>
                </c:pt>
              </c:strCache>
            </c:strRef>
          </c:tx>
          <c:spPr>
            <a:ln w="22225" cap="rnd">
              <a:solidFill>
                <a:srgbClr val="FFC000"/>
              </a:solidFill>
              <a:round/>
            </a:ln>
            <a:effectLst/>
          </c:spPr>
          <c:marker>
            <c:symbol val="none"/>
          </c:marker>
          <c:dLbls>
            <c:dLbl>
              <c:idx val="0"/>
              <c:layout>
                <c:manualLayout>
                  <c:x val="-5.7102473899188093E-2"/>
                  <c:y val="-8.853419765183437E-3"/>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1E63-4A11-95BC-B2FB5CDD4A56}"/>
                </c:ext>
                <c:ext xmlns:c15="http://schemas.microsoft.com/office/drawing/2012/chart" uri="{CE6537A1-D6FC-4f65-9D91-7224C49458BB}">
                  <c15:layout/>
                </c:ext>
              </c:extLst>
            </c:dLbl>
            <c:dLbl>
              <c:idx val="2"/>
              <c:layout>
                <c:manualLayout>
                  <c:x val="-6.8360848090668391E-2"/>
                  <c:y val="6.962735920289482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D2A8-4DAD-A37E-40ACAD7A8948}"/>
                </c:ext>
                <c:ext xmlns:c15="http://schemas.microsoft.com/office/drawing/2012/chart" uri="{CE6537A1-D6FC-4f65-9D91-7224C49458BB}">
                  <c15:layout/>
                </c:ext>
              </c:extLst>
            </c:dLbl>
            <c:dLbl>
              <c:idx val="3"/>
              <c:layout>
                <c:manualLayout>
                  <c:x val="-3.2334050677931506E-2"/>
                  <c:y val="4.019706708986551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D2A8-4DAD-A37E-40ACAD7A8948}"/>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DAA600"/>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Generation Z (17-26 ετών)</c:v>
                </c:pt>
                <c:pt idx="1">
                  <c:v>Millennials (27-42 ετών)</c:v>
                </c:pt>
                <c:pt idx="2">
                  <c:v>Generation X (43-58 ετών)</c:v>
                </c:pt>
                <c:pt idx="3">
                  <c:v>Boomers (59-77 ετών)</c:v>
                </c:pt>
                <c:pt idx="4">
                  <c:v>Silent (78+ ετών)*</c:v>
                </c:pt>
              </c:strCache>
            </c:strRef>
          </c:cat>
          <c:val>
            <c:numRef>
              <c:f>Sheet1!$C$2:$C$6</c:f>
              <c:numCache>
                <c:formatCode>0</c:formatCode>
                <c:ptCount val="5"/>
                <c:pt idx="0">
                  <c:v>36.5</c:v>
                </c:pt>
                <c:pt idx="1">
                  <c:v>25.5</c:v>
                </c:pt>
                <c:pt idx="2">
                  <c:v>22.5</c:v>
                </c:pt>
                <c:pt idx="3">
                  <c:v>13.8</c:v>
                </c:pt>
                <c:pt idx="4">
                  <c:v>19</c:v>
                </c:pt>
              </c:numCache>
            </c:numRef>
          </c:val>
          <c:smooth val="0"/>
          <c:extLst xmlns:c16r2="http://schemas.microsoft.com/office/drawing/2015/06/chart">
            <c:ext xmlns:c16="http://schemas.microsoft.com/office/drawing/2014/chart" uri="{C3380CC4-5D6E-409C-BE32-E72D297353CC}">
              <c16:uniqueId val="{00000008-1E63-4A11-95BC-B2FB5CDD4A56}"/>
            </c:ext>
          </c:extLst>
        </c:ser>
        <c:ser>
          <c:idx val="2"/>
          <c:order val="2"/>
          <c:tx>
            <c:strRef>
              <c:f>Sheet1!$D$1</c:f>
              <c:strCache>
                <c:ptCount val="1"/>
                <c:pt idx="0">
                  <c:v>Να διαλυθεί</c:v>
                </c:pt>
              </c:strCache>
            </c:strRef>
          </c:tx>
          <c:spPr>
            <a:ln w="22225" cap="rnd">
              <a:solidFill>
                <a:srgbClr val="C00000"/>
              </a:solidFill>
              <a:round/>
            </a:ln>
            <a:effectLst/>
          </c:spPr>
          <c:marker>
            <c:symbol val="none"/>
          </c:marker>
          <c:dLbls>
            <c:dLbl>
              <c:idx val="2"/>
              <c:layout>
                <c:manualLayout>
                  <c:x val="-3.4585725516227565E-2"/>
                  <c:y val="-5.000677823656943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2A8-4DAD-A37E-40ACAD7A8948}"/>
                </c:ext>
                <c:ext xmlns:c15="http://schemas.microsoft.com/office/drawing/2012/chart" uri="{CE6537A1-D6FC-4f65-9D91-7224C49458BB}">
                  <c15:layout/>
                </c:ext>
              </c:extLst>
            </c:dLbl>
            <c:dLbl>
              <c:idx val="3"/>
              <c:layout>
                <c:manualLayout>
                  <c:x val="-8.1870897120444749E-2"/>
                  <c:y val="-0.11377241114813286"/>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D2A8-4DAD-A37E-40ACAD7A8948}"/>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C00000"/>
                    </a:solidFill>
                    <a:latin typeface="+mn-lt"/>
                    <a:ea typeface="+mn-ea"/>
                    <a:cs typeface="+mn-cs"/>
                  </a:defRPr>
                </a:pPr>
                <a:endParaRPr lang="en-U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Generation Z (17-26 ετών)</c:v>
                </c:pt>
                <c:pt idx="1">
                  <c:v>Millennials (27-42 ετών)</c:v>
                </c:pt>
                <c:pt idx="2">
                  <c:v>Generation X (43-58 ετών)</c:v>
                </c:pt>
                <c:pt idx="3">
                  <c:v>Boomers (59-77 ετών)</c:v>
                </c:pt>
                <c:pt idx="4">
                  <c:v>Silent (78+ ετών)*</c:v>
                </c:pt>
              </c:strCache>
            </c:strRef>
          </c:cat>
          <c:val>
            <c:numRef>
              <c:f>Sheet1!$D$2:$D$6</c:f>
              <c:numCache>
                <c:formatCode>0</c:formatCode>
                <c:ptCount val="5"/>
                <c:pt idx="0">
                  <c:v>9.4</c:v>
                </c:pt>
                <c:pt idx="1">
                  <c:v>21.9</c:v>
                </c:pt>
                <c:pt idx="2">
                  <c:v>24.3</c:v>
                </c:pt>
                <c:pt idx="3">
                  <c:v>20.399999999999999</c:v>
                </c:pt>
                <c:pt idx="4">
                  <c:v>15.2</c:v>
                </c:pt>
              </c:numCache>
            </c:numRef>
          </c:val>
          <c:smooth val="0"/>
          <c:extLst xmlns:c16r2="http://schemas.microsoft.com/office/drawing/2015/06/chart">
            <c:ext xmlns:c16="http://schemas.microsoft.com/office/drawing/2014/chart" uri="{C3380CC4-5D6E-409C-BE32-E72D297353CC}">
              <c16:uniqueId val="{00000009-1E63-4A11-95BC-B2FB5CDD4A56}"/>
            </c:ext>
          </c:extLst>
        </c:ser>
        <c:dLbls>
          <c:showLegendKey val="0"/>
          <c:showVal val="0"/>
          <c:showCatName val="0"/>
          <c:showSerName val="0"/>
          <c:showPercent val="0"/>
          <c:showBubbleSize val="0"/>
        </c:dLbls>
        <c:smooth val="0"/>
        <c:axId val="-1651153760"/>
        <c:axId val="-1651148864"/>
      </c:lineChart>
      <c:catAx>
        <c:axId val="-1651153760"/>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800" b="1" i="0" u="none" strike="noStrike" kern="1200" cap="none" spc="0" normalizeH="0" baseline="0">
                <a:solidFill>
                  <a:schemeClr val="tx1">
                    <a:lumMod val="75000"/>
                    <a:lumOff val="25000"/>
                  </a:schemeClr>
                </a:solidFill>
                <a:latin typeface="+mn-lt"/>
                <a:ea typeface="+mn-ea"/>
                <a:cs typeface="+mn-cs"/>
              </a:defRPr>
            </a:pPr>
            <a:endParaRPr lang="en-US"/>
          </a:p>
        </c:txPr>
        <c:crossAx val="-1651148864"/>
        <c:crosses val="autoZero"/>
        <c:auto val="1"/>
        <c:lblAlgn val="ctr"/>
        <c:lblOffset val="100"/>
        <c:noMultiLvlLbl val="0"/>
      </c:catAx>
      <c:valAx>
        <c:axId val="-1651148864"/>
        <c:scaling>
          <c:orientation val="minMax"/>
          <c:max val="100"/>
        </c:scaling>
        <c:delete val="1"/>
        <c:axPos val="l"/>
        <c:majorGridlines>
          <c:spPr>
            <a:ln w="9525" cap="flat" cmpd="sng" algn="ctr">
              <a:solidFill>
                <a:schemeClr val="dk1">
                  <a:lumMod val="15000"/>
                  <a:lumOff val="85000"/>
                  <a:alpha val="54000"/>
                </a:schemeClr>
              </a:solidFill>
              <a:round/>
            </a:ln>
            <a:effectLst/>
          </c:spPr>
        </c:majorGridlines>
        <c:numFmt formatCode="0" sourceLinked="1"/>
        <c:majorTickMark val="out"/>
        <c:minorTickMark val="none"/>
        <c:tickLblPos val="nextTo"/>
        <c:crossAx val="-1651153760"/>
        <c:crosses val="autoZero"/>
        <c:crossBetween val="between"/>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4.7710684959485078E-4"/>
          <c:y val="0.80631082791428443"/>
          <c:w val="0.97652903791784973"/>
          <c:h val="0.16425887997268621"/>
        </c:manualLayout>
      </c:layout>
      <c:overlay val="0"/>
      <c:spPr>
        <a:noFill/>
        <a:ln>
          <a:noFill/>
        </a:ln>
        <a:effectLst/>
      </c:spPr>
      <c:txPr>
        <a:bodyPr rot="0" spcFirstLastPara="1" vertOverflow="ellipsis" vert="horz" wrap="square" anchor="ctr" anchorCtr="1"/>
        <a:lstStyle/>
        <a:p>
          <a:pPr>
            <a:defRPr sz="800" b="1" i="0" u="none" strike="noStrike" kern="1200" baseline="0">
              <a:solidFill>
                <a:schemeClr val="tx1">
                  <a:lumMod val="75000"/>
                  <a:lumOff val="2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tx1">
                    <a:lumMod val="75000"/>
                    <a:lumOff val="25000"/>
                  </a:schemeClr>
                </a:solidFill>
                <a:latin typeface="+mj-lt"/>
                <a:ea typeface="+mj-ea"/>
                <a:cs typeface="+mj-cs"/>
              </a:defRPr>
            </a:pPr>
            <a:r>
              <a:rPr lang="el-GR" sz="1400" dirty="0">
                <a:solidFill>
                  <a:schemeClr val="tx1">
                    <a:lumMod val="75000"/>
                    <a:lumOff val="25000"/>
                  </a:schemeClr>
                </a:solidFill>
              </a:rPr>
              <a:t>Διαχρονικά</a:t>
            </a:r>
            <a:r>
              <a:rPr lang="el-GR" sz="1400" baseline="0" dirty="0">
                <a:solidFill>
                  <a:schemeClr val="tx1">
                    <a:lumMod val="75000"/>
                    <a:lumOff val="25000"/>
                  </a:schemeClr>
                </a:solidFill>
              </a:rPr>
              <a:t> στοιχεία</a:t>
            </a:r>
            <a:endParaRPr lang="en-US" sz="1400" dirty="0">
              <a:solidFill>
                <a:schemeClr val="tx1">
                  <a:lumMod val="75000"/>
                  <a:lumOff val="25000"/>
                </a:schemeClr>
              </a:solidFill>
            </a:endParaRPr>
          </a:p>
        </c:rich>
      </c:tx>
      <c:layout/>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tx1">
                  <a:lumMod val="75000"/>
                  <a:lumOff val="25000"/>
                </a:schemeClr>
              </a:solidFill>
              <a:latin typeface="+mj-lt"/>
              <a:ea typeface="+mj-ea"/>
              <a:cs typeface="+mj-cs"/>
            </a:defRPr>
          </a:pPr>
          <a:endParaRPr lang="en-US"/>
        </a:p>
      </c:txPr>
    </c:title>
    <c:autoTitleDeleted val="0"/>
    <c:plotArea>
      <c:layout/>
      <c:lineChart>
        <c:grouping val="standard"/>
        <c:varyColors val="0"/>
        <c:ser>
          <c:idx val="0"/>
          <c:order val="0"/>
          <c:tx>
            <c:strRef>
              <c:f>Sheet1!$B$1</c:f>
              <c:strCache>
                <c:ptCount val="1"/>
                <c:pt idx="0">
                  <c:v>Προς τη σωστή</c:v>
                </c:pt>
              </c:strCache>
            </c:strRef>
          </c:tx>
          <c:spPr>
            <a:ln w="22225" cap="rnd">
              <a:solidFill>
                <a:schemeClr val="accent3"/>
              </a:solidFill>
              <a:round/>
            </a:ln>
            <a:effectLst/>
          </c:spPr>
          <c:marker>
            <c:symbol val="none"/>
          </c:marker>
          <c:dPt>
            <c:idx val="0"/>
            <c:marker>
              <c:symbol val="none"/>
            </c:marker>
            <c:bubble3D val="0"/>
            <c:extLst xmlns:c16r2="http://schemas.microsoft.com/office/drawing/2015/06/chart">
              <c:ext xmlns:c16="http://schemas.microsoft.com/office/drawing/2014/chart" uri="{C3380CC4-5D6E-409C-BE32-E72D297353CC}">
                <c16:uniqueId val="{00000000-7372-49AA-9837-0A53BCAFF25D}"/>
              </c:ext>
            </c:extLst>
          </c:dPt>
          <c:dPt>
            <c:idx val="1"/>
            <c:marker>
              <c:symbol val="none"/>
            </c:marker>
            <c:bubble3D val="0"/>
            <c:extLst xmlns:c16r2="http://schemas.microsoft.com/office/drawing/2015/06/chart">
              <c:ext xmlns:c16="http://schemas.microsoft.com/office/drawing/2014/chart" uri="{C3380CC4-5D6E-409C-BE32-E72D297353CC}">
                <c16:uniqueId val="{00000001-7372-49AA-9837-0A53BCAFF25D}"/>
              </c:ext>
            </c:extLst>
          </c:dPt>
          <c:dPt>
            <c:idx val="2"/>
            <c:marker>
              <c:symbol val="none"/>
            </c:marker>
            <c:bubble3D val="0"/>
            <c:extLst xmlns:c16r2="http://schemas.microsoft.com/office/drawing/2015/06/chart">
              <c:ext xmlns:c16="http://schemas.microsoft.com/office/drawing/2014/chart" uri="{C3380CC4-5D6E-409C-BE32-E72D297353CC}">
                <c16:uniqueId val="{00000002-7372-49AA-9837-0A53BCAFF25D}"/>
              </c:ext>
            </c:extLst>
          </c:dPt>
          <c:dPt>
            <c:idx val="3"/>
            <c:marker>
              <c:symbol val="none"/>
            </c:marker>
            <c:bubble3D val="0"/>
            <c:extLst xmlns:c16r2="http://schemas.microsoft.com/office/drawing/2015/06/chart">
              <c:ext xmlns:c16="http://schemas.microsoft.com/office/drawing/2014/chart" uri="{C3380CC4-5D6E-409C-BE32-E72D297353CC}">
                <c16:uniqueId val="{00000003-7372-49AA-9837-0A53BCAFF25D}"/>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3"/>
                    </a:solidFill>
                    <a:latin typeface="+mn-lt"/>
                    <a:ea typeface="+mn-ea"/>
                    <a:cs typeface="+mn-cs"/>
                  </a:defRPr>
                </a:pPr>
                <a:endParaRPr lang="en-U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Sheet1!$A$2:$A$20</c:f>
              <c:strCache>
                <c:ptCount val="19"/>
                <c:pt idx="0">
                  <c:v>Ιαν-22</c:v>
                </c:pt>
                <c:pt idx="1">
                  <c:v>Φεβ-22</c:v>
                </c:pt>
                <c:pt idx="2">
                  <c:v>Μαρ-22</c:v>
                </c:pt>
                <c:pt idx="3">
                  <c:v>Απρ-22</c:v>
                </c:pt>
                <c:pt idx="4">
                  <c:v>Μάι-22</c:v>
                </c:pt>
                <c:pt idx="5">
                  <c:v>Ιουν-22</c:v>
                </c:pt>
                <c:pt idx="6">
                  <c:v>Σεπ-22</c:v>
                </c:pt>
                <c:pt idx="7">
                  <c:v>Οκτ-22</c:v>
                </c:pt>
                <c:pt idx="8">
                  <c:v>Νοε-22</c:v>
                </c:pt>
                <c:pt idx="9">
                  <c:v>Δεκ-22</c:v>
                </c:pt>
                <c:pt idx="10">
                  <c:v>Ιαν-23</c:v>
                </c:pt>
                <c:pt idx="11">
                  <c:v>Φεβ-23</c:v>
                </c:pt>
                <c:pt idx="12">
                  <c:v>Μαρ-23</c:v>
                </c:pt>
                <c:pt idx="13">
                  <c:v>Απρ-23</c:v>
                </c:pt>
                <c:pt idx="14">
                  <c:v>Μάι-23</c:v>
                </c:pt>
                <c:pt idx="15">
                  <c:v>Ιουν-23</c:v>
                </c:pt>
                <c:pt idx="16">
                  <c:v>Σεπ-23</c:v>
                </c:pt>
                <c:pt idx="17">
                  <c:v>Οκτ-23 (1)</c:v>
                </c:pt>
                <c:pt idx="18">
                  <c:v>Οκτ-23 (2)</c:v>
                </c:pt>
              </c:strCache>
            </c:strRef>
          </c:cat>
          <c:val>
            <c:numRef>
              <c:f>Sheet1!$B$2:$B$20</c:f>
              <c:numCache>
                <c:formatCode>General</c:formatCode>
                <c:ptCount val="19"/>
                <c:pt idx="0">
                  <c:v>39</c:v>
                </c:pt>
                <c:pt idx="1">
                  <c:v>35</c:v>
                </c:pt>
                <c:pt idx="2">
                  <c:v>30</c:v>
                </c:pt>
                <c:pt idx="3">
                  <c:v>30</c:v>
                </c:pt>
                <c:pt idx="4">
                  <c:v>38</c:v>
                </c:pt>
                <c:pt idx="5">
                  <c:v>37</c:v>
                </c:pt>
                <c:pt idx="6">
                  <c:v>38</c:v>
                </c:pt>
                <c:pt idx="7">
                  <c:v>38</c:v>
                </c:pt>
                <c:pt idx="8">
                  <c:v>36</c:v>
                </c:pt>
                <c:pt idx="9">
                  <c:v>36</c:v>
                </c:pt>
                <c:pt idx="10">
                  <c:v>37</c:v>
                </c:pt>
                <c:pt idx="11">
                  <c:v>39</c:v>
                </c:pt>
                <c:pt idx="12">
                  <c:v>30</c:v>
                </c:pt>
                <c:pt idx="13">
                  <c:v>38</c:v>
                </c:pt>
                <c:pt idx="14">
                  <c:v>38</c:v>
                </c:pt>
                <c:pt idx="15">
                  <c:v>44</c:v>
                </c:pt>
                <c:pt idx="16">
                  <c:v>32</c:v>
                </c:pt>
                <c:pt idx="17">
                  <c:v>34</c:v>
                </c:pt>
                <c:pt idx="18">
                  <c:v>30</c:v>
                </c:pt>
              </c:numCache>
            </c:numRef>
          </c:val>
          <c:smooth val="0"/>
          <c:extLst xmlns:c16r2="http://schemas.microsoft.com/office/drawing/2015/06/chart">
            <c:ext xmlns:c16="http://schemas.microsoft.com/office/drawing/2014/chart" uri="{C3380CC4-5D6E-409C-BE32-E72D297353CC}">
              <c16:uniqueId val="{00000004-7372-49AA-9837-0A53BCAFF25D}"/>
            </c:ext>
          </c:extLst>
        </c:ser>
        <c:ser>
          <c:idx val="1"/>
          <c:order val="1"/>
          <c:tx>
            <c:strRef>
              <c:f>Sheet1!$C$1</c:f>
              <c:strCache>
                <c:ptCount val="1"/>
                <c:pt idx="0">
                  <c:v>Προς τη λάθος</c:v>
                </c:pt>
              </c:strCache>
            </c:strRef>
          </c:tx>
          <c:spPr>
            <a:ln w="22225" cap="rnd">
              <a:solidFill>
                <a:srgbClr val="C00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C00000"/>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Sheet1!$A$2:$A$20</c:f>
              <c:strCache>
                <c:ptCount val="19"/>
                <c:pt idx="0">
                  <c:v>Ιαν-22</c:v>
                </c:pt>
                <c:pt idx="1">
                  <c:v>Φεβ-22</c:v>
                </c:pt>
                <c:pt idx="2">
                  <c:v>Μαρ-22</c:v>
                </c:pt>
                <c:pt idx="3">
                  <c:v>Απρ-22</c:v>
                </c:pt>
                <c:pt idx="4">
                  <c:v>Μάι-22</c:v>
                </c:pt>
                <c:pt idx="5">
                  <c:v>Ιουν-22</c:v>
                </c:pt>
                <c:pt idx="6">
                  <c:v>Σεπ-22</c:v>
                </c:pt>
                <c:pt idx="7">
                  <c:v>Οκτ-22</c:v>
                </c:pt>
                <c:pt idx="8">
                  <c:v>Νοε-22</c:v>
                </c:pt>
                <c:pt idx="9">
                  <c:v>Δεκ-22</c:v>
                </c:pt>
                <c:pt idx="10">
                  <c:v>Ιαν-23</c:v>
                </c:pt>
                <c:pt idx="11">
                  <c:v>Φεβ-23</c:v>
                </c:pt>
                <c:pt idx="12">
                  <c:v>Μαρ-23</c:v>
                </c:pt>
                <c:pt idx="13">
                  <c:v>Απρ-23</c:v>
                </c:pt>
                <c:pt idx="14">
                  <c:v>Μάι-23</c:v>
                </c:pt>
                <c:pt idx="15">
                  <c:v>Ιουν-23</c:v>
                </c:pt>
                <c:pt idx="16">
                  <c:v>Σεπ-23</c:v>
                </c:pt>
                <c:pt idx="17">
                  <c:v>Οκτ-23 (1)</c:v>
                </c:pt>
                <c:pt idx="18">
                  <c:v>Οκτ-23 (2)</c:v>
                </c:pt>
              </c:strCache>
            </c:strRef>
          </c:cat>
          <c:val>
            <c:numRef>
              <c:f>Sheet1!$C$2:$C$20</c:f>
              <c:numCache>
                <c:formatCode>General</c:formatCode>
                <c:ptCount val="19"/>
                <c:pt idx="0">
                  <c:v>53</c:v>
                </c:pt>
                <c:pt idx="1">
                  <c:v>57</c:v>
                </c:pt>
                <c:pt idx="2">
                  <c:v>61</c:v>
                </c:pt>
                <c:pt idx="3">
                  <c:v>62</c:v>
                </c:pt>
                <c:pt idx="4">
                  <c:v>54</c:v>
                </c:pt>
                <c:pt idx="5">
                  <c:v>56</c:v>
                </c:pt>
                <c:pt idx="6">
                  <c:v>56</c:v>
                </c:pt>
                <c:pt idx="7">
                  <c:v>55</c:v>
                </c:pt>
                <c:pt idx="8">
                  <c:v>56</c:v>
                </c:pt>
                <c:pt idx="9">
                  <c:v>56</c:v>
                </c:pt>
                <c:pt idx="10">
                  <c:v>56</c:v>
                </c:pt>
                <c:pt idx="11">
                  <c:v>53</c:v>
                </c:pt>
                <c:pt idx="12">
                  <c:v>63</c:v>
                </c:pt>
                <c:pt idx="13">
                  <c:v>56</c:v>
                </c:pt>
                <c:pt idx="14">
                  <c:v>56</c:v>
                </c:pt>
                <c:pt idx="15">
                  <c:v>49</c:v>
                </c:pt>
                <c:pt idx="16">
                  <c:v>62</c:v>
                </c:pt>
                <c:pt idx="17">
                  <c:v>60</c:v>
                </c:pt>
                <c:pt idx="18">
                  <c:v>64</c:v>
                </c:pt>
              </c:numCache>
            </c:numRef>
          </c:val>
          <c:smooth val="0"/>
          <c:extLst xmlns:c16r2="http://schemas.microsoft.com/office/drawing/2015/06/chart">
            <c:ext xmlns:c16="http://schemas.microsoft.com/office/drawing/2014/chart" uri="{C3380CC4-5D6E-409C-BE32-E72D297353CC}">
              <c16:uniqueId val="{00000005-7372-49AA-9837-0A53BCAFF25D}"/>
            </c:ext>
          </c:extLst>
        </c:ser>
        <c:dLbls>
          <c:showLegendKey val="0"/>
          <c:showVal val="0"/>
          <c:showCatName val="0"/>
          <c:showSerName val="0"/>
          <c:showPercent val="0"/>
          <c:showBubbleSize val="0"/>
        </c:dLbls>
        <c:smooth val="0"/>
        <c:axId val="-1756340480"/>
        <c:axId val="-1756346464"/>
      </c:lineChart>
      <c:catAx>
        <c:axId val="-1756340480"/>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600" b="1" i="0" u="none" strike="noStrike" kern="1200" cap="none" spc="0" normalizeH="0" baseline="0">
                <a:solidFill>
                  <a:schemeClr val="tx1">
                    <a:lumMod val="75000"/>
                    <a:lumOff val="25000"/>
                  </a:schemeClr>
                </a:solidFill>
                <a:latin typeface="+mn-lt"/>
                <a:ea typeface="+mn-ea"/>
                <a:cs typeface="+mn-cs"/>
              </a:defRPr>
            </a:pPr>
            <a:endParaRPr lang="en-US"/>
          </a:p>
        </c:txPr>
        <c:crossAx val="-1756346464"/>
        <c:crosses val="autoZero"/>
        <c:auto val="1"/>
        <c:lblAlgn val="ctr"/>
        <c:lblOffset val="100"/>
        <c:noMultiLvlLbl val="0"/>
      </c:catAx>
      <c:valAx>
        <c:axId val="-1756346464"/>
        <c:scaling>
          <c:orientation val="minMax"/>
          <c:max val="100"/>
        </c:scaling>
        <c:delete val="1"/>
        <c:axPos val="l"/>
        <c:majorGridlines>
          <c:spPr>
            <a:ln w="9525" cap="flat" cmpd="sng" algn="ctr">
              <a:solidFill>
                <a:schemeClr val="dk1">
                  <a:lumMod val="15000"/>
                  <a:lumOff val="85000"/>
                  <a:alpha val="54000"/>
                </a:schemeClr>
              </a:solidFill>
              <a:round/>
            </a:ln>
            <a:effectLst/>
          </c:spPr>
        </c:majorGridlines>
        <c:numFmt formatCode="General" sourceLinked="1"/>
        <c:majorTickMark val="out"/>
        <c:minorTickMark val="none"/>
        <c:tickLblPos val="nextTo"/>
        <c:crossAx val="-1756340480"/>
        <c:crosses val="autoZero"/>
        <c:crossBetween val="between"/>
      </c:valAx>
      <c:spPr>
        <a:pattFill prst="ltDnDiag">
          <a:fgClr>
            <a:schemeClr val="dk1">
              <a:lumMod val="15000"/>
              <a:lumOff val="85000"/>
            </a:schemeClr>
          </a:fgClr>
          <a:bgClr>
            <a:schemeClr val="lt1"/>
          </a:bgClr>
        </a:pattFill>
        <a:ln>
          <a:noFill/>
        </a:ln>
        <a:effectLst/>
      </c:spPr>
    </c:plotArea>
    <c:legend>
      <c:legendPos val="b"/>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normalizeH="0" baseline="0">
                <a:solidFill>
                  <a:schemeClr val="dk1">
                    <a:lumMod val="50000"/>
                    <a:lumOff val="50000"/>
                  </a:schemeClr>
                </a:solidFill>
                <a:latin typeface="+mj-lt"/>
                <a:ea typeface="+mj-ea"/>
                <a:cs typeface="+mj-cs"/>
              </a:defRPr>
            </a:pPr>
            <a:r>
              <a:rPr lang="el-GR" sz="1200" dirty="0"/>
              <a:t>Σύνολο</a:t>
            </a:r>
            <a:endParaRPr lang="en-US" sz="1200" dirty="0"/>
          </a:p>
        </c:rich>
      </c:tx>
      <c:layout/>
      <c:overlay val="0"/>
      <c:spPr>
        <a:noFill/>
        <a:ln>
          <a:noFill/>
        </a:ln>
        <a:effectLst/>
      </c:spPr>
      <c:txPr>
        <a:bodyPr rot="0" spcFirstLastPara="1" vertOverflow="ellipsis" vert="horz" wrap="square" anchor="ctr" anchorCtr="1"/>
        <a:lstStyle/>
        <a:p>
          <a:pPr>
            <a:defRPr sz="1200" b="1" i="0" u="none" strike="noStrike" kern="1200" spc="0" normalizeH="0" baseline="0">
              <a:solidFill>
                <a:schemeClr val="dk1">
                  <a:lumMod val="50000"/>
                  <a:lumOff val="50000"/>
                </a:schemeClr>
              </a:solidFill>
              <a:latin typeface="+mj-lt"/>
              <a:ea typeface="+mj-ea"/>
              <a:cs typeface="+mj-cs"/>
            </a:defRPr>
          </a:pPr>
          <a:endParaRPr lang="en-US"/>
        </a:p>
      </c:txPr>
    </c:title>
    <c:autoTitleDeleted val="0"/>
    <c:view3D>
      <c:rotX val="30"/>
      <c:rotY val="227"/>
      <c:depthPercent val="100"/>
      <c:rAngAx val="0"/>
      <c:perspective val="5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Series 1</c:v>
                </c:pt>
              </c:strCache>
            </c:strRef>
          </c:tx>
          <c:spPr>
            <a:solidFill>
              <a:srgbClr val="C00000"/>
            </a:solidFill>
            <a:ln>
              <a:noFill/>
            </a:ln>
          </c:spPr>
          <c:dPt>
            <c:idx val="0"/>
            <c:bubble3D val="0"/>
            <c:spPr>
              <a:solidFill>
                <a:schemeClr val="accent3"/>
              </a:solidFill>
              <a:ln w="50800">
                <a:noFill/>
              </a:ln>
              <a:effectLst/>
              <a:sp3d/>
            </c:spPr>
            <c:extLst xmlns:c16r2="http://schemas.microsoft.com/office/drawing/2015/06/chart">
              <c:ext xmlns:c16="http://schemas.microsoft.com/office/drawing/2014/chart" uri="{C3380CC4-5D6E-409C-BE32-E72D297353CC}">
                <c16:uniqueId val="{00000004-9A4F-4D58-A0A0-EA779306130C}"/>
              </c:ext>
            </c:extLst>
          </c:dPt>
          <c:dPt>
            <c:idx val="1"/>
            <c:bubble3D val="0"/>
            <c:spPr>
              <a:solidFill>
                <a:srgbClr val="C00000"/>
              </a:solidFill>
              <a:ln w="50800">
                <a:noFill/>
              </a:ln>
              <a:effectLst/>
              <a:sp3d/>
            </c:spPr>
            <c:extLst xmlns:c16r2="http://schemas.microsoft.com/office/drawing/2015/06/chart">
              <c:ext xmlns:c16="http://schemas.microsoft.com/office/drawing/2014/chart" uri="{C3380CC4-5D6E-409C-BE32-E72D297353CC}">
                <c16:uniqueId val="{00000006-9A4F-4D58-A0A0-EA779306130C}"/>
              </c:ext>
            </c:extLst>
          </c:dPt>
          <c:dPt>
            <c:idx val="2"/>
            <c:bubble3D val="0"/>
            <c:spPr>
              <a:solidFill>
                <a:schemeClr val="bg1">
                  <a:lumMod val="65000"/>
                </a:schemeClr>
              </a:solidFill>
              <a:ln w="50800">
                <a:noFill/>
              </a:ln>
              <a:effectLst/>
              <a:sp3d/>
            </c:spPr>
            <c:extLst xmlns:c16r2="http://schemas.microsoft.com/office/drawing/2015/06/chart">
              <c:ext xmlns:c16="http://schemas.microsoft.com/office/drawing/2014/chart" uri="{C3380CC4-5D6E-409C-BE32-E72D297353CC}">
                <c16:uniqueId val="{00000005-9A4F-4D58-A0A0-EA779306130C}"/>
              </c:ext>
            </c:extLst>
          </c:dPt>
          <c:dPt>
            <c:idx val="3"/>
            <c:bubble3D val="0"/>
            <c:spPr>
              <a:solidFill>
                <a:srgbClr val="C00000"/>
              </a:solidFill>
              <a:ln w="50800">
                <a:noFill/>
              </a:ln>
              <a:effectLst/>
              <a:sp3d/>
            </c:spPr>
            <c:extLst xmlns:c16r2="http://schemas.microsoft.com/office/drawing/2015/06/chart">
              <c:ext xmlns:c16="http://schemas.microsoft.com/office/drawing/2014/chart" uri="{C3380CC4-5D6E-409C-BE32-E72D297353CC}">
                <c16:uniqueId val="{00000007-9A4F-4D58-A0A0-EA779306130C}"/>
              </c:ext>
            </c:extLst>
          </c:dPt>
          <c:dLbls>
            <c:dLbl>
              <c:idx val="2"/>
              <c:layout>
                <c:manualLayout>
                  <c:x val="-4.503346482868667E-3"/>
                  <c:y val="-4.7665605137376405E-3"/>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9A4F-4D58-A0A0-EA779306130C}"/>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Sheet1!$A$2:$A$4</c:f>
              <c:strCache>
                <c:ptCount val="3"/>
                <c:pt idx="0">
                  <c:v>Μπορεί να το χειριστεί μόνη της</c:v>
                </c:pt>
                <c:pt idx="1">
                  <c:v>Είναι αναγκαίο να συμπράττει με το ΝΑΤΟ και τις ΗΠΑ</c:v>
                </c:pt>
                <c:pt idx="2">
                  <c:v>ΔΓ/ΔΑ (αυθ.)</c:v>
                </c:pt>
              </c:strCache>
            </c:strRef>
          </c:cat>
          <c:val>
            <c:numRef>
              <c:f>Sheet1!$B$2:$B$4</c:f>
              <c:numCache>
                <c:formatCode>0</c:formatCode>
                <c:ptCount val="3"/>
                <c:pt idx="0">
                  <c:v>49.8</c:v>
                </c:pt>
                <c:pt idx="1">
                  <c:v>46.9</c:v>
                </c:pt>
                <c:pt idx="2">
                  <c:v>3.3</c:v>
                </c:pt>
              </c:numCache>
            </c:numRef>
          </c:val>
          <c:extLst xmlns:c16r2="http://schemas.microsoft.com/office/drawing/2015/06/chart">
            <c:ext xmlns:c16="http://schemas.microsoft.com/office/drawing/2014/chart" uri="{C3380CC4-5D6E-409C-BE32-E72D297353CC}">
              <c16:uniqueId val="{00000000-9A4F-4D58-A0A0-EA779306130C}"/>
            </c:ext>
          </c:extLst>
        </c:ser>
        <c:dLbls>
          <c:showLegendKey val="0"/>
          <c:showVal val="0"/>
          <c:showCatName val="0"/>
          <c:showSerName val="0"/>
          <c:showPercent val="0"/>
          <c:showBubbleSize val="0"/>
          <c:showLeaderLines val="1"/>
        </c:dLbls>
      </c:pie3DChart>
      <c:spPr>
        <a:noFill/>
        <a:ln>
          <a:noFill/>
        </a:ln>
        <a:effectLst/>
      </c:spPr>
    </c:plotArea>
    <c:legend>
      <c:legendPos val="r"/>
      <c:layout>
        <c:manualLayout>
          <c:xMode val="edge"/>
          <c:yMode val="edge"/>
          <c:x val="0.60942759492835075"/>
          <c:y val="9.9555535661153868E-2"/>
          <c:w val="0.37255905703954745"/>
          <c:h val="0.86790526871046536"/>
        </c:manualLayout>
      </c:layout>
      <c:overlay val="0"/>
      <c:spPr>
        <a:solidFill>
          <a:schemeClr val="lt1">
            <a:alpha val="50000"/>
          </a:schemeClr>
        </a:solidFill>
        <a:ln>
          <a:noFill/>
        </a:ln>
        <a:effectLst/>
      </c:spPr>
      <c:txPr>
        <a:bodyPr rot="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spc="0" normalizeH="0" baseline="0">
                <a:solidFill>
                  <a:schemeClr val="dk1">
                    <a:lumMod val="50000"/>
                    <a:lumOff val="50000"/>
                  </a:schemeClr>
                </a:solidFill>
                <a:latin typeface="+mj-lt"/>
                <a:ea typeface="+mj-ea"/>
                <a:cs typeface="+mj-cs"/>
              </a:defRPr>
            </a:pPr>
            <a:r>
              <a:rPr lang="el-GR" sz="1200" dirty="0"/>
              <a:t>Πολιτική προέλευση</a:t>
            </a:r>
            <a:endParaRPr lang="en-GB" sz="1200" dirty="0"/>
          </a:p>
        </c:rich>
      </c:tx>
      <c:layout>
        <c:manualLayout>
          <c:xMode val="edge"/>
          <c:yMode val="edge"/>
          <c:x val="0.4873431412853223"/>
          <c:y val="4.5922996175373773E-3"/>
        </c:manualLayout>
      </c:layout>
      <c:overlay val="0"/>
      <c:spPr>
        <a:noFill/>
        <a:ln>
          <a:noFill/>
        </a:ln>
        <a:effectLst/>
      </c:spPr>
      <c:txPr>
        <a:bodyPr rot="0" spcFirstLastPara="1" vertOverflow="ellipsis" vert="horz" wrap="square" anchor="ctr" anchorCtr="1"/>
        <a:lstStyle/>
        <a:p>
          <a:pPr>
            <a:defRPr sz="1200"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manualLayout>
          <c:layoutTarget val="inner"/>
          <c:xMode val="edge"/>
          <c:yMode val="edge"/>
          <c:x val="0.24037850504756264"/>
          <c:y val="0.10338295115258404"/>
          <c:w val="0.71273341453875894"/>
          <c:h val="0.79636933548433053"/>
        </c:manualLayout>
      </c:layout>
      <c:barChart>
        <c:barDir val="bar"/>
        <c:grouping val="stacked"/>
        <c:varyColors val="0"/>
        <c:ser>
          <c:idx val="0"/>
          <c:order val="0"/>
          <c:tx>
            <c:strRef>
              <c:f>Sheet1!$B$1</c:f>
              <c:strCache>
                <c:ptCount val="1"/>
                <c:pt idx="0">
                  <c:v>Μπορεί να το χειριστεί μόνη της</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Sheet1!$A$2:$A$16</c:f>
              <c:strCache>
                <c:ptCount val="15"/>
                <c:pt idx="0">
                  <c:v>Σύνολο</c:v>
                </c:pt>
                <c:pt idx="2">
                  <c:v>ΝΔ</c:v>
                </c:pt>
                <c:pt idx="3">
                  <c:v>ΣΥΡΙΖΑ</c:v>
                </c:pt>
                <c:pt idx="4">
                  <c:v>ΠΑΣΟΚ-ΚΙΝΑΛ</c:v>
                </c:pt>
                <c:pt idx="5">
                  <c:v>KKE</c:v>
                </c:pt>
                <c:pt idx="6">
                  <c:v>ΛΟΙΠΑ</c:v>
                </c:pt>
                <c:pt idx="7">
                  <c:v>ΆΛΛΟ**</c:v>
                </c:pt>
                <c:pt idx="9">
                  <c:v>Αριστεροί</c:v>
                </c:pt>
                <c:pt idx="10">
                  <c:v>Κεντροαριστεροί</c:v>
                </c:pt>
                <c:pt idx="11">
                  <c:v>Κεντρώοι</c:v>
                </c:pt>
                <c:pt idx="12">
                  <c:v>Κεντροδεξιοί</c:v>
                </c:pt>
                <c:pt idx="13">
                  <c:v>Δεξιοί</c:v>
                </c:pt>
                <c:pt idx="14">
                  <c:v>Τίποτα (αυθ.)</c:v>
                </c:pt>
              </c:strCache>
            </c:strRef>
          </c:cat>
          <c:val>
            <c:numRef>
              <c:f>Sheet1!$B$2:$B$16</c:f>
              <c:numCache>
                <c:formatCode>General</c:formatCode>
                <c:ptCount val="15"/>
                <c:pt idx="0" formatCode="0">
                  <c:v>49.8</c:v>
                </c:pt>
                <c:pt idx="2" formatCode="0">
                  <c:v>36.5</c:v>
                </c:pt>
                <c:pt idx="3" formatCode="0">
                  <c:v>58</c:v>
                </c:pt>
                <c:pt idx="4" formatCode="0">
                  <c:v>51.3</c:v>
                </c:pt>
                <c:pt idx="5" formatCode="0">
                  <c:v>73.8</c:v>
                </c:pt>
                <c:pt idx="6" formatCode="0">
                  <c:v>60.7</c:v>
                </c:pt>
                <c:pt idx="7" formatCode="0">
                  <c:v>48.2</c:v>
                </c:pt>
                <c:pt idx="9" formatCode="0">
                  <c:v>67.599999999999994</c:v>
                </c:pt>
                <c:pt idx="10" formatCode="0">
                  <c:v>52.7</c:v>
                </c:pt>
                <c:pt idx="11" formatCode="0">
                  <c:v>49.9</c:v>
                </c:pt>
                <c:pt idx="12" formatCode="0">
                  <c:v>38.200000000000003</c:v>
                </c:pt>
                <c:pt idx="13" formatCode="0">
                  <c:v>48.1</c:v>
                </c:pt>
                <c:pt idx="14" formatCode="0">
                  <c:v>48.7</c:v>
                </c:pt>
              </c:numCache>
            </c:numRef>
          </c:val>
          <c:extLst xmlns:c16r2="http://schemas.microsoft.com/office/drawing/2015/06/chart">
            <c:ext xmlns:c16="http://schemas.microsoft.com/office/drawing/2014/chart" uri="{C3380CC4-5D6E-409C-BE32-E72D297353CC}">
              <c16:uniqueId val="{00000000-CB74-46BE-A266-520E8A2816E4}"/>
            </c:ext>
          </c:extLst>
        </c:ser>
        <c:ser>
          <c:idx val="1"/>
          <c:order val="1"/>
          <c:tx>
            <c:strRef>
              <c:f>Sheet1!$C$1</c:f>
              <c:strCache>
                <c:ptCount val="1"/>
                <c:pt idx="0">
                  <c:v>Είναι αναγκαίο να συμπράττει με το ΝΑΤΟ και τις ΗΠΑ</c:v>
                </c:pt>
              </c:strCache>
            </c:strRef>
          </c:tx>
          <c:spPr>
            <a:solidFill>
              <a:srgbClr val="C00000">
                <a:alpha val="7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Sheet1!$A$2:$A$16</c:f>
              <c:strCache>
                <c:ptCount val="15"/>
                <c:pt idx="0">
                  <c:v>Σύνολο</c:v>
                </c:pt>
                <c:pt idx="2">
                  <c:v>ΝΔ</c:v>
                </c:pt>
                <c:pt idx="3">
                  <c:v>ΣΥΡΙΖΑ</c:v>
                </c:pt>
                <c:pt idx="4">
                  <c:v>ΠΑΣΟΚ-ΚΙΝΑΛ</c:v>
                </c:pt>
                <c:pt idx="5">
                  <c:v>KKE</c:v>
                </c:pt>
                <c:pt idx="6">
                  <c:v>ΛΟΙΠΑ</c:v>
                </c:pt>
                <c:pt idx="7">
                  <c:v>ΆΛΛΟ**</c:v>
                </c:pt>
                <c:pt idx="9">
                  <c:v>Αριστεροί</c:v>
                </c:pt>
                <c:pt idx="10">
                  <c:v>Κεντροαριστεροί</c:v>
                </c:pt>
                <c:pt idx="11">
                  <c:v>Κεντρώοι</c:v>
                </c:pt>
                <c:pt idx="12">
                  <c:v>Κεντροδεξιοί</c:v>
                </c:pt>
                <c:pt idx="13">
                  <c:v>Δεξιοί</c:v>
                </c:pt>
                <c:pt idx="14">
                  <c:v>Τίποτα (αυθ.)</c:v>
                </c:pt>
              </c:strCache>
            </c:strRef>
          </c:cat>
          <c:val>
            <c:numRef>
              <c:f>Sheet1!$C$2:$C$16</c:f>
              <c:numCache>
                <c:formatCode>General</c:formatCode>
                <c:ptCount val="15"/>
                <c:pt idx="0" formatCode="0">
                  <c:v>46.9</c:v>
                </c:pt>
                <c:pt idx="2" formatCode="0">
                  <c:v>59.2</c:v>
                </c:pt>
                <c:pt idx="3" formatCode="0">
                  <c:v>38.9</c:v>
                </c:pt>
                <c:pt idx="4" formatCode="0">
                  <c:v>44.7</c:v>
                </c:pt>
                <c:pt idx="5" formatCode="0">
                  <c:v>21.8</c:v>
                </c:pt>
                <c:pt idx="6" formatCode="0">
                  <c:v>39.299999999999997</c:v>
                </c:pt>
                <c:pt idx="7" formatCode="0">
                  <c:v>47.8</c:v>
                </c:pt>
                <c:pt idx="9" formatCode="0">
                  <c:v>29</c:v>
                </c:pt>
                <c:pt idx="10" formatCode="0">
                  <c:v>43.6</c:v>
                </c:pt>
                <c:pt idx="11" formatCode="0">
                  <c:v>47.7</c:v>
                </c:pt>
                <c:pt idx="12" formatCode="0">
                  <c:v>59.8</c:v>
                </c:pt>
                <c:pt idx="13" formatCode="0">
                  <c:v>48.1</c:v>
                </c:pt>
                <c:pt idx="14" formatCode="0">
                  <c:v>47</c:v>
                </c:pt>
              </c:numCache>
            </c:numRef>
          </c:val>
          <c:extLst xmlns:c16r2="http://schemas.microsoft.com/office/drawing/2015/06/chart">
            <c:ext xmlns:c16="http://schemas.microsoft.com/office/drawing/2014/chart" uri="{C3380CC4-5D6E-409C-BE32-E72D297353CC}">
              <c16:uniqueId val="{00000001-CB74-46BE-A266-520E8A2816E4}"/>
            </c:ext>
          </c:extLst>
        </c:ser>
        <c:ser>
          <c:idx val="2"/>
          <c:order val="2"/>
          <c:tx>
            <c:strRef>
              <c:f>Sheet1!$D$1</c:f>
              <c:strCache>
                <c:ptCount val="1"/>
                <c:pt idx="0">
                  <c:v>ΔΓ/ΔΑ (αυθ.)</c:v>
                </c:pt>
              </c:strCache>
            </c:strRef>
          </c:tx>
          <c:spPr>
            <a:solidFill>
              <a:schemeClr val="bg1">
                <a:lumMod val="65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Sheet1!$A$2:$A$16</c:f>
              <c:strCache>
                <c:ptCount val="15"/>
                <c:pt idx="0">
                  <c:v>Σύνολο</c:v>
                </c:pt>
                <c:pt idx="2">
                  <c:v>ΝΔ</c:v>
                </c:pt>
                <c:pt idx="3">
                  <c:v>ΣΥΡΙΖΑ</c:v>
                </c:pt>
                <c:pt idx="4">
                  <c:v>ΠΑΣΟΚ-ΚΙΝΑΛ</c:v>
                </c:pt>
                <c:pt idx="5">
                  <c:v>KKE</c:v>
                </c:pt>
                <c:pt idx="6">
                  <c:v>ΛΟΙΠΑ</c:v>
                </c:pt>
                <c:pt idx="7">
                  <c:v>ΆΛΛΟ**</c:v>
                </c:pt>
                <c:pt idx="9">
                  <c:v>Αριστεροί</c:v>
                </c:pt>
                <c:pt idx="10">
                  <c:v>Κεντροαριστεροί</c:v>
                </c:pt>
                <c:pt idx="11">
                  <c:v>Κεντρώοι</c:v>
                </c:pt>
                <c:pt idx="12">
                  <c:v>Κεντροδεξιοί</c:v>
                </c:pt>
                <c:pt idx="13">
                  <c:v>Δεξιοί</c:v>
                </c:pt>
                <c:pt idx="14">
                  <c:v>Τίποτα (αυθ.)</c:v>
                </c:pt>
              </c:strCache>
            </c:strRef>
          </c:cat>
          <c:val>
            <c:numRef>
              <c:f>Sheet1!$D$2:$D$16</c:f>
              <c:numCache>
                <c:formatCode>General</c:formatCode>
                <c:ptCount val="15"/>
                <c:pt idx="0" formatCode="0">
                  <c:v>3.3</c:v>
                </c:pt>
                <c:pt idx="2" formatCode="0">
                  <c:v>4.3</c:v>
                </c:pt>
                <c:pt idx="3" formatCode="0">
                  <c:v>3.1</c:v>
                </c:pt>
                <c:pt idx="4" formatCode="0">
                  <c:v>3.9</c:v>
                </c:pt>
                <c:pt idx="5" formatCode="0">
                  <c:v>4.4000000000000004</c:v>
                </c:pt>
                <c:pt idx="7" formatCode="0">
                  <c:v>4</c:v>
                </c:pt>
                <c:pt idx="9" formatCode="0">
                  <c:v>3.4</c:v>
                </c:pt>
                <c:pt idx="10" formatCode="0">
                  <c:v>3.7</c:v>
                </c:pt>
                <c:pt idx="11" formatCode="0">
                  <c:v>2.4</c:v>
                </c:pt>
                <c:pt idx="12" formatCode="0">
                  <c:v>2</c:v>
                </c:pt>
                <c:pt idx="13" formatCode="0">
                  <c:v>3.9</c:v>
                </c:pt>
                <c:pt idx="14" formatCode="0">
                  <c:v>4.3</c:v>
                </c:pt>
              </c:numCache>
            </c:numRef>
          </c:val>
          <c:extLst xmlns:c16r2="http://schemas.microsoft.com/office/drawing/2015/06/chart">
            <c:ext xmlns:c16="http://schemas.microsoft.com/office/drawing/2014/chart" uri="{C3380CC4-5D6E-409C-BE32-E72D297353CC}">
              <c16:uniqueId val="{00000002-CB74-46BE-A266-520E8A2816E4}"/>
            </c:ext>
          </c:extLst>
        </c:ser>
        <c:dLbls>
          <c:showLegendKey val="0"/>
          <c:showVal val="0"/>
          <c:showCatName val="0"/>
          <c:showSerName val="0"/>
          <c:showPercent val="0"/>
          <c:showBubbleSize val="0"/>
        </c:dLbls>
        <c:gapWidth val="39"/>
        <c:overlap val="99"/>
        <c:axId val="-1651144512"/>
        <c:axId val="-1651152128"/>
      </c:barChart>
      <c:catAx>
        <c:axId val="-1651144512"/>
        <c:scaling>
          <c:orientation val="maxMin"/>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1" i="0" u="none" strike="noStrike" kern="1200" cap="none" spc="0" normalizeH="0" baseline="0">
                <a:solidFill>
                  <a:schemeClr val="dk1">
                    <a:lumMod val="65000"/>
                    <a:lumOff val="35000"/>
                  </a:schemeClr>
                </a:solidFill>
                <a:latin typeface="+mn-lt"/>
                <a:ea typeface="+mn-ea"/>
                <a:cs typeface="+mn-cs"/>
              </a:defRPr>
            </a:pPr>
            <a:endParaRPr lang="en-US"/>
          </a:p>
        </c:txPr>
        <c:crossAx val="-1651152128"/>
        <c:crosses val="autoZero"/>
        <c:auto val="1"/>
        <c:lblAlgn val="ctr"/>
        <c:lblOffset val="100"/>
        <c:noMultiLvlLbl val="0"/>
      </c:catAx>
      <c:valAx>
        <c:axId val="-1651152128"/>
        <c:scaling>
          <c:orientation val="minMax"/>
          <c:max val="100"/>
        </c:scaling>
        <c:delete val="0"/>
        <c:axPos val="t"/>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1651144512"/>
        <c:crosses val="autoZero"/>
        <c:crossBetween val="between"/>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3.7106975235369308E-2"/>
          <c:y val="0.90511007235945484"/>
          <c:w val="0.89999989516068724"/>
          <c:h val="8.4739679891404754E-2"/>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tx1">
                    <a:lumMod val="75000"/>
                    <a:lumOff val="25000"/>
                  </a:schemeClr>
                </a:solidFill>
                <a:latin typeface="+mj-lt"/>
                <a:ea typeface="+mj-ea"/>
                <a:cs typeface="+mj-cs"/>
              </a:defRPr>
            </a:pPr>
            <a:r>
              <a:rPr lang="el-GR" sz="1400" dirty="0">
                <a:solidFill>
                  <a:schemeClr val="tx1">
                    <a:lumMod val="75000"/>
                    <a:lumOff val="25000"/>
                  </a:schemeClr>
                </a:solidFill>
              </a:rPr>
              <a:t>Ανά γενιές</a:t>
            </a:r>
            <a:endParaRPr lang="en-US" sz="1400" dirty="0">
              <a:solidFill>
                <a:schemeClr val="tx1">
                  <a:lumMod val="75000"/>
                  <a:lumOff val="25000"/>
                </a:schemeClr>
              </a:solidFill>
            </a:endParaRPr>
          </a:p>
        </c:rich>
      </c:tx>
      <c:layout/>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tx1">
                  <a:lumMod val="75000"/>
                  <a:lumOff val="25000"/>
                </a:schemeClr>
              </a:solidFill>
              <a:latin typeface="+mj-lt"/>
              <a:ea typeface="+mj-ea"/>
              <a:cs typeface="+mj-cs"/>
            </a:defRPr>
          </a:pPr>
          <a:endParaRPr lang="en-US"/>
        </a:p>
      </c:txPr>
    </c:title>
    <c:autoTitleDeleted val="0"/>
    <c:plotArea>
      <c:layout/>
      <c:lineChart>
        <c:grouping val="standard"/>
        <c:varyColors val="0"/>
        <c:ser>
          <c:idx val="0"/>
          <c:order val="0"/>
          <c:tx>
            <c:strRef>
              <c:f>Sheet1!$B$1</c:f>
              <c:strCache>
                <c:ptCount val="1"/>
                <c:pt idx="0">
                  <c:v>Μπορεί να το χειριστεί μόνη της</c:v>
                </c:pt>
              </c:strCache>
            </c:strRef>
          </c:tx>
          <c:spPr>
            <a:ln w="22225" cap="rnd">
              <a:solidFill>
                <a:schemeClr val="accent3"/>
              </a:solidFill>
              <a:round/>
            </a:ln>
            <a:effectLst/>
          </c:spPr>
          <c:marker>
            <c:symbol val="none"/>
          </c:marker>
          <c:dPt>
            <c:idx val="0"/>
            <c:marker>
              <c:symbol val="none"/>
            </c:marker>
            <c:bubble3D val="0"/>
            <c:extLst xmlns:c16r2="http://schemas.microsoft.com/office/drawing/2015/06/chart">
              <c:ext xmlns:c16="http://schemas.microsoft.com/office/drawing/2014/chart" uri="{C3380CC4-5D6E-409C-BE32-E72D297353CC}">
                <c16:uniqueId val="{00000000-7372-49AA-9837-0A53BCAFF25D}"/>
              </c:ext>
            </c:extLst>
          </c:dPt>
          <c:dPt>
            <c:idx val="1"/>
            <c:marker>
              <c:symbol val="none"/>
            </c:marker>
            <c:bubble3D val="0"/>
            <c:extLst xmlns:c16r2="http://schemas.microsoft.com/office/drawing/2015/06/chart">
              <c:ext xmlns:c16="http://schemas.microsoft.com/office/drawing/2014/chart" uri="{C3380CC4-5D6E-409C-BE32-E72D297353CC}">
                <c16:uniqueId val="{00000001-7372-49AA-9837-0A53BCAFF25D}"/>
              </c:ext>
            </c:extLst>
          </c:dPt>
          <c:dPt>
            <c:idx val="2"/>
            <c:marker>
              <c:symbol val="none"/>
            </c:marker>
            <c:bubble3D val="0"/>
            <c:extLst xmlns:c16r2="http://schemas.microsoft.com/office/drawing/2015/06/chart">
              <c:ext xmlns:c16="http://schemas.microsoft.com/office/drawing/2014/chart" uri="{C3380CC4-5D6E-409C-BE32-E72D297353CC}">
                <c16:uniqueId val="{00000002-7372-49AA-9837-0A53BCAFF25D}"/>
              </c:ext>
            </c:extLst>
          </c:dPt>
          <c:dPt>
            <c:idx val="3"/>
            <c:marker>
              <c:symbol val="none"/>
            </c:marker>
            <c:bubble3D val="0"/>
            <c:extLst xmlns:c16r2="http://schemas.microsoft.com/office/drawing/2015/06/chart">
              <c:ext xmlns:c16="http://schemas.microsoft.com/office/drawing/2014/chart" uri="{C3380CC4-5D6E-409C-BE32-E72D297353CC}">
                <c16:uniqueId val="{00000003-7372-49AA-9837-0A53BCAFF25D}"/>
              </c:ext>
            </c:extLst>
          </c:dPt>
          <c:dLbls>
            <c:dLbl>
              <c:idx val="2"/>
              <c:layout>
                <c:manualLayout>
                  <c:x val="-3.6792260046897861E-2"/>
                  <c:y val="-0.10977984161255358"/>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7372-49AA-9837-0A53BCAFF25D}"/>
                </c:ext>
                <c:ext xmlns:c15="http://schemas.microsoft.com/office/drawing/2012/chart" uri="{CE6537A1-D6FC-4f65-9D91-7224C49458BB}">
                  <c15:layout/>
                </c:ext>
              </c:extLst>
            </c:dLbl>
            <c:dLbl>
              <c:idx val="3"/>
              <c:layout>
                <c:manualLayout>
                  <c:x val="-2.779659744374435E-2"/>
                  <c:y val="-8.388221350901853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7372-49AA-9837-0A53BCAFF25D}"/>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3"/>
                    </a:solidFill>
                    <a:latin typeface="+mn-lt"/>
                    <a:ea typeface="+mn-ea"/>
                    <a:cs typeface="+mn-cs"/>
                  </a:defRPr>
                </a:pPr>
                <a:endParaRPr lang="en-U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Generation Z (17-26 ετών)</c:v>
                </c:pt>
                <c:pt idx="1">
                  <c:v>Millennials (27-42 ετών)</c:v>
                </c:pt>
                <c:pt idx="2">
                  <c:v>Generation X (43-58 ετών)</c:v>
                </c:pt>
                <c:pt idx="3">
                  <c:v>Boomers (59-77 ετών)</c:v>
                </c:pt>
                <c:pt idx="4">
                  <c:v>Silent (78+ ετών)*</c:v>
                </c:pt>
              </c:strCache>
            </c:strRef>
          </c:cat>
          <c:val>
            <c:numRef>
              <c:f>Sheet1!$B$2:$B$6</c:f>
              <c:numCache>
                <c:formatCode>0</c:formatCode>
                <c:ptCount val="5"/>
                <c:pt idx="0">
                  <c:v>47.5</c:v>
                </c:pt>
                <c:pt idx="1">
                  <c:v>48.4</c:v>
                </c:pt>
                <c:pt idx="2">
                  <c:v>54.7</c:v>
                </c:pt>
                <c:pt idx="3">
                  <c:v>49.6</c:v>
                </c:pt>
                <c:pt idx="4">
                  <c:v>26</c:v>
                </c:pt>
              </c:numCache>
            </c:numRef>
          </c:val>
          <c:smooth val="0"/>
          <c:extLst xmlns:c16r2="http://schemas.microsoft.com/office/drawing/2015/06/chart">
            <c:ext xmlns:c16="http://schemas.microsoft.com/office/drawing/2014/chart" uri="{C3380CC4-5D6E-409C-BE32-E72D297353CC}">
              <c16:uniqueId val="{00000004-7372-49AA-9837-0A53BCAFF25D}"/>
            </c:ext>
          </c:extLst>
        </c:ser>
        <c:ser>
          <c:idx val="1"/>
          <c:order val="1"/>
          <c:tx>
            <c:strRef>
              <c:f>Sheet1!$C$1</c:f>
              <c:strCache>
                <c:ptCount val="1"/>
                <c:pt idx="0">
                  <c:v>Είναι αναγκαίο να συμπράττει με το ΝΑΤΟ και τις ΗΠΑ</c:v>
                </c:pt>
              </c:strCache>
            </c:strRef>
          </c:tx>
          <c:spPr>
            <a:ln w="22225" cap="rnd">
              <a:solidFill>
                <a:srgbClr val="C00000"/>
              </a:solidFill>
              <a:round/>
            </a:ln>
            <a:effectLst/>
          </c:spPr>
          <c:marker>
            <c:symbol val="none"/>
          </c:marker>
          <c:dLbls>
            <c:dLbl>
              <c:idx val="2"/>
              <c:layout>
                <c:manualLayout>
                  <c:x val="-3.8107964242595313E-2"/>
                  <c:y val="0.10676307381598908"/>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B7DF-46F3-A25A-440C4C0660E4}"/>
                </c:ext>
                <c:ext xmlns:c15="http://schemas.microsoft.com/office/drawing/2012/chart" uri="{CE6537A1-D6FC-4f65-9D91-7224C49458BB}">
                  <c15:layout/>
                </c:ext>
              </c:extLst>
            </c:dLbl>
            <c:dLbl>
              <c:idx val="3"/>
              <c:layout>
                <c:manualLayout>
                  <c:x val="-8.3086277258362956E-2"/>
                  <c:y val="0.106763073815989"/>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B7DF-46F3-A25A-440C4C0660E4}"/>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C00000"/>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Generation Z (17-26 ετών)</c:v>
                </c:pt>
                <c:pt idx="1">
                  <c:v>Millennials (27-42 ετών)</c:v>
                </c:pt>
                <c:pt idx="2">
                  <c:v>Generation X (43-58 ετών)</c:v>
                </c:pt>
                <c:pt idx="3">
                  <c:v>Boomers (59-77 ετών)</c:v>
                </c:pt>
                <c:pt idx="4">
                  <c:v>Silent (78+ ετών)*</c:v>
                </c:pt>
              </c:strCache>
            </c:strRef>
          </c:cat>
          <c:val>
            <c:numRef>
              <c:f>Sheet1!$C$2:$C$6</c:f>
              <c:numCache>
                <c:formatCode>0</c:formatCode>
                <c:ptCount val="5"/>
                <c:pt idx="0">
                  <c:v>51.7</c:v>
                </c:pt>
                <c:pt idx="1">
                  <c:v>50.6</c:v>
                </c:pt>
                <c:pt idx="2">
                  <c:v>43</c:v>
                </c:pt>
                <c:pt idx="3">
                  <c:v>45</c:v>
                </c:pt>
                <c:pt idx="4">
                  <c:v>60</c:v>
                </c:pt>
              </c:numCache>
            </c:numRef>
          </c:val>
          <c:smooth val="0"/>
          <c:extLst xmlns:c16r2="http://schemas.microsoft.com/office/drawing/2015/06/chart">
            <c:ext xmlns:c16="http://schemas.microsoft.com/office/drawing/2014/chart" uri="{C3380CC4-5D6E-409C-BE32-E72D297353CC}">
              <c16:uniqueId val="{00000005-7372-49AA-9837-0A53BCAFF25D}"/>
            </c:ext>
          </c:extLst>
        </c:ser>
        <c:dLbls>
          <c:showLegendKey val="0"/>
          <c:showVal val="0"/>
          <c:showCatName val="0"/>
          <c:showSerName val="0"/>
          <c:showPercent val="0"/>
          <c:showBubbleSize val="0"/>
        </c:dLbls>
        <c:smooth val="0"/>
        <c:axId val="-1651143424"/>
        <c:axId val="-1651146144"/>
      </c:lineChart>
      <c:catAx>
        <c:axId val="-1651143424"/>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800" b="1" i="0" u="none" strike="noStrike" kern="1200" cap="none" spc="0" normalizeH="0" baseline="0">
                <a:solidFill>
                  <a:schemeClr val="tx1">
                    <a:lumMod val="75000"/>
                    <a:lumOff val="25000"/>
                  </a:schemeClr>
                </a:solidFill>
                <a:latin typeface="+mn-lt"/>
                <a:ea typeface="+mn-ea"/>
                <a:cs typeface="+mn-cs"/>
              </a:defRPr>
            </a:pPr>
            <a:endParaRPr lang="en-US"/>
          </a:p>
        </c:txPr>
        <c:crossAx val="-1651146144"/>
        <c:crosses val="autoZero"/>
        <c:auto val="1"/>
        <c:lblAlgn val="ctr"/>
        <c:lblOffset val="100"/>
        <c:noMultiLvlLbl val="0"/>
      </c:catAx>
      <c:valAx>
        <c:axId val="-1651146144"/>
        <c:scaling>
          <c:orientation val="minMax"/>
          <c:max val="100"/>
        </c:scaling>
        <c:delete val="1"/>
        <c:axPos val="l"/>
        <c:majorGridlines>
          <c:spPr>
            <a:ln w="9525" cap="flat" cmpd="sng" algn="ctr">
              <a:solidFill>
                <a:schemeClr val="dk1">
                  <a:lumMod val="15000"/>
                  <a:lumOff val="85000"/>
                  <a:alpha val="54000"/>
                </a:schemeClr>
              </a:solidFill>
              <a:round/>
            </a:ln>
            <a:effectLst/>
          </c:spPr>
        </c:majorGridlines>
        <c:numFmt formatCode="0" sourceLinked="1"/>
        <c:majorTickMark val="out"/>
        <c:minorTickMark val="none"/>
        <c:tickLblPos val="nextTo"/>
        <c:crossAx val="-1651143424"/>
        <c:crosses val="autoZero"/>
        <c:crossBetween val="between"/>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3.2562881983635689E-2"/>
          <c:y val="0.80306464782080622"/>
          <c:w val="0.8786513447630192"/>
          <c:h val="0.16585819845495159"/>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normalizeH="0" baseline="0">
                <a:solidFill>
                  <a:schemeClr val="dk1">
                    <a:lumMod val="50000"/>
                    <a:lumOff val="50000"/>
                  </a:schemeClr>
                </a:solidFill>
                <a:latin typeface="+mj-lt"/>
                <a:ea typeface="+mj-ea"/>
                <a:cs typeface="+mj-cs"/>
              </a:defRPr>
            </a:pPr>
            <a:r>
              <a:rPr lang="el-GR" sz="1200" dirty="0"/>
              <a:t>Σύνολο</a:t>
            </a:r>
            <a:endParaRPr lang="en-US" sz="1200" dirty="0"/>
          </a:p>
        </c:rich>
      </c:tx>
      <c:layout/>
      <c:overlay val="0"/>
      <c:spPr>
        <a:noFill/>
        <a:ln>
          <a:noFill/>
        </a:ln>
        <a:effectLst/>
      </c:spPr>
      <c:txPr>
        <a:bodyPr rot="0" spcFirstLastPara="1" vertOverflow="ellipsis" vert="horz" wrap="square" anchor="ctr" anchorCtr="1"/>
        <a:lstStyle/>
        <a:p>
          <a:pPr>
            <a:defRPr sz="1200" b="1" i="0" u="none" strike="noStrike" kern="1200" spc="0" normalizeH="0" baseline="0">
              <a:solidFill>
                <a:schemeClr val="dk1">
                  <a:lumMod val="50000"/>
                  <a:lumOff val="50000"/>
                </a:schemeClr>
              </a:solidFill>
              <a:latin typeface="+mj-lt"/>
              <a:ea typeface="+mj-ea"/>
              <a:cs typeface="+mj-cs"/>
            </a:defRPr>
          </a:pPr>
          <a:endParaRPr lang="en-US"/>
        </a:p>
      </c:txPr>
    </c:title>
    <c:autoTitleDeleted val="0"/>
    <c:view3D>
      <c:rotX val="30"/>
      <c:rotY val="227"/>
      <c:depthPercent val="100"/>
      <c:rAngAx val="0"/>
      <c:perspective val="5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Series 1</c:v>
                </c:pt>
              </c:strCache>
            </c:strRef>
          </c:tx>
          <c:spPr>
            <a:solidFill>
              <a:srgbClr val="C00000"/>
            </a:solidFill>
            <a:ln>
              <a:noFill/>
            </a:ln>
          </c:spPr>
          <c:dPt>
            <c:idx val="0"/>
            <c:bubble3D val="0"/>
            <c:spPr>
              <a:solidFill>
                <a:schemeClr val="accent3"/>
              </a:solidFill>
              <a:ln w="50800">
                <a:noFill/>
              </a:ln>
              <a:effectLst/>
              <a:sp3d/>
            </c:spPr>
            <c:extLst xmlns:c16r2="http://schemas.microsoft.com/office/drawing/2015/06/chart">
              <c:ext xmlns:c16="http://schemas.microsoft.com/office/drawing/2014/chart" uri="{C3380CC4-5D6E-409C-BE32-E72D297353CC}">
                <c16:uniqueId val="{00000004-9A4F-4D58-A0A0-EA779306130C}"/>
              </c:ext>
            </c:extLst>
          </c:dPt>
          <c:dPt>
            <c:idx val="1"/>
            <c:bubble3D val="0"/>
            <c:spPr>
              <a:solidFill>
                <a:srgbClr val="C00000"/>
              </a:solidFill>
              <a:ln w="50800">
                <a:noFill/>
              </a:ln>
              <a:effectLst/>
              <a:sp3d/>
            </c:spPr>
            <c:extLst xmlns:c16r2="http://schemas.microsoft.com/office/drawing/2015/06/chart">
              <c:ext xmlns:c16="http://schemas.microsoft.com/office/drawing/2014/chart" uri="{C3380CC4-5D6E-409C-BE32-E72D297353CC}">
                <c16:uniqueId val="{00000006-9A4F-4D58-A0A0-EA779306130C}"/>
              </c:ext>
            </c:extLst>
          </c:dPt>
          <c:dPt>
            <c:idx val="2"/>
            <c:bubble3D val="0"/>
            <c:spPr>
              <a:solidFill>
                <a:schemeClr val="bg1">
                  <a:lumMod val="65000"/>
                </a:schemeClr>
              </a:solidFill>
              <a:ln w="50800">
                <a:noFill/>
              </a:ln>
              <a:effectLst/>
              <a:sp3d/>
            </c:spPr>
            <c:extLst xmlns:c16r2="http://schemas.microsoft.com/office/drawing/2015/06/chart">
              <c:ext xmlns:c16="http://schemas.microsoft.com/office/drawing/2014/chart" uri="{C3380CC4-5D6E-409C-BE32-E72D297353CC}">
                <c16:uniqueId val="{00000005-9A4F-4D58-A0A0-EA779306130C}"/>
              </c:ext>
            </c:extLst>
          </c:dPt>
          <c:dPt>
            <c:idx val="3"/>
            <c:bubble3D val="0"/>
            <c:spPr>
              <a:solidFill>
                <a:srgbClr val="C00000"/>
              </a:solidFill>
              <a:ln w="50800">
                <a:noFill/>
              </a:ln>
              <a:effectLst/>
              <a:sp3d/>
            </c:spPr>
            <c:extLst xmlns:c16r2="http://schemas.microsoft.com/office/drawing/2015/06/chart">
              <c:ext xmlns:c16="http://schemas.microsoft.com/office/drawing/2014/chart" uri="{C3380CC4-5D6E-409C-BE32-E72D297353CC}">
                <c16:uniqueId val="{00000007-9A4F-4D58-A0A0-EA779306130C}"/>
              </c:ext>
            </c:extLst>
          </c:dPt>
          <c:dLbls>
            <c:dLbl>
              <c:idx val="2"/>
              <c:layout>
                <c:manualLayout>
                  <c:x val="-4.503346482868667E-3"/>
                  <c:y val="-4.7665605137376405E-3"/>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9A4F-4D58-A0A0-EA779306130C}"/>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Sheet1!$A$2:$A$4</c:f>
              <c:strCache>
                <c:ptCount val="3"/>
                <c:pt idx="0">
                  <c:v>Να οδηγηθεί σε ρήξη και η Τουρκία να αποχωρήσει από το ΝΑΤΟ</c:v>
                </c:pt>
                <c:pt idx="1">
                  <c:v>Να διατηρηθεί παρά τα προβλήματα και η Τουρκία να παραμείνει μέλος του ΝΑΤΟ</c:v>
                </c:pt>
                <c:pt idx="2">
                  <c:v>ΔΓ/ΔΑ (αυθ.)</c:v>
                </c:pt>
              </c:strCache>
            </c:strRef>
          </c:cat>
          <c:val>
            <c:numRef>
              <c:f>Sheet1!$B$2:$B$4</c:f>
              <c:numCache>
                <c:formatCode>0</c:formatCode>
                <c:ptCount val="3"/>
                <c:pt idx="0">
                  <c:v>39.4</c:v>
                </c:pt>
                <c:pt idx="1">
                  <c:v>54.5</c:v>
                </c:pt>
                <c:pt idx="2">
                  <c:v>6.1</c:v>
                </c:pt>
              </c:numCache>
            </c:numRef>
          </c:val>
          <c:extLst xmlns:c16r2="http://schemas.microsoft.com/office/drawing/2015/06/chart">
            <c:ext xmlns:c16="http://schemas.microsoft.com/office/drawing/2014/chart" uri="{C3380CC4-5D6E-409C-BE32-E72D297353CC}">
              <c16:uniqueId val="{00000000-9A4F-4D58-A0A0-EA779306130C}"/>
            </c:ext>
          </c:extLst>
        </c:ser>
        <c:dLbls>
          <c:showLegendKey val="0"/>
          <c:showVal val="0"/>
          <c:showCatName val="0"/>
          <c:showSerName val="0"/>
          <c:showPercent val="0"/>
          <c:showBubbleSize val="0"/>
          <c:showLeaderLines val="1"/>
        </c:dLbls>
      </c:pie3DChart>
      <c:spPr>
        <a:noFill/>
        <a:ln>
          <a:noFill/>
        </a:ln>
        <a:effectLst/>
      </c:spPr>
    </c:plotArea>
    <c:legend>
      <c:legendPos val="r"/>
      <c:layout>
        <c:manualLayout>
          <c:xMode val="edge"/>
          <c:yMode val="edge"/>
          <c:x val="0.60942759492835075"/>
          <c:y val="9.9555535661153868E-2"/>
          <c:w val="0.37255905703954745"/>
          <c:h val="0.86790526871046536"/>
        </c:manualLayout>
      </c:layout>
      <c:overlay val="0"/>
      <c:spPr>
        <a:solidFill>
          <a:schemeClr val="lt1">
            <a:alpha val="50000"/>
          </a:schemeClr>
        </a:solidFill>
        <a:ln>
          <a:noFill/>
        </a:ln>
        <a:effectLst/>
      </c:spPr>
      <c:txPr>
        <a:bodyPr rot="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spc="0" normalizeH="0" baseline="0">
                <a:solidFill>
                  <a:schemeClr val="dk1">
                    <a:lumMod val="50000"/>
                    <a:lumOff val="50000"/>
                  </a:schemeClr>
                </a:solidFill>
                <a:latin typeface="+mj-lt"/>
                <a:ea typeface="+mj-ea"/>
                <a:cs typeface="+mj-cs"/>
              </a:defRPr>
            </a:pPr>
            <a:r>
              <a:rPr lang="el-GR" sz="1200" dirty="0"/>
              <a:t>Πολιτική προέλευση</a:t>
            </a:r>
            <a:endParaRPr lang="en-GB" sz="1200" dirty="0"/>
          </a:p>
        </c:rich>
      </c:tx>
      <c:layout>
        <c:manualLayout>
          <c:xMode val="edge"/>
          <c:yMode val="edge"/>
          <c:x val="0.4873431412853223"/>
          <c:y val="4.5922996175373773E-3"/>
        </c:manualLayout>
      </c:layout>
      <c:overlay val="0"/>
      <c:spPr>
        <a:noFill/>
        <a:ln>
          <a:noFill/>
        </a:ln>
        <a:effectLst/>
      </c:spPr>
      <c:txPr>
        <a:bodyPr rot="0" spcFirstLastPara="1" vertOverflow="ellipsis" vert="horz" wrap="square" anchor="ctr" anchorCtr="1"/>
        <a:lstStyle/>
        <a:p>
          <a:pPr>
            <a:defRPr sz="1200"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manualLayout>
          <c:layoutTarget val="inner"/>
          <c:xMode val="edge"/>
          <c:yMode val="edge"/>
          <c:x val="0.24037850504756264"/>
          <c:y val="0.10338295115258404"/>
          <c:w val="0.71273341453875894"/>
          <c:h val="0.79636933548433053"/>
        </c:manualLayout>
      </c:layout>
      <c:barChart>
        <c:barDir val="bar"/>
        <c:grouping val="stacked"/>
        <c:varyColors val="0"/>
        <c:ser>
          <c:idx val="0"/>
          <c:order val="0"/>
          <c:tx>
            <c:strRef>
              <c:f>Sheet1!$B$1</c:f>
              <c:strCache>
                <c:ptCount val="1"/>
                <c:pt idx="0">
                  <c:v>Να οδηγηθεί σε ρήξη και η Τουρκία να αποχωρήσει από το ΝΑΤΟ</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Sheet1!$A$2:$A$16</c:f>
              <c:strCache>
                <c:ptCount val="15"/>
                <c:pt idx="0">
                  <c:v>Σύνολο</c:v>
                </c:pt>
                <c:pt idx="2">
                  <c:v>ΝΔ</c:v>
                </c:pt>
                <c:pt idx="3">
                  <c:v>ΣΥΡΙΖΑ</c:v>
                </c:pt>
                <c:pt idx="4">
                  <c:v>ΠΑΣΟΚ-ΚΙΝΑΛ</c:v>
                </c:pt>
                <c:pt idx="5">
                  <c:v>KKE</c:v>
                </c:pt>
                <c:pt idx="6">
                  <c:v>ΛΟΙΠΑ</c:v>
                </c:pt>
                <c:pt idx="7">
                  <c:v>ΆΛΛΟ**</c:v>
                </c:pt>
                <c:pt idx="9">
                  <c:v>Αριστεροί</c:v>
                </c:pt>
                <c:pt idx="10">
                  <c:v>Κεντροαριστεροί</c:v>
                </c:pt>
                <c:pt idx="11">
                  <c:v>Κεντρώοι</c:v>
                </c:pt>
                <c:pt idx="12">
                  <c:v>Κεντροδεξιοί</c:v>
                </c:pt>
                <c:pt idx="13">
                  <c:v>Δεξιοί</c:v>
                </c:pt>
                <c:pt idx="14">
                  <c:v>Τίποτα (αυθ.)</c:v>
                </c:pt>
              </c:strCache>
            </c:strRef>
          </c:cat>
          <c:val>
            <c:numRef>
              <c:f>Sheet1!$B$2:$B$16</c:f>
              <c:numCache>
                <c:formatCode>General</c:formatCode>
                <c:ptCount val="15"/>
                <c:pt idx="0" formatCode="0">
                  <c:v>39.4</c:v>
                </c:pt>
                <c:pt idx="2" formatCode="0">
                  <c:v>38.299999999999997</c:v>
                </c:pt>
                <c:pt idx="3" formatCode="0">
                  <c:v>30.9</c:v>
                </c:pt>
                <c:pt idx="4" formatCode="0">
                  <c:v>32.5</c:v>
                </c:pt>
                <c:pt idx="5" formatCode="0">
                  <c:v>36.799999999999997</c:v>
                </c:pt>
                <c:pt idx="6" formatCode="0">
                  <c:v>54.2</c:v>
                </c:pt>
                <c:pt idx="7" formatCode="0">
                  <c:v>38.799999999999997</c:v>
                </c:pt>
                <c:pt idx="9" formatCode="0">
                  <c:v>41.3</c:v>
                </c:pt>
                <c:pt idx="10" formatCode="0">
                  <c:v>28.6</c:v>
                </c:pt>
                <c:pt idx="11" formatCode="0">
                  <c:v>36.299999999999997</c:v>
                </c:pt>
                <c:pt idx="12" formatCode="0">
                  <c:v>37.5</c:v>
                </c:pt>
                <c:pt idx="13" formatCode="0">
                  <c:v>55.6</c:v>
                </c:pt>
                <c:pt idx="14" formatCode="0">
                  <c:v>46.4</c:v>
                </c:pt>
              </c:numCache>
            </c:numRef>
          </c:val>
          <c:extLst xmlns:c16r2="http://schemas.microsoft.com/office/drawing/2015/06/chart">
            <c:ext xmlns:c16="http://schemas.microsoft.com/office/drawing/2014/chart" uri="{C3380CC4-5D6E-409C-BE32-E72D297353CC}">
              <c16:uniqueId val="{00000000-CB74-46BE-A266-520E8A2816E4}"/>
            </c:ext>
          </c:extLst>
        </c:ser>
        <c:ser>
          <c:idx val="1"/>
          <c:order val="1"/>
          <c:tx>
            <c:strRef>
              <c:f>Sheet1!$C$1</c:f>
              <c:strCache>
                <c:ptCount val="1"/>
                <c:pt idx="0">
                  <c:v>Να διατηρηθεί παρά τα προβλήματα και η Τουρκία να παραμείνει μέλος του ΝΑΤΟ</c:v>
                </c:pt>
              </c:strCache>
            </c:strRef>
          </c:tx>
          <c:spPr>
            <a:solidFill>
              <a:srgbClr val="C00000">
                <a:alpha val="7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Sheet1!$A$2:$A$16</c:f>
              <c:strCache>
                <c:ptCount val="15"/>
                <c:pt idx="0">
                  <c:v>Σύνολο</c:v>
                </c:pt>
                <c:pt idx="2">
                  <c:v>ΝΔ</c:v>
                </c:pt>
                <c:pt idx="3">
                  <c:v>ΣΥΡΙΖΑ</c:v>
                </c:pt>
                <c:pt idx="4">
                  <c:v>ΠΑΣΟΚ-ΚΙΝΑΛ</c:v>
                </c:pt>
                <c:pt idx="5">
                  <c:v>KKE</c:v>
                </c:pt>
                <c:pt idx="6">
                  <c:v>ΛΟΙΠΑ</c:v>
                </c:pt>
                <c:pt idx="7">
                  <c:v>ΆΛΛΟ**</c:v>
                </c:pt>
                <c:pt idx="9">
                  <c:v>Αριστεροί</c:v>
                </c:pt>
                <c:pt idx="10">
                  <c:v>Κεντροαριστεροί</c:v>
                </c:pt>
                <c:pt idx="11">
                  <c:v>Κεντρώοι</c:v>
                </c:pt>
                <c:pt idx="12">
                  <c:v>Κεντροδεξιοί</c:v>
                </c:pt>
                <c:pt idx="13">
                  <c:v>Δεξιοί</c:v>
                </c:pt>
                <c:pt idx="14">
                  <c:v>Τίποτα (αυθ.)</c:v>
                </c:pt>
              </c:strCache>
            </c:strRef>
          </c:cat>
          <c:val>
            <c:numRef>
              <c:f>Sheet1!$C$2:$C$16</c:f>
              <c:numCache>
                <c:formatCode>General</c:formatCode>
                <c:ptCount val="15"/>
                <c:pt idx="0" formatCode="0">
                  <c:v>54.5</c:v>
                </c:pt>
                <c:pt idx="2" formatCode="0">
                  <c:v>57.8</c:v>
                </c:pt>
                <c:pt idx="3" formatCode="0">
                  <c:v>59.6</c:v>
                </c:pt>
                <c:pt idx="4" formatCode="0">
                  <c:v>60.4</c:v>
                </c:pt>
                <c:pt idx="5" formatCode="0">
                  <c:v>52.2</c:v>
                </c:pt>
                <c:pt idx="6" formatCode="0">
                  <c:v>43.2</c:v>
                </c:pt>
                <c:pt idx="7" formatCode="0">
                  <c:v>53.3</c:v>
                </c:pt>
                <c:pt idx="9" formatCode="0">
                  <c:v>49.9</c:v>
                </c:pt>
                <c:pt idx="10" formatCode="0">
                  <c:v>66.2</c:v>
                </c:pt>
                <c:pt idx="11" formatCode="0">
                  <c:v>57</c:v>
                </c:pt>
                <c:pt idx="12" formatCode="0">
                  <c:v>60.4</c:v>
                </c:pt>
                <c:pt idx="13" formatCode="0">
                  <c:v>40.9</c:v>
                </c:pt>
                <c:pt idx="14" formatCode="0">
                  <c:v>43.3</c:v>
                </c:pt>
              </c:numCache>
            </c:numRef>
          </c:val>
          <c:extLst xmlns:c16r2="http://schemas.microsoft.com/office/drawing/2015/06/chart">
            <c:ext xmlns:c16="http://schemas.microsoft.com/office/drawing/2014/chart" uri="{C3380CC4-5D6E-409C-BE32-E72D297353CC}">
              <c16:uniqueId val="{00000001-CB74-46BE-A266-520E8A2816E4}"/>
            </c:ext>
          </c:extLst>
        </c:ser>
        <c:ser>
          <c:idx val="2"/>
          <c:order val="2"/>
          <c:tx>
            <c:strRef>
              <c:f>Sheet1!$D$1</c:f>
              <c:strCache>
                <c:ptCount val="1"/>
                <c:pt idx="0">
                  <c:v>ΔΓ/ΔΑ (αυθ.)</c:v>
                </c:pt>
              </c:strCache>
            </c:strRef>
          </c:tx>
          <c:spPr>
            <a:solidFill>
              <a:schemeClr val="bg1">
                <a:lumMod val="65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Sheet1!$A$2:$A$16</c:f>
              <c:strCache>
                <c:ptCount val="15"/>
                <c:pt idx="0">
                  <c:v>Σύνολο</c:v>
                </c:pt>
                <c:pt idx="2">
                  <c:v>ΝΔ</c:v>
                </c:pt>
                <c:pt idx="3">
                  <c:v>ΣΥΡΙΖΑ</c:v>
                </c:pt>
                <c:pt idx="4">
                  <c:v>ΠΑΣΟΚ-ΚΙΝΑΛ</c:v>
                </c:pt>
                <c:pt idx="5">
                  <c:v>KKE</c:v>
                </c:pt>
                <c:pt idx="6">
                  <c:v>ΛΟΙΠΑ</c:v>
                </c:pt>
                <c:pt idx="7">
                  <c:v>ΆΛΛΟ**</c:v>
                </c:pt>
                <c:pt idx="9">
                  <c:v>Αριστεροί</c:v>
                </c:pt>
                <c:pt idx="10">
                  <c:v>Κεντροαριστεροί</c:v>
                </c:pt>
                <c:pt idx="11">
                  <c:v>Κεντρώοι</c:v>
                </c:pt>
                <c:pt idx="12">
                  <c:v>Κεντροδεξιοί</c:v>
                </c:pt>
                <c:pt idx="13">
                  <c:v>Δεξιοί</c:v>
                </c:pt>
                <c:pt idx="14">
                  <c:v>Τίποτα (αυθ.)</c:v>
                </c:pt>
              </c:strCache>
            </c:strRef>
          </c:cat>
          <c:val>
            <c:numRef>
              <c:f>Sheet1!$D$2:$D$16</c:f>
              <c:numCache>
                <c:formatCode>General</c:formatCode>
                <c:ptCount val="15"/>
                <c:pt idx="0" formatCode="0">
                  <c:v>6.1</c:v>
                </c:pt>
                <c:pt idx="2" formatCode="0">
                  <c:v>3.9</c:v>
                </c:pt>
                <c:pt idx="3" formatCode="0">
                  <c:v>9.4</c:v>
                </c:pt>
                <c:pt idx="4" formatCode="0">
                  <c:v>7.1</c:v>
                </c:pt>
                <c:pt idx="5" formatCode="0">
                  <c:v>11</c:v>
                </c:pt>
                <c:pt idx="6" formatCode="0">
                  <c:v>2.6</c:v>
                </c:pt>
                <c:pt idx="7" formatCode="0">
                  <c:v>8</c:v>
                </c:pt>
                <c:pt idx="9" formatCode="0">
                  <c:v>8.8000000000000007</c:v>
                </c:pt>
                <c:pt idx="10" formatCode="0">
                  <c:v>5.0999999999999996</c:v>
                </c:pt>
                <c:pt idx="11" formatCode="0">
                  <c:v>6.7</c:v>
                </c:pt>
                <c:pt idx="12" formatCode="0">
                  <c:v>2</c:v>
                </c:pt>
                <c:pt idx="13" formatCode="0">
                  <c:v>3.5</c:v>
                </c:pt>
                <c:pt idx="14" formatCode="0">
                  <c:v>10.3</c:v>
                </c:pt>
              </c:numCache>
            </c:numRef>
          </c:val>
          <c:extLst xmlns:c16r2="http://schemas.microsoft.com/office/drawing/2015/06/chart">
            <c:ext xmlns:c16="http://schemas.microsoft.com/office/drawing/2014/chart" uri="{C3380CC4-5D6E-409C-BE32-E72D297353CC}">
              <c16:uniqueId val="{00000002-CB74-46BE-A266-520E8A2816E4}"/>
            </c:ext>
          </c:extLst>
        </c:ser>
        <c:dLbls>
          <c:showLegendKey val="0"/>
          <c:showVal val="0"/>
          <c:showCatName val="0"/>
          <c:showSerName val="0"/>
          <c:showPercent val="0"/>
          <c:showBubbleSize val="0"/>
        </c:dLbls>
        <c:gapWidth val="39"/>
        <c:overlap val="99"/>
        <c:axId val="-1651149952"/>
        <c:axId val="-1651145056"/>
      </c:barChart>
      <c:catAx>
        <c:axId val="-1651149952"/>
        <c:scaling>
          <c:orientation val="maxMin"/>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1" i="0" u="none" strike="noStrike" kern="1200" cap="none" spc="0" normalizeH="0" baseline="0">
                <a:solidFill>
                  <a:schemeClr val="dk1">
                    <a:lumMod val="65000"/>
                    <a:lumOff val="35000"/>
                  </a:schemeClr>
                </a:solidFill>
                <a:latin typeface="+mn-lt"/>
                <a:ea typeface="+mn-ea"/>
                <a:cs typeface="+mn-cs"/>
              </a:defRPr>
            </a:pPr>
            <a:endParaRPr lang="en-US"/>
          </a:p>
        </c:txPr>
        <c:crossAx val="-1651145056"/>
        <c:crosses val="autoZero"/>
        <c:auto val="1"/>
        <c:lblAlgn val="ctr"/>
        <c:lblOffset val="100"/>
        <c:noMultiLvlLbl val="0"/>
      </c:catAx>
      <c:valAx>
        <c:axId val="-1651145056"/>
        <c:scaling>
          <c:orientation val="minMax"/>
          <c:max val="100"/>
        </c:scaling>
        <c:delete val="0"/>
        <c:axPos val="t"/>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1651149952"/>
        <c:crosses val="autoZero"/>
        <c:crossBetween val="between"/>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3.7106975235369308E-2"/>
          <c:y val="0.90511007235945484"/>
          <c:w val="0.89999989516068724"/>
          <c:h val="8.4739679891404754E-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tx1">
                    <a:lumMod val="75000"/>
                    <a:lumOff val="25000"/>
                  </a:schemeClr>
                </a:solidFill>
                <a:latin typeface="+mj-lt"/>
                <a:ea typeface="+mj-ea"/>
                <a:cs typeface="+mj-cs"/>
              </a:defRPr>
            </a:pPr>
            <a:r>
              <a:rPr lang="el-GR" sz="1400" dirty="0">
                <a:solidFill>
                  <a:schemeClr val="tx1">
                    <a:lumMod val="75000"/>
                    <a:lumOff val="25000"/>
                  </a:schemeClr>
                </a:solidFill>
              </a:rPr>
              <a:t>Ανά γενιές</a:t>
            </a:r>
            <a:endParaRPr lang="en-US" sz="1400" dirty="0">
              <a:solidFill>
                <a:schemeClr val="tx1">
                  <a:lumMod val="75000"/>
                  <a:lumOff val="25000"/>
                </a:schemeClr>
              </a:solidFill>
            </a:endParaRPr>
          </a:p>
        </c:rich>
      </c:tx>
      <c:layout/>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tx1">
                  <a:lumMod val="75000"/>
                  <a:lumOff val="25000"/>
                </a:schemeClr>
              </a:solidFill>
              <a:latin typeface="+mj-lt"/>
              <a:ea typeface="+mj-ea"/>
              <a:cs typeface="+mj-cs"/>
            </a:defRPr>
          </a:pPr>
          <a:endParaRPr lang="en-US"/>
        </a:p>
      </c:txPr>
    </c:title>
    <c:autoTitleDeleted val="0"/>
    <c:plotArea>
      <c:layout>
        <c:manualLayout>
          <c:layoutTarget val="inner"/>
          <c:xMode val="edge"/>
          <c:yMode val="edge"/>
          <c:x val="2.4738072158672155E-2"/>
          <c:y val="0.1567067515728221"/>
          <c:w val="0.94602602438107908"/>
          <c:h val="0.53631581566109099"/>
        </c:manualLayout>
      </c:layout>
      <c:lineChart>
        <c:grouping val="standard"/>
        <c:varyColors val="0"/>
        <c:ser>
          <c:idx val="0"/>
          <c:order val="0"/>
          <c:tx>
            <c:strRef>
              <c:f>Sheet1!$B$1</c:f>
              <c:strCache>
                <c:ptCount val="1"/>
                <c:pt idx="0">
                  <c:v>Να οδηγηθεί σε ρήξη και η Τουρκία να αποχωρήσει από το ΝΑΤΟ</c:v>
                </c:pt>
              </c:strCache>
            </c:strRef>
          </c:tx>
          <c:spPr>
            <a:ln w="22225" cap="rnd">
              <a:solidFill>
                <a:schemeClr val="accent3"/>
              </a:solidFill>
              <a:round/>
            </a:ln>
            <a:effectLst/>
          </c:spPr>
          <c:marker>
            <c:symbol val="none"/>
          </c:marker>
          <c:dPt>
            <c:idx val="0"/>
            <c:marker>
              <c:symbol val="none"/>
            </c:marker>
            <c:bubble3D val="0"/>
            <c:extLst xmlns:c16r2="http://schemas.microsoft.com/office/drawing/2015/06/chart">
              <c:ext xmlns:c16="http://schemas.microsoft.com/office/drawing/2014/chart" uri="{C3380CC4-5D6E-409C-BE32-E72D297353CC}">
                <c16:uniqueId val="{00000000-7372-49AA-9837-0A53BCAFF25D}"/>
              </c:ext>
            </c:extLst>
          </c:dPt>
          <c:dPt>
            <c:idx val="1"/>
            <c:marker>
              <c:symbol val="none"/>
            </c:marker>
            <c:bubble3D val="0"/>
            <c:extLst xmlns:c16r2="http://schemas.microsoft.com/office/drawing/2015/06/chart">
              <c:ext xmlns:c16="http://schemas.microsoft.com/office/drawing/2014/chart" uri="{C3380CC4-5D6E-409C-BE32-E72D297353CC}">
                <c16:uniqueId val="{00000001-7372-49AA-9837-0A53BCAFF25D}"/>
              </c:ext>
            </c:extLst>
          </c:dPt>
          <c:dPt>
            <c:idx val="2"/>
            <c:marker>
              <c:symbol val="none"/>
            </c:marker>
            <c:bubble3D val="0"/>
            <c:extLst xmlns:c16r2="http://schemas.microsoft.com/office/drawing/2015/06/chart">
              <c:ext xmlns:c16="http://schemas.microsoft.com/office/drawing/2014/chart" uri="{C3380CC4-5D6E-409C-BE32-E72D297353CC}">
                <c16:uniqueId val="{00000002-7372-49AA-9837-0A53BCAFF25D}"/>
              </c:ext>
            </c:extLst>
          </c:dPt>
          <c:dPt>
            <c:idx val="3"/>
            <c:marker>
              <c:symbol val="none"/>
            </c:marker>
            <c:bubble3D val="0"/>
            <c:extLst xmlns:c16r2="http://schemas.microsoft.com/office/drawing/2015/06/chart">
              <c:ext xmlns:c16="http://schemas.microsoft.com/office/drawing/2014/chart" uri="{C3380CC4-5D6E-409C-BE32-E72D297353CC}">
                <c16:uniqueId val="{00000003-7372-49AA-9837-0A53BCAFF25D}"/>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3"/>
                    </a:solidFill>
                    <a:latin typeface="+mn-lt"/>
                    <a:ea typeface="+mn-ea"/>
                    <a:cs typeface="+mn-cs"/>
                  </a:defRPr>
                </a:pPr>
                <a:endParaRPr lang="en-U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Generation Z (17-26 ετών)</c:v>
                </c:pt>
                <c:pt idx="1">
                  <c:v>Millennials (27-42 ετών)</c:v>
                </c:pt>
                <c:pt idx="2">
                  <c:v>Generation X (43-58 ετών)</c:v>
                </c:pt>
                <c:pt idx="3">
                  <c:v>Boomers (59-77 ετών)</c:v>
                </c:pt>
                <c:pt idx="4">
                  <c:v>Silent (78+ ετών)*</c:v>
                </c:pt>
              </c:strCache>
            </c:strRef>
          </c:cat>
          <c:val>
            <c:numRef>
              <c:f>Sheet1!$B$2:$B$6</c:f>
              <c:numCache>
                <c:formatCode>0</c:formatCode>
                <c:ptCount val="5"/>
                <c:pt idx="0">
                  <c:v>44.4</c:v>
                </c:pt>
                <c:pt idx="1">
                  <c:v>46</c:v>
                </c:pt>
                <c:pt idx="2">
                  <c:v>42.6</c:v>
                </c:pt>
                <c:pt idx="3">
                  <c:v>31.6</c:v>
                </c:pt>
                <c:pt idx="4">
                  <c:v>26</c:v>
                </c:pt>
              </c:numCache>
            </c:numRef>
          </c:val>
          <c:smooth val="0"/>
          <c:extLst xmlns:c16r2="http://schemas.microsoft.com/office/drawing/2015/06/chart">
            <c:ext xmlns:c16="http://schemas.microsoft.com/office/drawing/2014/chart" uri="{C3380CC4-5D6E-409C-BE32-E72D297353CC}">
              <c16:uniqueId val="{00000004-7372-49AA-9837-0A53BCAFF25D}"/>
            </c:ext>
          </c:extLst>
        </c:ser>
        <c:ser>
          <c:idx val="1"/>
          <c:order val="1"/>
          <c:tx>
            <c:strRef>
              <c:f>Sheet1!$C$1</c:f>
              <c:strCache>
                <c:ptCount val="1"/>
                <c:pt idx="0">
                  <c:v>Να διατηρηθεί παρά τα προβλήματα και η Τουρκία να παραμείνει μέλος του ΝΑΤΟ</c:v>
                </c:pt>
              </c:strCache>
            </c:strRef>
          </c:tx>
          <c:spPr>
            <a:ln w="22225" cap="rnd">
              <a:solidFill>
                <a:srgbClr val="C00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C00000"/>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Generation Z (17-26 ετών)</c:v>
                </c:pt>
                <c:pt idx="1">
                  <c:v>Millennials (27-42 ετών)</c:v>
                </c:pt>
                <c:pt idx="2">
                  <c:v>Generation X (43-58 ετών)</c:v>
                </c:pt>
                <c:pt idx="3">
                  <c:v>Boomers (59-77 ετών)</c:v>
                </c:pt>
                <c:pt idx="4">
                  <c:v>Silent (78+ ετών)*</c:v>
                </c:pt>
              </c:strCache>
            </c:strRef>
          </c:cat>
          <c:val>
            <c:numRef>
              <c:f>Sheet1!$C$2:$C$6</c:f>
              <c:numCache>
                <c:formatCode>0</c:formatCode>
                <c:ptCount val="5"/>
                <c:pt idx="0">
                  <c:v>53.8</c:v>
                </c:pt>
                <c:pt idx="1">
                  <c:v>51</c:v>
                </c:pt>
                <c:pt idx="2">
                  <c:v>52.3</c:v>
                </c:pt>
                <c:pt idx="3">
                  <c:v>59.5</c:v>
                </c:pt>
                <c:pt idx="4">
                  <c:v>55.9</c:v>
                </c:pt>
              </c:numCache>
            </c:numRef>
          </c:val>
          <c:smooth val="0"/>
          <c:extLst xmlns:c16r2="http://schemas.microsoft.com/office/drawing/2015/06/chart">
            <c:ext xmlns:c16="http://schemas.microsoft.com/office/drawing/2014/chart" uri="{C3380CC4-5D6E-409C-BE32-E72D297353CC}">
              <c16:uniqueId val="{00000005-7372-49AA-9837-0A53BCAFF25D}"/>
            </c:ext>
          </c:extLst>
        </c:ser>
        <c:dLbls>
          <c:showLegendKey val="0"/>
          <c:showVal val="0"/>
          <c:showCatName val="0"/>
          <c:showSerName val="0"/>
          <c:showPercent val="0"/>
          <c:showBubbleSize val="0"/>
        </c:dLbls>
        <c:smooth val="0"/>
        <c:axId val="-1651142336"/>
        <c:axId val="-1651141792"/>
      </c:lineChart>
      <c:catAx>
        <c:axId val="-1651142336"/>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800" b="1" i="0" u="none" strike="noStrike" kern="1200" cap="none" spc="0" normalizeH="0" baseline="0">
                <a:solidFill>
                  <a:schemeClr val="tx1">
                    <a:lumMod val="75000"/>
                    <a:lumOff val="25000"/>
                  </a:schemeClr>
                </a:solidFill>
                <a:latin typeface="+mn-lt"/>
                <a:ea typeface="+mn-ea"/>
                <a:cs typeface="+mn-cs"/>
              </a:defRPr>
            </a:pPr>
            <a:endParaRPr lang="en-US"/>
          </a:p>
        </c:txPr>
        <c:crossAx val="-1651141792"/>
        <c:crosses val="autoZero"/>
        <c:auto val="1"/>
        <c:lblAlgn val="ctr"/>
        <c:lblOffset val="100"/>
        <c:noMultiLvlLbl val="0"/>
      </c:catAx>
      <c:valAx>
        <c:axId val="-1651141792"/>
        <c:scaling>
          <c:orientation val="minMax"/>
          <c:max val="100"/>
        </c:scaling>
        <c:delete val="1"/>
        <c:axPos val="l"/>
        <c:majorGridlines>
          <c:spPr>
            <a:ln w="9525" cap="flat" cmpd="sng" algn="ctr">
              <a:solidFill>
                <a:schemeClr val="dk1">
                  <a:lumMod val="15000"/>
                  <a:lumOff val="85000"/>
                  <a:alpha val="54000"/>
                </a:schemeClr>
              </a:solidFill>
              <a:round/>
            </a:ln>
            <a:effectLst/>
          </c:spPr>
        </c:majorGridlines>
        <c:numFmt formatCode="0" sourceLinked="1"/>
        <c:majorTickMark val="out"/>
        <c:minorTickMark val="none"/>
        <c:tickLblPos val="nextTo"/>
        <c:crossAx val="-1651142336"/>
        <c:crosses val="autoZero"/>
        <c:crossBetween val="between"/>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3.2562881983635689E-2"/>
          <c:y val="0.80306464782080622"/>
          <c:w val="0.8786513447630192"/>
          <c:h val="0.16585819845495159"/>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spc="0" normalizeH="0" baseline="0">
                <a:solidFill>
                  <a:schemeClr val="dk1">
                    <a:lumMod val="50000"/>
                    <a:lumOff val="50000"/>
                  </a:schemeClr>
                </a:solidFill>
                <a:latin typeface="+mj-lt"/>
                <a:ea typeface="+mj-ea"/>
                <a:cs typeface="+mj-cs"/>
              </a:defRPr>
            </a:pPr>
            <a:r>
              <a:rPr lang="el-GR" sz="1200" dirty="0"/>
              <a:t>Σύνολο</a:t>
            </a:r>
            <a:endParaRPr lang="en-US" sz="1200" dirty="0"/>
          </a:p>
        </c:rich>
      </c:tx>
      <c:layout/>
      <c:overlay val="0"/>
      <c:spPr>
        <a:noFill/>
        <a:ln>
          <a:noFill/>
        </a:ln>
        <a:effectLst/>
      </c:spPr>
      <c:txPr>
        <a:bodyPr rot="0" spcFirstLastPara="1" vertOverflow="ellipsis" vert="horz" wrap="square" anchor="ctr" anchorCtr="1"/>
        <a:lstStyle/>
        <a:p>
          <a:pPr>
            <a:defRPr sz="1200"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4-9A4F-4D58-A0A0-EA779306130C}"/>
              </c:ext>
            </c:extLst>
          </c:dPt>
          <c:dPt>
            <c:idx val="1"/>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06-9A4F-4D58-A0A0-EA779306130C}"/>
              </c:ext>
            </c:extLst>
          </c:dPt>
          <c:dPt>
            <c:idx val="2"/>
            <c:invertIfNegative val="0"/>
            <c:bubble3D val="0"/>
            <c:spPr>
              <a:solidFill>
                <a:srgbClr val="C00000"/>
              </a:solidFill>
              <a:ln>
                <a:noFill/>
              </a:ln>
              <a:effectLst/>
            </c:spPr>
            <c:extLst xmlns:c16r2="http://schemas.microsoft.com/office/drawing/2015/06/chart">
              <c:ext xmlns:c16="http://schemas.microsoft.com/office/drawing/2014/chart" uri="{C3380CC4-5D6E-409C-BE32-E72D297353CC}">
                <c16:uniqueId val="{00000005-9A4F-4D58-A0A0-EA779306130C}"/>
              </c:ext>
            </c:extLst>
          </c:dPt>
          <c:dPt>
            <c:idx val="3"/>
            <c:invertIfNegative val="0"/>
            <c:bubble3D val="0"/>
            <c:spPr>
              <a:solidFill>
                <a:schemeClr val="bg1">
                  <a:lumMod val="50000"/>
                </a:schemeClr>
              </a:solidFill>
              <a:ln>
                <a:noFill/>
              </a:ln>
              <a:effectLst/>
            </c:spPr>
            <c:extLst xmlns:c16r2="http://schemas.microsoft.com/office/drawing/2015/06/chart">
              <c:ext xmlns:c16="http://schemas.microsoft.com/office/drawing/2014/chart" uri="{C3380CC4-5D6E-409C-BE32-E72D297353CC}">
                <c16:uniqueId val="{00000007-9A4F-4D58-A0A0-EA779306130C}"/>
              </c:ext>
            </c:extLst>
          </c:dPt>
          <c:dLbls>
            <c:dLbl>
              <c:idx val="2"/>
              <c:layout>
                <c:manualLayout>
                  <c:x val="-4.503346482868667E-3"/>
                  <c:y val="-4.7665605137376405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9A4F-4D58-A0A0-EA779306130C}"/>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Sheet1!$A$2:$A$5</c:f>
              <c:strCache>
                <c:ptCount val="4"/>
                <c:pt idx="0">
                  <c:v>... για όλα τα θέματα που θέτουν και οι δυο πλευρές</c:v>
                </c:pt>
                <c:pt idx="1">
                  <c:v>… αλλά μόνο για τα θέματα που θέτει η ελληνική πλευρά</c:v>
                </c:pt>
                <c:pt idx="2">
                  <c:v>Δεν υπάρχει κανένα περιθώριο για διάλογο ανάμεσα στις δύο χώρες</c:v>
                </c:pt>
                <c:pt idx="3">
                  <c:v>ΔΓ/ΔΑ (αυθ.)</c:v>
                </c:pt>
              </c:strCache>
            </c:strRef>
          </c:cat>
          <c:val>
            <c:numRef>
              <c:f>Sheet1!$B$2:$B$5</c:f>
              <c:numCache>
                <c:formatCode>0</c:formatCode>
                <c:ptCount val="4"/>
                <c:pt idx="0">
                  <c:v>53.2</c:v>
                </c:pt>
                <c:pt idx="1">
                  <c:v>27</c:v>
                </c:pt>
                <c:pt idx="2">
                  <c:v>18.600000000000001</c:v>
                </c:pt>
                <c:pt idx="3">
                  <c:v>1.2</c:v>
                </c:pt>
              </c:numCache>
            </c:numRef>
          </c:val>
          <c:extLst xmlns:c16r2="http://schemas.microsoft.com/office/drawing/2015/06/chart">
            <c:ext xmlns:c16="http://schemas.microsoft.com/office/drawing/2014/chart" uri="{C3380CC4-5D6E-409C-BE32-E72D297353CC}">
              <c16:uniqueId val="{00000000-9A4F-4D58-A0A0-EA779306130C}"/>
            </c:ext>
          </c:extLst>
        </c:ser>
        <c:dLbls>
          <c:showLegendKey val="0"/>
          <c:showVal val="0"/>
          <c:showCatName val="0"/>
          <c:showSerName val="0"/>
          <c:showPercent val="0"/>
          <c:showBubbleSize val="0"/>
        </c:dLbls>
        <c:gapWidth val="267"/>
        <c:overlap val="-43"/>
        <c:axId val="-1651141248"/>
        <c:axId val="-1651140160"/>
      </c:barChart>
      <c:catAx>
        <c:axId val="-1651141248"/>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1" i="0" u="none" strike="noStrike" kern="1200" cap="none" spc="0" normalizeH="0" baseline="0">
                <a:solidFill>
                  <a:schemeClr val="dk1">
                    <a:lumMod val="65000"/>
                    <a:lumOff val="35000"/>
                  </a:schemeClr>
                </a:solidFill>
                <a:latin typeface="+mn-lt"/>
                <a:ea typeface="+mn-ea"/>
                <a:cs typeface="+mn-cs"/>
              </a:defRPr>
            </a:pPr>
            <a:endParaRPr lang="en-US"/>
          </a:p>
        </c:txPr>
        <c:crossAx val="-1651140160"/>
        <c:crosses val="autoZero"/>
        <c:auto val="1"/>
        <c:lblAlgn val="ctr"/>
        <c:lblOffset val="100"/>
        <c:noMultiLvlLbl val="0"/>
      </c:catAx>
      <c:valAx>
        <c:axId val="-1651140160"/>
        <c:scaling>
          <c:orientation val="minMax"/>
          <c:max val="80"/>
        </c:scaling>
        <c:delete val="1"/>
        <c:axPos val="l"/>
        <c:majorGridlines>
          <c:spPr>
            <a:ln w="9525" cap="flat" cmpd="sng" algn="ctr">
              <a:solidFill>
                <a:schemeClr val="dk1">
                  <a:lumMod val="15000"/>
                  <a:lumOff val="85000"/>
                </a:schemeClr>
              </a:solidFill>
              <a:round/>
            </a:ln>
            <a:effectLst/>
          </c:spPr>
        </c:majorGridlines>
        <c:numFmt formatCode="0" sourceLinked="1"/>
        <c:majorTickMark val="out"/>
        <c:minorTickMark val="none"/>
        <c:tickLblPos val="nextTo"/>
        <c:crossAx val="-1651141248"/>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spc="0" normalizeH="0" baseline="0">
                <a:solidFill>
                  <a:schemeClr val="dk1">
                    <a:lumMod val="50000"/>
                    <a:lumOff val="50000"/>
                  </a:schemeClr>
                </a:solidFill>
                <a:latin typeface="+mj-lt"/>
                <a:ea typeface="+mj-ea"/>
                <a:cs typeface="+mj-cs"/>
              </a:defRPr>
            </a:pPr>
            <a:r>
              <a:rPr lang="el-GR" sz="1200" dirty="0"/>
              <a:t>Πολιτική προέλευση</a:t>
            </a:r>
            <a:endParaRPr lang="en-GB" sz="1200" dirty="0"/>
          </a:p>
        </c:rich>
      </c:tx>
      <c:layout>
        <c:manualLayout>
          <c:xMode val="edge"/>
          <c:yMode val="edge"/>
          <c:x val="0.4873431412853223"/>
          <c:y val="4.5922996175373773E-3"/>
        </c:manualLayout>
      </c:layout>
      <c:overlay val="0"/>
      <c:spPr>
        <a:noFill/>
        <a:ln>
          <a:noFill/>
        </a:ln>
        <a:effectLst/>
      </c:spPr>
      <c:txPr>
        <a:bodyPr rot="0" spcFirstLastPara="1" vertOverflow="ellipsis" vert="horz" wrap="square" anchor="ctr" anchorCtr="1"/>
        <a:lstStyle/>
        <a:p>
          <a:pPr>
            <a:defRPr sz="1200"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manualLayout>
          <c:layoutTarget val="inner"/>
          <c:xMode val="edge"/>
          <c:yMode val="edge"/>
          <c:x val="0.24037850504756264"/>
          <c:y val="0.10338295115258404"/>
          <c:w val="0.71273341453875894"/>
          <c:h val="0.79636933548433053"/>
        </c:manualLayout>
      </c:layout>
      <c:barChart>
        <c:barDir val="bar"/>
        <c:grouping val="stacked"/>
        <c:varyColors val="0"/>
        <c:ser>
          <c:idx val="0"/>
          <c:order val="0"/>
          <c:tx>
            <c:strRef>
              <c:f>Sheet1!$B$1</c:f>
              <c:strCache>
                <c:ptCount val="1"/>
                <c:pt idx="0">
                  <c:v>… για όλα τα θέματα που θέτουν και οι δυο πλευρές</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Sheet1!$A$2:$A$16</c:f>
              <c:strCache>
                <c:ptCount val="15"/>
                <c:pt idx="0">
                  <c:v>Σύνολο</c:v>
                </c:pt>
                <c:pt idx="2">
                  <c:v>ΝΔ</c:v>
                </c:pt>
                <c:pt idx="3">
                  <c:v>ΣΥΡΙΖΑ</c:v>
                </c:pt>
                <c:pt idx="4">
                  <c:v>ΠΑΣΟΚ-ΚΙΝΑΛ</c:v>
                </c:pt>
                <c:pt idx="5">
                  <c:v>KKE</c:v>
                </c:pt>
                <c:pt idx="6">
                  <c:v>ΛΟΙΠΑ</c:v>
                </c:pt>
                <c:pt idx="7">
                  <c:v>ΆΛΛΟ**</c:v>
                </c:pt>
                <c:pt idx="9">
                  <c:v>Αριστεροί</c:v>
                </c:pt>
                <c:pt idx="10">
                  <c:v>Κεντροαριστεροί</c:v>
                </c:pt>
                <c:pt idx="11">
                  <c:v>Κεντρώοι</c:v>
                </c:pt>
                <c:pt idx="12">
                  <c:v>Κεντροδεξιοί</c:v>
                </c:pt>
                <c:pt idx="13">
                  <c:v>Δεξιοί</c:v>
                </c:pt>
                <c:pt idx="14">
                  <c:v>Τίποτα (αυθ.)</c:v>
                </c:pt>
              </c:strCache>
            </c:strRef>
          </c:cat>
          <c:val>
            <c:numRef>
              <c:f>Sheet1!$B$2:$B$16</c:f>
              <c:numCache>
                <c:formatCode>General</c:formatCode>
                <c:ptCount val="15"/>
                <c:pt idx="0" formatCode="0">
                  <c:v>53.2</c:v>
                </c:pt>
                <c:pt idx="2" formatCode="0">
                  <c:v>50.6</c:v>
                </c:pt>
                <c:pt idx="3" formatCode="0">
                  <c:v>60</c:v>
                </c:pt>
                <c:pt idx="4" formatCode="0">
                  <c:v>53</c:v>
                </c:pt>
                <c:pt idx="5" formatCode="0">
                  <c:v>60.4</c:v>
                </c:pt>
                <c:pt idx="6" formatCode="0">
                  <c:v>46.7</c:v>
                </c:pt>
                <c:pt idx="7" formatCode="0">
                  <c:v>55.4</c:v>
                </c:pt>
                <c:pt idx="9" formatCode="0">
                  <c:v>62.7</c:v>
                </c:pt>
                <c:pt idx="10" formatCode="0">
                  <c:v>55.3</c:v>
                </c:pt>
                <c:pt idx="11" formatCode="0">
                  <c:v>58.3</c:v>
                </c:pt>
                <c:pt idx="12" formatCode="0">
                  <c:v>47.8</c:v>
                </c:pt>
                <c:pt idx="13" formatCode="0">
                  <c:v>42.4</c:v>
                </c:pt>
                <c:pt idx="14" formatCode="0">
                  <c:v>52</c:v>
                </c:pt>
              </c:numCache>
            </c:numRef>
          </c:val>
          <c:extLst xmlns:c16r2="http://schemas.microsoft.com/office/drawing/2015/06/chart">
            <c:ext xmlns:c16="http://schemas.microsoft.com/office/drawing/2014/chart" uri="{C3380CC4-5D6E-409C-BE32-E72D297353CC}">
              <c16:uniqueId val="{00000000-CB74-46BE-A266-520E8A2816E4}"/>
            </c:ext>
          </c:extLst>
        </c:ser>
        <c:ser>
          <c:idx val="1"/>
          <c:order val="1"/>
          <c:tx>
            <c:strRef>
              <c:f>Sheet1!$C$1</c:f>
              <c:strCache>
                <c:ptCount val="1"/>
                <c:pt idx="0">
                  <c:v>… αλλά μόνο για τα θέματα που θέτει η ελληνική πλευρά</c:v>
                </c:pt>
              </c:strCache>
            </c:strRef>
          </c:tx>
          <c:spPr>
            <a:solidFill>
              <a:srgbClr val="FFC000">
                <a:alpha val="7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Sheet1!$A$2:$A$16</c:f>
              <c:strCache>
                <c:ptCount val="15"/>
                <c:pt idx="0">
                  <c:v>Σύνολο</c:v>
                </c:pt>
                <c:pt idx="2">
                  <c:v>ΝΔ</c:v>
                </c:pt>
                <c:pt idx="3">
                  <c:v>ΣΥΡΙΖΑ</c:v>
                </c:pt>
                <c:pt idx="4">
                  <c:v>ΠΑΣΟΚ-ΚΙΝΑΛ</c:v>
                </c:pt>
                <c:pt idx="5">
                  <c:v>KKE</c:v>
                </c:pt>
                <c:pt idx="6">
                  <c:v>ΛΟΙΠΑ</c:v>
                </c:pt>
                <c:pt idx="7">
                  <c:v>ΆΛΛΟ**</c:v>
                </c:pt>
                <c:pt idx="9">
                  <c:v>Αριστεροί</c:v>
                </c:pt>
                <c:pt idx="10">
                  <c:v>Κεντροαριστεροί</c:v>
                </c:pt>
                <c:pt idx="11">
                  <c:v>Κεντρώοι</c:v>
                </c:pt>
                <c:pt idx="12">
                  <c:v>Κεντροδεξιοί</c:v>
                </c:pt>
                <c:pt idx="13">
                  <c:v>Δεξιοί</c:v>
                </c:pt>
                <c:pt idx="14">
                  <c:v>Τίποτα (αυθ.)</c:v>
                </c:pt>
              </c:strCache>
            </c:strRef>
          </c:cat>
          <c:val>
            <c:numRef>
              <c:f>Sheet1!$C$2:$C$16</c:f>
              <c:numCache>
                <c:formatCode>General</c:formatCode>
                <c:ptCount val="15"/>
                <c:pt idx="0" formatCode="0">
                  <c:v>27</c:v>
                </c:pt>
                <c:pt idx="2" formatCode="0">
                  <c:v>36.299999999999997</c:v>
                </c:pt>
                <c:pt idx="3" formatCode="0">
                  <c:v>24</c:v>
                </c:pt>
                <c:pt idx="4" formatCode="0">
                  <c:v>34.5</c:v>
                </c:pt>
                <c:pt idx="5" formatCode="0">
                  <c:v>23.6</c:v>
                </c:pt>
                <c:pt idx="6" formatCode="0">
                  <c:v>17.899999999999999</c:v>
                </c:pt>
                <c:pt idx="7" formatCode="0">
                  <c:v>20.7</c:v>
                </c:pt>
                <c:pt idx="9" formatCode="0">
                  <c:v>23</c:v>
                </c:pt>
                <c:pt idx="10" formatCode="0">
                  <c:v>29.4</c:v>
                </c:pt>
                <c:pt idx="11" formatCode="0">
                  <c:v>25.2</c:v>
                </c:pt>
                <c:pt idx="12" formatCode="0">
                  <c:v>39.799999999999997</c:v>
                </c:pt>
                <c:pt idx="13" formatCode="0">
                  <c:v>30.8</c:v>
                </c:pt>
                <c:pt idx="14" formatCode="0">
                  <c:v>12.2</c:v>
                </c:pt>
              </c:numCache>
            </c:numRef>
          </c:val>
          <c:extLst xmlns:c16r2="http://schemas.microsoft.com/office/drawing/2015/06/chart">
            <c:ext xmlns:c16="http://schemas.microsoft.com/office/drawing/2014/chart" uri="{C3380CC4-5D6E-409C-BE32-E72D297353CC}">
              <c16:uniqueId val="{00000001-CB74-46BE-A266-520E8A2816E4}"/>
            </c:ext>
          </c:extLst>
        </c:ser>
        <c:ser>
          <c:idx val="2"/>
          <c:order val="2"/>
          <c:tx>
            <c:strRef>
              <c:f>Sheet1!$D$1</c:f>
              <c:strCache>
                <c:ptCount val="1"/>
                <c:pt idx="0">
                  <c:v>Δεν υπάρχει κανένα περιθώριο για διάλογο ανάμεσα στις δύο χώρες</c:v>
                </c:pt>
              </c:strCache>
            </c:strRef>
          </c:tx>
          <c:spPr>
            <a:solidFill>
              <a:srgbClr val="C00000">
                <a:alpha val="7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Sheet1!$A$2:$A$16</c:f>
              <c:strCache>
                <c:ptCount val="15"/>
                <c:pt idx="0">
                  <c:v>Σύνολο</c:v>
                </c:pt>
                <c:pt idx="2">
                  <c:v>ΝΔ</c:v>
                </c:pt>
                <c:pt idx="3">
                  <c:v>ΣΥΡΙΖΑ</c:v>
                </c:pt>
                <c:pt idx="4">
                  <c:v>ΠΑΣΟΚ-ΚΙΝΑΛ</c:v>
                </c:pt>
                <c:pt idx="5">
                  <c:v>KKE</c:v>
                </c:pt>
                <c:pt idx="6">
                  <c:v>ΛΟΙΠΑ</c:v>
                </c:pt>
                <c:pt idx="7">
                  <c:v>ΆΛΛΟ**</c:v>
                </c:pt>
                <c:pt idx="9">
                  <c:v>Αριστεροί</c:v>
                </c:pt>
                <c:pt idx="10">
                  <c:v>Κεντροαριστεροί</c:v>
                </c:pt>
                <c:pt idx="11">
                  <c:v>Κεντρώοι</c:v>
                </c:pt>
                <c:pt idx="12">
                  <c:v>Κεντροδεξιοί</c:v>
                </c:pt>
                <c:pt idx="13">
                  <c:v>Δεξιοί</c:v>
                </c:pt>
                <c:pt idx="14">
                  <c:v>Τίποτα (αυθ.)</c:v>
                </c:pt>
              </c:strCache>
            </c:strRef>
          </c:cat>
          <c:val>
            <c:numRef>
              <c:f>Sheet1!$D$2:$D$16</c:f>
              <c:numCache>
                <c:formatCode>General</c:formatCode>
                <c:ptCount val="15"/>
                <c:pt idx="0" formatCode="0">
                  <c:v>18.600000000000001</c:v>
                </c:pt>
                <c:pt idx="2" formatCode="0">
                  <c:v>12.4</c:v>
                </c:pt>
                <c:pt idx="3" formatCode="0">
                  <c:v>16</c:v>
                </c:pt>
                <c:pt idx="4" formatCode="0">
                  <c:v>11.7</c:v>
                </c:pt>
                <c:pt idx="5" formatCode="0">
                  <c:v>13.8</c:v>
                </c:pt>
                <c:pt idx="6" formatCode="0">
                  <c:v>33.700000000000003</c:v>
                </c:pt>
                <c:pt idx="7" formatCode="0">
                  <c:v>21.8</c:v>
                </c:pt>
                <c:pt idx="9" formatCode="0">
                  <c:v>12.4</c:v>
                </c:pt>
                <c:pt idx="10" formatCode="0">
                  <c:v>14.5</c:v>
                </c:pt>
                <c:pt idx="11" formatCode="0">
                  <c:v>15.7</c:v>
                </c:pt>
                <c:pt idx="12" formatCode="0">
                  <c:v>11.2</c:v>
                </c:pt>
                <c:pt idx="13" formatCode="0">
                  <c:v>25.4</c:v>
                </c:pt>
                <c:pt idx="14" formatCode="0">
                  <c:v>34.5</c:v>
                </c:pt>
              </c:numCache>
            </c:numRef>
          </c:val>
          <c:extLst xmlns:c16r2="http://schemas.microsoft.com/office/drawing/2015/06/chart">
            <c:ext xmlns:c16="http://schemas.microsoft.com/office/drawing/2014/chart" uri="{C3380CC4-5D6E-409C-BE32-E72D297353CC}">
              <c16:uniqueId val="{00000002-CB74-46BE-A266-520E8A2816E4}"/>
            </c:ext>
          </c:extLst>
        </c:ser>
        <c:ser>
          <c:idx val="3"/>
          <c:order val="3"/>
          <c:tx>
            <c:strRef>
              <c:f>Sheet1!$E$1</c:f>
              <c:strCache>
                <c:ptCount val="1"/>
                <c:pt idx="0">
                  <c:v>ΔΓ/ΔΑ (αυθ.)</c:v>
                </c:pt>
              </c:strCache>
            </c:strRef>
          </c:tx>
          <c:spPr>
            <a:solidFill>
              <a:schemeClr val="tx1">
                <a:lumMod val="50000"/>
                <a:lumOff val="50000"/>
                <a:alpha val="70000"/>
              </a:schemeClr>
            </a:solidFill>
            <a:ln>
              <a:noFill/>
            </a:ln>
            <a:effectLst/>
          </c:spPr>
          <c:invertIfNegative val="0"/>
          <c:dLbls>
            <c:dLbl>
              <c:idx val="8"/>
              <c:layout>
                <c:manualLayout>
                  <c:x val="-2.2190987872888852E-3"/>
                  <c:y val="-2.4289095900136793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B74-46BE-A266-520E8A2816E4}"/>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Sheet1!$A$2:$A$16</c:f>
              <c:strCache>
                <c:ptCount val="15"/>
                <c:pt idx="0">
                  <c:v>Σύνολο</c:v>
                </c:pt>
                <c:pt idx="2">
                  <c:v>ΝΔ</c:v>
                </c:pt>
                <c:pt idx="3">
                  <c:v>ΣΥΡΙΖΑ</c:v>
                </c:pt>
                <c:pt idx="4">
                  <c:v>ΠΑΣΟΚ-ΚΙΝΑΛ</c:v>
                </c:pt>
                <c:pt idx="5">
                  <c:v>KKE</c:v>
                </c:pt>
                <c:pt idx="6">
                  <c:v>ΛΟΙΠΑ</c:v>
                </c:pt>
                <c:pt idx="7">
                  <c:v>ΆΛΛΟ**</c:v>
                </c:pt>
                <c:pt idx="9">
                  <c:v>Αριστεροί</c:v>
                </c:pt>
                <c:pt idx="10">
                  <c:v>Κεντροαριστεροί</c:v>
                </c:pt>
                <c:pt idx="11">
                  <c:v>Κεντρώοι</c:v>
                </c:pt>
                <c:pt idx="12">
                  <c:v>Κεντροδεξιοί</c:v>
                </c:pt>
                <c:pt idx="13">
                  <c:v>Δεξιοί</c:v>
                </c:pt>
                <c:pt idx="14">
                  <c:v>Τίποτα (αυθ.)</c:v>
                </c:pt>
              </c:strCache>
            </c:strRef>
          </c:cat>
          <c:val>
            <c:numRef>
              <c:f>Sheet1!$E$2:$E$16</c:f>
              <c:numCache>
                <c:formatCode>General</c:formatCode>
                <c:ptCount val="15"/>
                <c:pt idx="0" formatCode="0">
                  <c:v>1.2</c:v>
                </c:pt>
                <c:pt idx="2" formatCode="0">
                  <c:v>0.7</c:v>
                </c:pt>
                <c:pt idx="4" formatCode="0">
                  <c:v>0.8</c:v>
                </c:pt>
                <c:pt idx="5" formatCode="0">
                  <c:v>2.2000000000000002</c:v>
                </c:pt>
                <c:pt idx="6" formatCode="0">
                  <c:v>1.8</c:v>
                </c:pt>
                <c:pt idx="7" formatCode="0">
                  <c:v>2.2000000000000002</c:v>
                </c:pt>
                <c:pt idx="9" formatCode="0">
                  <c:v>1.9</c:v>
                </c:pt>
                <c:pt idx="10" formatCode="0">
                  <c:v>0.8</c:v>
                </c:pt>
                <c:pt idx="11" formatCode="0">
                  <c:v>0.8</c:v>
                </c:pt>
                <c:pt idx="12" formatCode="0">
                  <c:v>1.2</c:v>
                </c:pt>
                <c:pt idx="13" formatCode="0">
                  <c:v>1.4</c:v>
                </c:pt>
                <c:pt idx="14" formatCode="0">
                  <c:v>1.3</c:v>
                </c:pt>
              </c:numCache>
            </c:numRef>
          </c:val>
          <c:extLst xmlns:c16r2="http://schemas.microsoft.com/office/drawing/2015/06/chart">
            <c:ext xmlns:c16="http://schemas.microsoft.com/office/drawing/2014/chart" uri="{C3380CC4-5D6E-409C-BE32-E72D297353CC}">
              <c16:uniqueId val="{00000004-CB74-46BE-A266-520E8A2816E4}"/>
            </c:ext>
          </c:extLst>
        </c:ser>
        <c:dLbls>
          <c:showLegendKey val="0"/>
          <c:showVal val="0"/>
          <c:showCatName val="0"/>
          <c:showSerName val="0"/>
          <c:showPercent val="0"/>
          <c:showBubbleSize val="0"/>
        </c:dLbls>
        <c:gapWidth val="39"/>
        <c:overlap val="99"/>
        <c:axId val="-1651154848"/>
        <c:axId val="-1651154304"/>
      </c:barChart>
      <c:catAx>
        <c:axId val="-1651154848"/>
        <c:scaling>
          <c:orientation val="maxMin"/>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1" i="0" u="none" strike="noStrike" kern="1200" cap="none" spc="0" normalizeH="0" baseline="0">
                <a:solidFill>
                  <a:schemeClr val="dk1">
                    <a:lumMod val="65000"/>
                    <a:lumOff val="35000"/>
                  </a:schemeClr>
                </a:solidFill>
                <a:latin typeface="+mn-lt"/>
                <a:ea typeface="+mn-ea"/>
                <a:cs typeface="+mn-cs"/>
              </a:defRPr>
            </a:pPr>
            <a:endParaRPr lang="en-US"/>
          </a:p>
        </c:txPr>
        <c:crossAx val="-1651154304"/>
        <c:crosses val="autoZero"/>
        <c:auto val="1"/>
        <c:lblAlgn val="ctr"/>
        <c:lblOffset val="100"/>
        <c:noMultiLvlLbl val="0"/>
      </c:catAx>
      <c:valAx>
        <c:axId val="-1651154304"/>
        <c:scaling>
          <c:orientation val="minMax"/>
          <c:max val="100"/>
        </c:scaling>
        <c:delete val="0"/>
        <c:axPos val="t"/>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1651154848"/>
        <c:crosses val="autoZero"/>
        <c:crossBetween val="between"/>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0"/>
          <c:y val="0.9048357883432584"/>
          <c:w val="0.99782450454828575"/>
          <c:h val="8.5013931816171673E-2"/>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tx1">
                    <a:lumMod val="75000"/>
                    <a:lumOff val="25000"/>
                  </a:schemeClr>
                </a:solidFill>
                <a:latin typeface="+mj-lt"/>
                <a:ea typeface="+mj-ea"/>
                <a:cs typeface="+mj-cs"/>
              </a:defRPr>
            </a:pPr>
            <a:r>
              <a:rPr lang="el-GR" sz="1400" dirty="0">
                <a:solidFill>
                  <a:schemeClr val="tx1">
                    <a:lumMod val="75000"/>
                    <a:lumOff val="25000"/>
                  </a:schemeClr>
                </a:solidFill>
              </a:rPr>
              <a:t>Ανά γενιές</a:t>
            </a:r>
            <a:endParaRPr lang="en-US" sz="1400" dirty="0">
              <a:solidFill>
                <a:schemeClr val="tx1">
                  <a:lumMod val="75000"/>
                  <a:lumOff val="25000"/>
                </a:schemeClr>
              </a:solidFill>
            </a:endParaRPr>
          </a:p>
        </c:rich>
      </c:tx>
      <c:layout/>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tx1">
                  <a:lumMod val="75000"/>
                  <a:lumOff val="25000"/>
                </a:schemeClr>
              </a:solidFill>
              <a:latin typeface="+mj-lt"/>
              <a:ea typeface="+mj-ea"/>
              <a:cs typeface="+mj-cs"/>
            </a:defRPr>
          </a:pPr>
          <a:endParaRPr lang="en-US"/>
        </a:p>
      </c:txPr>
    </c:title>
    <c:autoTitleDeleted val="0"/>
    <c:plotArea>
      <c:layout>
        <c:manualLayout>
          <c:layoutTarget val="inner"/>
          <c:xMode val="edge"/>
          <c:yMode val="edge"/>
          <c:x val="2.476842322125666E-2"/>
          <c:y val="0.1778327332051326"/>
          <c:w val="0.95721817807237464"/>
          <c:h val="0.51730381446711282"/>
        </c:manualLayout>
      </c:layout>
      <c:lineChart>
        <c:grouping val="standard"/>
        <c:varyColors val="0"/>
        <c:ser>
          <c:idx val="0"/>
          <c:order val="0"/>
          <c:tx>
            <c:strRef>
              <c:f>Sheet1!$B$1</c:f>
              <c:strCache>
                <c:ptCount val="1"/>
                <c:pt idx="0">
                  <c:v>… για όλα τα θέματα που θέτουν και οι δυο πλευρές</c:v>
                </c:pt>
              </c:strCache>
            </c:strRef>
          </c:tx>
          <c:spPr>
            <a:ln w="22225" cap="rnd">
              <a:solidFill>
                <a:schemeClr val="accent3"/>
              </a:solidFill>
              <a:round/>
            </a:ln>
            <a:effectLst/>
          </c:spPr>
          <c:marker>
            <c:symbol val="none"/>
          </c:marker>
          <c:dPt>
            <c:idx val="0"/>
            <c:marker>
              <c:symbol val="none"/>
            </c:marker>
            <c:bubble3D val="0"/>
            <c:extLst xmlns:c16r2="http://schemas.microsoft.com/office/drawing/2015/06/chart">
              <c:ext xmlns:c16="http://schemas.microsoft.com/office/drawing/2014/chart" uri="{C3380CC4-5D6E-409C-BE32-E72D297353CC}">
                <c16:uniqueId val="{00000000-1E63-4A11-95BC-B2FB5CDD4A56}"/>
              </c:ext>
            </c:extLst>
          </c:dPt>
          <c:dPt>
            <c:idx val="1"/>
            <c:marker>
              <c:symbol val="none"/>
            </c:marker>
            <c:bubble3D val="0"/>
            <c:extLst xmlns:c16r2="http://schemas.microsoft.com/office/drawing/2015/06/chart">
              <c:ext xmlns:c16="http://schemas.microsoft.com/office/drawing/2014/chart" uri="{C3380CC4-5D6E-409C-BE32-E72D297353CC}">
                <c16:uniqueId val="{00000001-1E63-4A11-95BC-B2FB5CDD4A56}"/>
              </c:ext>
            </c:extLst>
          </c:dPt>
          <c:dPt>
            <c:idx val="2"/>
            <c:marker>
              <c:symbol val="none"/>
            </c:marker>
            <c:bubble3D val="0"/>
            <c:extLst xmlns:c16r2="http://schemas.microsoft.com/office/drawing/2015/06/chart">
              <c:ext xmlns:c16="http://schemas.microsoft.com/office/drawing/2014/chart" uri="{C3380CC4-5D6E-409C-BE32-E72D297353CC}">
                <c16:uniqueId val="{00000002-1E63-4A11-95BC-B2FB5CDD4A56}"/>
              </c:ext>
            </c:extLst>
          </c:dPt>
          <c:dPt>
            <c:idx val="3"/>
            <c:marker>
              <c:symbol val="none"/>
            </c:marker>
            <c:bubble3D val="0"/>
            <c:extLst xmlns:c16r2="http://schemas.microsoft.com/office/drawing/2015/06/chart">
              <c:ext xmlns:c16="http://schemas.microsoft.com/office/drawing/2014/chart" uri="{C3380CC4-5D6E-409C-BE32-E72D297353CC}">
                <c16:uniqueId val="{00000003-1E63-4A11-95BC-B2FB5CDD4A56}"/>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3"/>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Generation Z (17-26 ετών)</c:v>
                </c:pt>
                <c:pt idx="1">
                  <c:v>Millennials (27-42 ετών)</c:v>
                </c:pt>
                <c:pt idx="2">
                  <c:v>Generation X (43-58 ετών)</c:v>
                </c:pt>
                <c:pt idx="3">
                  <c:v>Boomers (59-77 ετών)</c:v>
                </c:pt>
                <c:pt idx="4">
                  <c:v>Silent (78+ ετών)*</c:v>
                </c:pt>
              </c:strCache>
            </c:strRef>
          </c:cat>
          <c:val>
            <c:numRef>
              <c:f>Sheet1!$B$2:$B$6</c:f>
              <c:numCache>
                <c:formatCode>0</c:formatCode>
                <c:ptCount val="5"/>
                <c:pt idx="0">
                  <c:v>75</c:v>
                </c:pt>
                <c:pt idx="1">
                  <c:v>64.3</c:v>
                </c:pt>
                <c:pt idx="2">
                  <c:v>52.3</c:v>
                </c:pt>
                <c:pt idx="3">
                  <c:v>40.700000000000003</c:v>
                </c:pt>
                <c:pt idx="4">
                  <c:v>46.3</c:v>
                </c:pt>
              </c:numCache>
            </c:numRef>
          </c:val>
          <c:smooth val="0"/>
          <c:extLst xmlns:c16r2="http://schemas.microsoft.com/office/drawing/2015/06/chart">
            <c:ext xmlns:c16="http://schemas.microsoft.com/office/drawing/2014/chart" uri="{C3380CC4-5D6E-409C-BE32-E72D297353CC}">
              <c16:uniqueId val="{00000005-1E63-4A11-95BC-B2FB5CDD4A56}"/>
            </c:ext>
          </c:extLst>
        </c:ser>
        <c:ser>
          <c:idx val="1"/>
          <c:order val="1"/>
          <c:tx>
            <c:strRef>
              <c:f>Sheet1!$C$1</c:f>
              <c:strCache>
                <c:ptCount val="1"/>
                <c:pt idx="0">
                  <c:v>... αλλά μόνο για τα θέματα που θέτει η ελληνική πλευρά</c:v>
                </c:pt>
              </c:strCache>
            </c:strRef>
          </c:tx>
          <c:spPr>
            <a:ln w="22225" cap="rnd">
              <a:solidFill>
                <a:srgbClr val="FFC000"/>
              </a:solidFill>
              <a:round/>
            </a:ln>
            <a:effectLst/>
          </c:spPr>
          <c:marker>
            <c:symbol val="none"/>
          </c:marker>
          <c:dLbls>
            <c:dLbl>
              <c:idx val="0"/>
              <c:layout>
                <c:manualLayout>
                  <c:x val="-5.7102473899188093E-2"/>
                  <c:y val="-8.853419765183437E-3"/>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1E63-4A11-95BC-B2FB5CDD4A56}"/>
                </c:ext>
                <c:ext xmlns:c15="http://schemas.microsoft.com/office/drawing/2012/chart" uri="{CE6537A1-D6FC-4f65-9D91-7224C49458BB}">
                  <c15:layout/>
                </c:ext>
              </c:extLst>
            </c:dLbl>
            <c:dLbl>
              <c:idx val="3"/>
              <c:layout>
                <c:manualLayout>
                  <c:x val="-3.2334050677931506E-2"/>
                  <c:y val="5.000716446087519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E06A-44F7-AB15-B1E115EC040E}"/>
                </c:ext>
                <c:ext xmlns:c15="http://schemas.microsoft.com/office/drawing/2012/chart" uri="{CE6537A1-D6FC-4f65-9D91-7224C49458BB}">
                  <c15:layout/>
                </c:ext>
              </c:extLst>
            </c:dLbl>
            <c:dLbl>
              <c:idx val="4"/>
              <c:layout>
                <c:manualLayout>
                  <c:x val="-2.7830701001339303E-2"/>
                  <c:y val="-1.866351713619320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E06A-44F7-AB15-B1E115EC040E}"/>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DAA600"/>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Generation Z (17-26 ετών)</c:v>
                </c:pt>
                <c:pt idx="1">
                  <c:v>Millennials (27-42 ετών)</c:v>
                </c:pt>
                <c:pt idx="2">
                  <c:v>Generation X (43-58 ετών)</c:v>
                </c:pt>
                <c:pt idx="3">
                  <c:v>Boomers (59-77 ετών)</c:v>
                </c:pt>
                <c:pt idx="4">
                  <c:v>Silent (78+ ετών)*</c:v>
                </c:pt>
              </c:strCache>
            </c:strRef>
          </c:cat>
          <c:val>
            <c:numRef>
              <c:f>Sheet1!$C$2:$C$6</c:f>
              <c:numCache>
                <c:formatCode>0</c:formatCode>
                <c:ptCount val="5"/>
                <c:pt idx="0">
                  <c:v>12.8</c:v>
                </c:pt>
                <c:pt idx="1">
                  <c:v>18.7</c:v>
                </c:pt>
                <c:pt idx="2">
                  <c:v>24.8</c:v>
                </c:pt>
                <c:pt idx="3">
                  <c:v>39.200000000000003</c:v>
                </c:pt>
                <c:pt idx="4">
                  <c:v>29.1</c:v>
                </c:pt>
              </c:numCache>
            </c:numRef>
          </c:val>
          <c:smooth val="0"/>
          <c:extLst xmlns:c16r2="http://schemas.microsoft.com/office/drawing/2015/06/chart">
            <c:ext xmlns:c16="http://schemas.microsoft.com/office/drawing/2014/chart" uri="{C3380CC4-5D6E-409C-BE32-E72D297353CC}">
              <c16:uniqueId val="{00000008-1E63-4A11-95BC-B2FB5CDD4A56}"/>
            </c:ext>
          </c:extLst>
        </c:ser>
        <c:ser>
          <c:idx val="2"/>
          <c:order val="2"/>
          <c:tx>
            <c:strRef>
              <c:f>Sheet1!$D$1</c:f>
              <c:strCache>
                <c:ptCount val="1"/>
                <c:pt idx="0">
                  <c:v>Δεν υπάρχει κανένα περιθώριο για διάλογο ανάμεσα στις δύο χώρες</c:v>
                </c:pt>
              </c:strCache>
            </c:strRef>
          </c:tx>
          <c:spPr>
            <a:ln w="22225" cap="rnd">
              <a:solidFill>
                <a:srgbClr val="C00000"/>
              </a:solidFill>
              <a:round/>
            </a:ln>
            <a:effectLst/>
          </c:spPr>
          <c:marker>
            <c:symbol val="none"/>
          </c:marker>
          <c:dLbls>
            <c:dLbl>
              <c:idx val="0"/>
              <c:layout>
                <c:manualLayout>
                  <c:x val="-3.0082375839635363E-2"/>
                  <c:y val="6.962735920289482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1E63-4A11-95BC-B2FB5CDD4A56}"/>
                </c:ext>
                <c:ext xmlns:c15="http://schemas.microsoft.com/office/drawing/2012/chart" uri="{CE6537A1-D6FC-4f65-9D91-7224C49458BB}">
                  <c15:layout/>
                </c:ext>
              </c:extLst>
            </c:dLbl>
            <c:dLbl>
              <c:idx val="1"/>
              <c:layout>
                <c:manualLayout>
                  <c:x val="-3.2334050677931422E-2"/>
                  <c:y val="5.981726183188505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E06A-44F7-AB15-B1E115EC040E}"/>
                </c:ext>
                <c:ext xmlns:c15="http://schemas.microsoft.com/office/drawing/2012/chart" uri="{CE6537A1-D6FC-4f65-9D91-7224C49458BB}">
                  <c15:layout/>
                </c:ext>
              </c:extLst>
            </c:dLbl>
            <c:dLbl>
              <c:idx val="2"/>
              <c:layout>
                <c:manualLayout>
                  <c:x val="-1.6572326809859084E-2"/>
                  <c:y val="5.491221314638017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06A-44F7-AB15-B1E115EC040E}"/>
                </c:ext>
                <c:ext xmlns:c15="http://schemas.microsoft.com/office/drawing/2012/chart" uri="{CE6537A1-D6FC-4f65-9D91-7224C49458BB}">
                  <c15:layout/>
                </c:ext>
              </c:extLst>
            </c:dLbl>
            <c:dLbl>
              <c:idx val="3"/>
              <c:layout>
                <c:manualLayout>
                  <c:x val="-2.5579026163043243E-2"/>
                  <c:y val="5.491221314638017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E06A-44F7-AB15-B1E115EC040E}"/>
                </c:ext>
                <c:ext xmlns:c15="http://schemas.microsoft.com/office/drawing/2012/chart" uri="{CE6537A1-D6FC-4f65-9D91-7224C49458BB}">
                  <c15:layout/>
                </c:ext>
              </c:extLst>
            </c:dLbl>
            <c:dLbl>
              <c:idx val="4"/>
              <c:layout>
                <c:manualLayout>
                  <c:x val="-3.4585725516227482E-2"/>
                  <c:y val="5.000716446087519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E06A-44F7-AB15-B1E115EC040E}"/>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C00000"/>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Generation Z (17-26 ετών)</c:v>
                </c:pt>
                <c:pt idx="1">
                  <c:v>Millennials (27-42 ετών)</c:v>
                </c:pt>
                <c:pt idx="2">
                  <c:v>Generation X (43-58 ετών)</c:v>
                </c:pt>
                <c:pt idx="3">
                  <c:v>Boomers (59-77 ετών)</c:v>
                </c:pt>
                <c:pt idx="4">
                  <c:v>Silent (78+ ετών)*</c:v>
                </c:pt>
              </c:strCache>
            </c:strRef>
          </c:cat>
          <c:val>
            <c:numRef>
              <c:f>Sheet1!$D$2:$D$6</c:f>
              <c:numCache>
                <c:formatCode>0</c:formatCode>
                <c:ptCount val="5"/>
                <c:pt idx="0">
                  <c:v>12.1</c:v>
                </c:pt>
                <c:pt idx="1">
                  <c:v>15.8</c:v>
                </c:pt>
                <c:pt idx="2">
                  <c:v>22.4</c:v>
                </c:pt>
                <c:pt idx="3">
                  <c:v>18.2</c:v>
                </c:pt>
                <c:pt idx="4">
                  <c:v>21</c:v>
                </c:pt>
              </c:numCache>
            </c:numRef>
          </c:val>
          <c:smooth val="0"/>
          <c:extLst xmlns:c16r2="http://schemas.microsoft.com/office/drawing/2015/06/chart">
            <c:ext xmlns:c16="http://schemas.microsoft.com/office/drawing/2014/chart" uri="{C3380CC4-5D6E-409C-BE32-E72D297353CC}">
              <c16:uniqueId val="{00000009-1E63-4A11-95BC-B2FB5CDD4A56}"/>
            </c:ext>
          </c:extLst>
        </c:ser>
        <c:dLbls>
          <c:showLegendKey val="0"/>
          <c:showVal val="0"/>
          <c:showCatName val="0"/>
          <c:showSerName val="0"/>
          <c:showPercent val="0"/>
          <c:showBubbleSize val="0"/>
        </c:dLbls>
        <c:smooth val="0"/>
        <c:axId val="-1615836288"/>
        <c:axId val="-1615838464"/>
      </c:lineChart>
      <c:catAx>
        <c:axId val="-1615836288"/>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800" b="1" i="0" u="none" strike="noStrike" kern="1200" cap="none" spc="0" normalizeH="0" baseline="0">
                <a:solidFill>
                  <a:schemeClr val="tx1">
                    <a:lumMod val="75000"/>
                    <a:lumOff val="25000"/>
                  </a:schemeClr>
                </a:solidFill>
                <a:latin typeface="+mn-lt"/>
                <a:ea typeface="+mn-ea"/>
                <a:cs typeface="+mn-cs"/>
              </a:defRPr>
            </a:pPr>
            <a:endParaRPr lang="en-US"/>
          </a:p>
        </c:txPr>
        <c:crossAx val="-1615838464"/>
        <c:crosses val="autoZero"/>
        <c:auto val="1"/>
        <c:lblAlgn val="ctr"/>
        <c:lblOffset val="100"/>
        <c:noMultiLvlLbl val="0"/>
      </c:catAx>
      <c:valAx>
        <c:axId val="-1615838464"/>
        <c:scaling>
          <c:orientation val="minMax"/>
          <c:max val="100"/>
        </c:scaling>
        <c:delete val="1"/>
        <c:axPos val="l"/>
        <c:majorGridlines>
          <c:spPr>
            <a:ln w="9525" cap="flat" cmpd="sng" algn="ctr">
              <a:solidFill>
                <a:schemeClr val="dk1">
                  <a:lumMod val="15000"/>
                  <a:lumOff val="85000"/>
                  <a:alpha val="54000"/>
                </a:schemeClr>
              </a:solidFill>
              <a:round/>
            </a:ln>
            <a:effectLst/>
          </c:spPr>
        </c:majorGridlines>
        <c:numFmt formatCode="0" sourceLinked="1"/>
        <c:majorTickMark val="out"/>
        <c:minorTickMark val="none"/>
        <c:tickLblPos val="nextTo"/>
        <c:crossAx val="-1615836288"/>
        <c:crosses val="autoZero"/>
        <c:crossBetween val="between"/>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4.7710684959485078E-4"/>
          <c:y val="0.80631082791428443"/>
          <c:w val="0.97652903791784973"/>
          <c:h val="0.16425887997268621"/>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75000"/>
                  <a:lumOff val="2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spc="0" normalizeH="0" baseline="0">
                <a:solidFill>
                  <a:schemeClr val="dk1">
                    <a:lumMod val="50000"/>
                    <a:lumOff val="50000"/>
                  </a:schemeClr>
                </a:solidFill>
                <a:latin typeface="+mj-lt"/>
                <a:ea typeface="+mj-ea"/>
                <a:cs typeface="+mj-cs"/>
              </a:defRPr>
            </a:pPr>
            <a:r>
              <a:rPr lang="el-GR" sz="1200" dirty="0"/>
              <a:t>Σύνολο</a:t>
            </a:r>
            <a:endParaRPr lang="en-US" sz="1200" dirty="0"/>
          </a:p>
        </c:rich>
      </c:tx>
      <c:layout/>
      <c:overlay val="0"/>
      <c:spPr>
        <a:noFill/>
        <a:ln>
          <a:noFill/>
        </a:ln>
        <a:effectLst/>
      </c:spPr>
      <c:txPr>
        <a:bodyPr rot="0" spcFirstLastPara="1" vertOverflow="ellipsis" vert="horz" wrap="square" anchor="ctr" anchorCtr="1"/>
        <a:lstStyle/>
        <a:p>
          <a:pPr>
            <a:defRPr sz="1200"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4-9A4F-4D58-A0A0-EA779306130C}"/>
              </c:ext>
            </c:extLst>
          </c:dPt>
          <c:dPt>
            <c:idx val="1"/>
            <c:invertIfNegative val="0"/>
            <c:bubble3D val="0"/>
            <c:spPr>
              <a:solidFill>
                <a:srgbClr val="C00000"/>
              </a:solidFill>
              <a:ln>
                <a:noFill/>
              </a:ln>
              <a:effectLst/>
            </c:spPr>
            <c:extLst xmlns:c16r2="http://schemas.microsoft.com/office/drawing/2015/06/chart">
              <c:ext xmlns:c16="http://schemas.microsoft.com/office/drawing/2014/chart" uri="{C3380CC4-5D6E-409C-BE32-E72D297353CC}">
                <c16:uniqueId val="{00000006-9A4F-4D58-A0A0-EA779306130C}"/>
              </c:ext>
            </c:extLst>
          </c:dPt>
          <c:dPt>
            <c:idx val="2"/>
            <c:invertIfNegative val="0"/>
            <c:bubble3D val="0"/>
            <c:spPr>
              <a:solidFill>
                <a:schemeClr val="bg1">
                  <a:lumMod val="65000"/>
                </a:schemeClr>
              </a:solidFill>
              <a:ln>
                <a:noFill/>
              </a:ln>
              <a:effectLst/>
            </c:spPr>
            <c:extLst xmlns:c16r2="http://schemas.microsoft.com/office/drawing/2015/06/chart">
              <c:ext xmlns:c16="http://schemas.microsoft.com/office/drawing/2014/chart" uri="{C3380CC4-5D6E-409C-BE32-E72D297353CC}">
                <c16:uniqueId val="{00000005-9A4F-4D58-A0A0-EA779306130C}"/>
              </c:ext>
            </c:extLst>
          </c:dPt>
          <c:dPt>
            <c:idx val="3"/>
            <c:invertIfNegative val="0"/>
            <c:bubble3D val="0"/>
            <c:spPr>
              <a:solidFill>
                <a:schemeClr val="bg1">
                  <a:lumMod val="50000"/>
                </a:schemeClr>
              </a:solidFill>
              <a:ln>
                <a:noFill/>
              </a:ln>
              <a:effectLst/>
            </c:spPr>
            <c:extLst xmlns:c16r2="http://schemas.microsoft.com/office/drawing/2015/06/chart">
              <c:ext xmlns:c16="http://schemas.microsoft.com/office/drawing/2014/chart" uri="{C3380CC4-5D6E-409C-BE32-E72D297353CC}">
                <c16:uniqueId val="{00000007-9A4F-4D58-A0A0-EA779306130C}"/>
              </c:ext>
            </c:extLst>
          </c:dPt>
          <c:dLbls>
            <c:dLbl>
              <c:idx val="2"/>
              <c:layout>
                <c:manualLayout>
                  <c:x val="-4.503346482868667E-3"/>
                  <c:y val="-4.7665605137376405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9A4F-4D58-A0A0-EA779306130C}"/>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Sheet1!$A$2:$A$4</c:f>
              <c:strCache>
                <c:ptCount val="3"/>
                <c:pt idx="0">
                  <c:v>Συμφωνώ</c:v>
                </c:pt>
                <c:pt idx="1">
                  <c:v>Διαφωνώ</c:v>
                </c:pt>
                <c:pt idx="2">
                  <c:v>ΔΓ/ΔΑ (αυθ.)</c:v>
                </c:pt>
              </c:strCache>
            </c:strRef>
          </c:cat>
          <c:val>
            <c:numRef>
              <c:f>Sheet1!$B$2:$B$4</c:f>
              <c:numCache>
                <c:formatCode>0</c:formatCode>
                <c:ptCount val="3"/>
                <c:pt idx="0">
                  <c:v>67.7</c:v>
                </c:pt>
                <c:pt idx="1">
                  <c:v>28.4</c:v>
                </c:pt>
                <c:pt idx="2">
                  <c:v>3.7</c:v>
                </c:pt>
              </c:numCache>
            </c:numRef>
          </c:val>
          <c:extLst xmlns:c16r2="http://schemas.microsoft.com/office/drawing/2015/06/chart">
            <c:ext xmlns:c16="http://schemas.microsoft.com/office/drawing/2014/chart" uri="{C3380CC4-5D6E-409C-BE32-E72D297353CC}">
              <c16:uniqueId val="{00000000-9A4F-4D58-A0A0-EA779306130C}"/>
            </c:ext>
          </c:extLst>
        </c:ser>
        <c:dLbls>
          <c:showLegendKey val="0"/>
          <c:showVal val="0"/>
          <c:showCatName val="0"/>
          <c:showSerName val="0"/>
          <c:showPercent val="0"/>
          <c:showBubbleSize val="0"/>
        </c:dLbls>
        <c:gapWidth val="267"/>
        <c:overlap val="-43"/>
        <c:axId val="-1615831936"/>
        <c:axId val="-1615839552"/>
      </c:barChart>
      <c:catAx>
        <c:axId val="-1615831936"/>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800" b="1" i="0" u="none" strike="noStrike" kern="1200" cap="none" spc="0" normalizeH="0" baseline="0">
                <a:solidFill>
                  <a:schemeClr val="dk1">
                    <a:lumMod val="65000"/>
                    <a:lumOff val="35000"/>
                  </a:schemeClr>
                </a:solidFill>
                <a:latin typeface="+mn-lt"/>
                <a:ea typeface="+mn-ea"/>
                <a:cs typeface="+mn-cs"/>
              </a:defRPr>
            </a:pPr>
            <a:endParaRPr lang="en-US"/>
          </a:p>
        </c:txPr>
        <c:crossAx val="-1615839552"/>
        <c:crosses val="autoZero"/>
        <c:auto val="1"/>
        <c:lblAlgn val="ctr"/>
        <c:lblOffset val="100"/>
        <c:noMultiLvlLbl val="0"/>
      </c:catAx>
      <c:valAx>
        <c:axId val="-1615839552"/>
        <c:scaling>
          <c:orientation val="minMax"/>
          <c:max val="80"/>
        </c:scaling>
        <c:delete val="1"/>
        <c:axPos val="l"/>
        <c:majorGridlines>
          <c:spPr>
            <a:ln w="9525" cap="flat" cmpd="sng" algn="ctr">
              <a:solidFill>
                <a:schemeClr val="dk1">
                  <a:lumMod val="15000"/>
                  <a:lumOff val="85000"/>
                </a:schemeClr>
              </a:solidFill>
              <a:round/>
            </a:ln>
            <a:effectLst/>
          </c:spPr>
        </c:majorGridlines>
        <c:numFmt formatCode="0" sourceLinked="1"/>
        <c:majorTickMark val="out"/>
        <c:minorTickMark val="none"/>
        <c:tickLblPos val="nextTo"/>
        <c:crossAx val="-1615831936"/>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spc="0" normalizeH="0" baseline="0">
                <a:solidFill>
                  <a:schemeClr val="dk1">
                    <a:lumMod val="50000"/>
                    <a:lumOff val="50000"/>
                  </a:schemeClr>
                </a:solidFill>
                <a:latin typeface="+mj-lt"/>
                <a:ea typeface="+mj-ea"/>
                <a:cs typeface="+mj-cs"/>
              </a:defRPr>
            </a:pPr>
            <a:r>
              <a:rPr lang="el-GR" sz="1200" dirty="0"/>
              <a:t>Σύνολο</a:t>
            </a:r>
            <a:endParaRPr lang="en-US" sz="1200" dirty="0"/>
          </a:p>
        </c:rich>
      </c:tx>
      <c:layout>
        <c:manualLayout>
          <c:xMode val="edge"/>
          <c:yMode val="edge"/>
          <c:x val="0.45453301150339898"/>
          <c:y val="0"/>
        </c:manualLayout>
      </c:layout>
      <c:overlay val="0"/>
      <c:spPr>
        <a:noFill/>
        <a:ln>
          <a:noFill/>
        </a:ln>
        <a:effectLst/>
      </c:spPr>
      <c:txPr>
        <a:bodyPr rot="0" spcFirstLastPara="1" vertOverflow="ellipsis" vert="horz" wrap="square" anchor="ctr" anchorCtr="1"/>
        <a:lstStyle/>
        <a:p>
          <a:pPr>
            <a:defRPr sz="1200"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manualLayout>
          <c:layoutTarget val="inner"/>
          <c:xMode val="edge"/>
          <c:yMode val="edge"/>
          <c:x val="2.5108160997051005E-2"/>
          <c:y val="0.1081898075955791"/>
          <c:w val="0.94993817645542411"/>
          <c:h val="0.69414766329136746"/>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4-9A4F-4D58-A0A0-EA779306130C}"/>
              </c:ext>
            </c:extLst>
          </c:dPt>
          <c:dPt>
            <c:idx val="1"/>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06-9A4F-4D58-A0A0-EA779306130C}"/>
              </c:ext>
            </c:extLst>
          </c:dPt>
          <c:dPt>
            <c:idx val="2"/>
            <c:invertIfNegative val="0"/>
            <c:bubble3D val="0"/>
            <c:spPr>
              <a:solidFill>
                <a:srgbClr val="C00000"/>
              </a:solidFill>
              <a:ln>
                <a:noFill/>
              </a:ln>
              <a:effectLst/>
            </c:spPr>
            <c:extLst xmlns:c16r2="http://schemas.microsoft.com/office/drawing/2015/06/chart">
              <c:ext xmlns:c16="http://schemas.microsoft.com/office/drawing/2014/chart" uri="{C3380CC4-5D6E-409C-BE32-E72D297353CC}">
                <c16:uniqueId val="{00000005-9A4F-4D58-A0A0-EA779306130C}"/>
              </c:ext>
            </c:extLst>
          </c:dPt>
          <c:dPt>
            <c:idx val="3"/>
            <c:invertIfNegative val="0"/>
            <c:bubble3D val="0"/>
            <c:spPr>
              <a:solidFill>
                <a:schemeClr val="bg1">
                  <a:lumMod val="50000"/>
                </a:schemeClr>
              </a:solidFill>
              <a:ln>
                <a:noFill/>
              </a:ln>
              <a:effectLst/>
            </c:spPr>
            <c:extLst xmlns:c16r2="http://schemas.microsoft.com/office/drawing/2015/06/chart">
              <c:ext xmlns:c16="http://schemas.microsoft.com/office/drawing/2014/chart" uri="{C3380CC4-5D6E-409C-BE32-E72D297353CC}">
                <c16:uniqueId val="{00000007-9A4F-4D58-A0A0-EA779306130C}"/>
              </c:ext>
            </c:extLst>
          </c:dPt>
          <c:dLbls>
            <c:dLbl>
              <c:idx val="2"/>
              <c:layout>
                <c:manualLayout>
                  <c:x val="-4.503346482868667E-3"/>
                  <c:y val="-4.7665605137376405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9A4F-4D58-A0A0-EA779306130C}"/>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Sheet1!$A$2:$A$5</c:f>
              <c:strCache>
                <c:ptCount val="4"/>
                <c:pt idx="0">
                  <c:v>Ριζική αλλαγή</c:v>
                </c:pt>
                <c:pt idx="1">
                  <c:v>Μεταρρύθμιση</c:v>
                </c:pt>
                <c:pt idx="2">
                  <c:v>Συντήρηση</c:v>
                </c:pt>
                <c:pt idx="3">
                  <c:v>ΔΓ/ΔΑ (αυθ.)</c:v>
                </c:pt>
              </c:strCache>
            </c:strRef>
          </c:cat>
          <c:val>
            <c:numRef>
              <c:f>Sheet1!$B$2:$B$5</c:f>
              <c:numCache>
                <c:formatCode>0</c:formatCode>
                <c:ptCount val="4"/>
                <c:pt idx="0">
                  <c:v>17</c:v>
                </c:pt>
                <c:pt idx="1">
                  <c:v>64.599999999999994</c:v>
                </c:pt>
                <c:pt idx="2">
                  <c:v>16.2</c:v>
                </c:pt>
                <c:pt idx="3">
                  <c:v>2.1</c:v>
                </c:pt>
              </c:numCache>
            </c:numRef>
          </c:val>
          <c:extLst xmlns:c16r2="http://schemas.microsoft.com/office/drawing/2015/06/chart">
            <c:ext xmlns:c16="http://schemas.microsoft.com/office/drawing/2014/chart" uri="{C3380CC4-5D6E-409C-BE32-E72D297353CC}">
              <c16:uniqueId val="{00000000-9A4F-4D58-A0A0-EA779306130C}"/>
            </c:ext>
          </c:extLst>
        </c:ser>
        <c:dLbls>
          <c:showLegendKey val="0"/>
          <c:showVal val="0"/>
          <c:showCatName val="0"/>
          <c:showSerName val="0"/>
          <c:showPercent val="0"/>
          <c:showBubbleSize val="0"/>
        </c:dLbls>
        <c:gapWidth val="267"/>
        <c:overlap val="-43"/>
        <c:axId val="-1756351360"/>
        <c:axId val="-1756350816"/>
      </c:barChart>
      <c:catAx>
        <c:axId val="-1756351360"/>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50" b="1" i="0" u="none" strike="noStrike" kern="1200" cap="none" spc="0" normalizeH="0" baseline="0">
                <a:solidFill>
                  <a:schemeClr val="dk1">
                    <a:lumMod val="65000"/>
                    <a:lumOff val="35000"/>
                  </a:schemeClr>
                </a:solidFill>
                <a:latin typeface="+mn-lt"/>
                <a:ea typeface="+mn-ea"/>
                <a:cs typeface="+mn-cs"/>
              </a:defRPr>
            </a:pPr>
            <a:endParaRPr lang="en-US"/>
          </a:p>
        </c:txPr>
        <c:crossAx val="-1756350816"/>
        <c:crosses val="autoZero"/>
        <c:auto val="1"/>
        <c:lblAlgn val="ctr"/>
        <c:lblOffset val="100"/>
        <c:noMultiLvlLbl val="0"/>
      </c:catAx>
      <c:valAx>
        <c:axId val="-1756350816"/>
        <c:scaling>
          <c:orientation val="minMax"/>
          <c:max val="100"/>
        </c:scaling>
        <c:delete val="1"/>
        <c:axPos val="l"/>
        <c:majorGridlines>
          <c:spPr>
            <a:ln w="9525" cap="flat" cmpd="sng" algn="ctr">
              <a:solidFill>
                <a:schemeClr val="dk1">
                  <a:lumMod val="15000"/>
                  <a:lumOff val="85000"/>
                </a:schemeClr>
              </a:solidFill>
              <a:round/>
            </a:ln>
            <a:effectLst/>
          </c:spPr>
        </c:majorGridlines>
        <c:numFmt formatCode="0" sourceLinked="1"/>
        <c:majorTickMark val="out"/>
        <c:minorTickMark val="none"/>
        <c:tickLblPos val="nextTo"/>
        <c:crossAx val="-1756351360"/>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userShapes r:id="rId4"/>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spc="0" normalizeH="0" baseline="0">
                <a:solidFill>
                  <a:schemeClr val="dk1">
                    <a:lumMod val="50000"/>
                    <a:lumOff val="50000"/>
                  </a:schemeClr>
                </a:solidFill>
                <a:latin typeface="+mj-lt"/>
                <a:ea typeface="+mj-ea"/>
                <a:cs typeface="+mj-cs"/>
              </a:defRPr>
            </a:pPr>
            <a:r>
              <a:rPr lang="el-GR" sz="1200" dirty="0"/>
              <a:t>Πολιτική προέλευση</a:t>
            </a:r>
            <a:endParaRPr lang="en-GB" sz="1200" dirty="0"/>
          </a:p>
        </c:rich>
      </c:tx>
      <c:layout>
        <c:manualLayout>
          <c:xMode val="edge"/>
          <c:yMode val="edge"/>
          <c:x val="0.4873431412853223"/>
          <c:y val="4.5922996175373773E-3"/>
        </c:manualLayout>
      </c:layout>
      <c:overlay val="0"/>
      <c:spPr>
        <a:noFill/>
        <a:ln>
          <a:noFill/>
        </a:ln>
        <a:effectLst/>
      </c:spPr>
      <c:txPr>
        <a:bodyPr rot="0" spcFirstLastPara="1" vertOverflow="ellipsis" vert="horz" wrap="square" anchor="ctr" anchorCtr="1"/>
        <a:lstStyle/>
        <a:p>
          <a:pPr>
            <a:defRPr sz="1200"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manualLayout>
          <c:layoutTarget val="inner"/>
          <c:xMode val="edge"/>
          <c:yMode val="edge"/>
          <c:x val="0.24037850504756264"/>
          <c:y val="0.10338295115258404"/>
          <c:w val="0.71273341453875894"/>
          <c:h val="0.79636933548433053"/>
        </c:manualLayout>
      </c:layout>
      <c:barChart>
        <c:barDir val="bar"/>
        <c:grouping val="stacked"/>
        <c:varyColors val="0"/>
        <c:ser>
          <c:idx val="0"/>
          <c:order val="0"/>
          <c:tx>
            <c:strRef>
              <c:f>Sheet1!$B$1</c:f>
              <c:strCache>
                <c:ptCount val="1"/>
                <c:pt idx="0">
                  <c:v>Συμφωνώ</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Sheet1!$A$2:$A$16</c:f>
              <c:strCache>
                <c:ptCount val="15"/>
                <c:pt idx="0">
                  <c:v>Σύνολο</c:v>
                </c:pt>
                <c:pt idx="2">
                  <c:v>ΝΔ</c:v>
                </c:pt>
                <c:pt idx="3">
                  <c:v>ΣΥΡΙΖΑ</c:v>
                </c:pt>
                <c:pt idx="4">
                  <c:v>ΠΑΣΟΚ-ΚΙΝΑΛ</c:v>
                </c:pt>
                <c:pt idx="5">
                  <c:v>KKE</c:v>
                </c:pt>
                <c:pt idx="6">
                  <c:v>ΛΟΙΠΑ</c:v>
                </c:pt>
                <c:pt idx="7">
                  <c:v>ΆΛΛΟ**</c:v>
                </c:pt>
                <c:pt idx="9">
                  <c:v>Αριστεροί</c:v>
                </c:pt>
                <c:pt idx="10">
                  <c:v>Κεντροαριστεροί</c:v>
                </c:pt>
                <c:pt idx="11">
                  <c:v>Κεντρώοι</c:v>
                </c:pt>
                <c:pt idx="12">
                  <c:v>Κεντροδεξιοί</c:v>
                </c:pt>
                <c:pt idx="13">
                  <c:v>Δεξιοί</c:v>
                </c:pt>
                <c:pt idx="14">
                  <c:v>Τίποτα (αυθ.)</c:v>
                </c:pt>
              </c:strCache>
            </c:strRef>
          </c:cat>
          <c:val>
            <c:numRef>
              <c:f>Sheet1!$B$2:$B$16</c:f>
              <c:numCache>
                <c:formatCode>General</c:formatCode>
                <c:ptCount val="15"/>
                <c:pt idx="0" formatCode="0">
                  <c:v>67.7</c:v>
                </c:pt>
                <c:pt idx="2" formatCode="0">
                  <c:v>72.3</c:v>
                </c:pt>
                <c:pt idx="3" formatCode="0">
                  <c:v>77.5</c:v>
                </c:pt>
                <c:pt idx="4" formatCode="0">
                  <c:v>75.8</c:v>
                </c:pt>
                <c:pt idx="5" formatCode="0">
                  <c:v>58</c:v>
                </c:pt>
                <c:pt idx="6" formatCode="0">
                  <c:v>54.5</c:v>
                </c:pt>
                <c:pt idx="7" formatCode="0">
                  <c:v>64.5</c:v>
                </c:pt>
                <c:pt idx="9" formatCode="0">
                  <c:v>69.400000000000006</c:v>
                </c:pt>
                <c:pt idx="10" formatCode="0">
                  <c:v>75.3</c:v>
                </c:pt>
                <c:pt idx="11" formatCode="0">
                  <c:v>66</c:v>
                </c:pt>
                <c:pt idx="12" formatCode="0">
                  <c:v>76.599999999999994</c:v>
                </c:pt>
                <c:pt idx="13" formatCode="0">
                  <c:v>60</c:v>
                </c:pt>
                <c:pt idx="14" formatCode="0">
                  <c:v>55.9</c:v>
                </c:pt>
              </c:numCache>
            </c:numRef>
          </c:val>
          <c:extLst xmlns:c16r2="http://schemas.microsoft.com/office/drawing/2015/06/chart">
            <c:ext xmlns:c16="http://schemas.microsoft.com/office/drawing/2014/chart" uri="{C3380CC4-5D6E-409C-BE32-E72D297353CC}">
              <c16:uniqueId val="{00000000-CB74-46BE-A266-520E8A2816E4}"/>
            </c:ext>
          </c:extLst>
        </c:ser>
        <c:ser>
          <c:idx val="1"/>
          <c:order val="1"/>
          <c:tx>
            <c:strRef>
              <c:f>Sheet1!$C$1</c:f>
              <c:strCache>
                <c:ptCount val="1"/>
                <c:pt idx="0">
                  <c:v>Ούτε-ούτε (αυθ.)</c:v>
                </c:pt>
              </c:strCache>
            </c:strRef>
          </c:tx>
          <c:spPr>
            <a:solidFill>
              <a:srgbClr val="FFC000">
                <a:alpha val="7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Sheet1!$A$2:$A$16</c:f>
              <c:strCache>
                <c:ptCount val="15"/>
                <c:pt idx="0">
                  <c:v>Σύνολο</c:v>
                </c:pt>
                <c:pt idx="2">
                  <c:v>ΝΔ</c:v>
                </c:pt>
                <c:pt idx="3">
                  <c:v>ΣΥΡΙΖΑ</c:v>
                </c:pt>
                <c:pt idx="4">
                  <c:v>ΠΑΣΟΚ-ΚΙΝΑΛ</c:v>
                </c:pt>
                <c:pt idx="5">
                  <c:v>KKE</c:v>
                </c:pt>
                <c:pt idx="6">
                  <c:v>ΛΟΙΠΑ</c:v>
                </c:pt>
                <c:pt idx="7">
                  <c:v>ΆΛΛΟ**</c:v>
                </c:pt>
                <c:pt idx="9">
                  <c:v>Αριστεροί</c:v>
                </c:pt>
                <c:pt idx="10">
                  <c:v>Κεντροαριστεροί</c:v>
                </c:pt>
                <c:pt idx="11">
                  <c:v>Κεντρώοι</c:v>
                </c:pt>
                <c:pt idx="12">
                  <c:v>Κεντροδεξιοί</c:v>
                </c:pt>
                <c:pt idx="13">
                  <c:v>Δεξιοί</c:v>
                </c:pt>
                <c:pt idx="14">
                  <c:v>Τίποτα (αυθ.)</c:v>
                </c:pt>
              </c:strCache>
            </c:strRef>
          </c:cat>
          <c:val>
            <c:numRef>
              <c:f>Sheet1!$C$2:$C$16</c:f>
              <c:numCache>
                <c:formatCode>General</c:formatCode>
                <c:ptCount val="15"/>
                <c:pt idx="4" formatCode="0">
                  <c:v>0.8</c:v>
                </c:pt>
              </c:numCache>
            </c:numRef>
          </c:val>
          <c:extLst xmlns:c16r2="http://schemas.microsoft.com/office/drawing/2015/06/chart">
            <c:ext xmlns:c16="http://schemas.microsoft.com/office/drawing/2014/chart" uri="{C3380CC4-5D6E-409C-BE32-E72D297353CC}">
              <c16:uniqueId val="{00000001-CB74-46BE-A266-520E8A2816E4}"/>
            </c:ext>
          </c:extLst>
        </c:ser>
        <c:ser>
          <c:idx val="2"/>
          <c:order val="2"/>
          <c:tx>
            <c:strRef>
              <c:f>Sheet1!$D$1</c:f>
              <c:strCache>
                <c:ptCount val="1"/>
                <c:pt idx="0">
                  <c:v>Διαφωνώ</c:v>
                </c:pt>
              </c:strCache>
            </c:strRef>
          </c:tx>
          <c:spPr>
            <a:solidFill>
              <a:srgbClr val="C00000">
                <a:alpha val="7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Sheet1!$A$2:$A$16</c:f>
              <c:strCache>
                <c:ptCount val="15"/>
                <c:pt idx="0">
                  <c:v>Σύνολο</c:v>
                </c:pt>
                <c:pt idx="2">
                  <c:v>ΝΔ</c:v>
                </c:pt>
                <c:pt idx="3">
                  <c:v>ΣΥΡΙΖΑ</c:v>
                </c:pt>
                <c:pt idx="4">
                  <c:v>ΠΑΣΟΚ-ΚΙΝΑΛ</c:v>
                </c:pt>
                <c:pt idx="5">
                  <c:v>KKE</c:v>
                </c:pt>
                <c:pt idx="6">
                  <c:v>ΛΟΙΠΑ</c:v>
                </c:pt>
                <c:pt idx="7">
                  <c:v>ΆΛΛΟ**</c:v>
                </c:pt>
                <c:pt idx="9">
                  <c:v>Αριστεροί</c:v>
                </c:pt>
                <c:pt idx="10">
                  <c:v>Κεντροαριστεροί</c:v>
                </c:pt>
                <c:pt idx="11">
                  <c:v>Κεντρώοι</c:v>
                </c:pt>
                <c:pt idx="12">
                  <c:v>Κεντροδεξιοί</c:v>
                </c:pt>
                <c:pt idx="13">
                  <c:v>Δεξιοί</c:v>
                </c:pt>
                <c:pt idx="14">
                  <c:v>Τίποτα (αυθ.)</c:v>
                </c:pt>
              </c:strCache>
            </c:strRef>
          </c:cat>
          <c:val>
            <c:numRef>
              <c:f>Sheet1!$D$2:$D$16</c:f>
              <c:numCache>
                <c:formatCode>General</c:formatCode>
                <c:ptCount val="15"/>
                <c:pt idx="0" formatCode="0">
                  <c:v>28.4</c:v>
                </c:pt>
                <c:pt idx="2" formatCode="0">
                  <c:v>24.7</c:v>
                </c:pt>
                <c:pt idx="3" formatCode="0">
                  <c:v>18.100000000000001</c:v>
                </c:pt>
                <c:pt idx="4" formatCode="0">
                  <c:v>21.1</c:v>
                </c:pt>
                <c:pt idx="5" formatCode="0">
                  <c:v>38.799999999999997</c:v>
                </c:pt>
                <c:pt idx="6" formatCode="0">
                  <c:v>42.9</c:v>
                </c:pt>
                <c:pt idx="7" formatCode="0">
                  <c:v>29.4</c:v>
                </c:pt>
                <c:pt idx="9" formatCode="0">
                  <c:v>26.4</c:v>
                </c:pt>
                <c:pt idx="10" formatCode="0">
                  <c:v>22.5</c:v>
                </c:pt>
                <c:pt idx="11" formatCode="0">
                  <c:v>30.4</c:v>
                </c:pt>
                <c:pt idx="12" formatCode="0">
                  <c:v>21.3</c:v>
                </c:pt>
                <c:pt idx="13" formatCode="0">
                  <c:v>35.5</c:v>
                </c:pt>
                <c:pt idx="14" formatCode="0">
                  <c:v>38.1</c:v>
                </c:pt>
              </c:numCache>
            </c:numRef>
          </c:val>
          <c:extLst xmlns:c16r2="http://schemas.microsoft.com/office/drawing/2015/06/chart">
            <c:ext xmlns:c16="http://schemas.microsoft.com/office/drawing/2014/chart" uri="{C3380CC4-5D6E-409C-BE32-E72D297353CC}">
              <c16:uniqueId val="{00000002-CB74-46BE-A266-520E8A2816E4}"/>
            </c:ext>
          </c:extLst>
        </c:ser>
        <c:ser>
          <c:idx val="3"/>
          <c:order val="3"/>
          <c:tx>
            <c:strRef>
              <c:f>Sheet1!$E$1</c:f>
              <c:strCache>
                <c:ptCount val="1"/>
                <c:pt idx="0">
                  <c:v>ΔΓ/ΔΑ (αυθ.)</c:v>
                </c:pt>
              </c:strCache>
            </c:strRef>
          </c:tx>
          <c:spPr>
            <a:solidFill>
              <a:schemeClr val="tx1">
                <a:lumMod val="50000"/>
                <a:lumOff val="50000"/>
                <a:alpha val="70000"/>
              </a:schemeClr>
            </a:solidFill>
            <a:ln>
              <a:noFill/>
            </a:ln>
            <a:effectLst/>
          </c:spPr>
          <c:invertIfNegative val="0"/>
          <c:dLbls>
            <c:dLbl>
              <c:idx val="8"/>
              <c:layout>
                <c:manualLayout>
                  <c:x val="-2.2190987872888852E-3"/>
                  <c:y val="-2.4289095900136793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B74-46BE-A266-520E8A2816E4}"/>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Sheet1!$A$2:$A$16</c:f>
              <c:strCache>
                <c:ptCount val="15"/>
                <c:pt idx="0">
                  <c:v>Σύνολο</c:v>
                </c:pt>
                <c:pt idx="2">
                  <c:v>ΝΔ</c:v>
                </c:pt>
                <c:pt idx="3">
                  <c:v>ΣΥΡΙΖΑ</c:v>
                </c:pt>
                <c:pt idx="4">
                  <c:v>ΠΑΣΟΚ-ΚΙΝΑΛ</c:v>
                </c:pt>
                <c:pt idx="5">
                  <c:v>KKE</c:v>
                </c:pt>
                <c:pt idx="6">
                  <c:v>ΛΟΙΠΑ</c:v>
                </c:pt>
                <c:pt idx="7">
                  <c:v>ΆΛΛΟ**</c:v>
                </c:pt>
                <c:pt idx="9">
                  <c:v>Αριστεροί</c:v>
                </c:pt>
                <c:pt idx="10">
                  <c:v>Κεντροαριστεροί</c:v>
                </c:pt>
                <c:pt idx="11">
                  <c:v>Κεντρώοι</c:v>
                </c:pt>
                <c:pt idx="12">
                  <c:v>Κεντροδεξιοί</c:v>
                </c:pt>
                <c:pt idx="13">
                  <c:v>Δεξιοί</c:v>
                </c:pt>
                <c:pt idx="14">
                  <c:v>Τίποτα (αυθ.)</c:v>
                </c:pt>
              </c:strCache>
            </c:strRef>
          </c:cat>
          <c:val>
            <c:numRef>
              <c:f>Sheet1!$E$2:$E$16</c:f>
              <c:numCache>
                <c:formatCode>General</c:formatCode>
                <c:ptCount val="15"/>
                <c:pt idx="0" formatCode="0">
                  <c:v>3.7</c:v>
                </c:pt>
                <c:pt idx="2" formatCode="0">
                  <c:v>3</c:v>
                </c:pt>
                <c:pt idx="3" formatCode="0">
                  <c:v>4.4000000000000004</c:v>
                </c:pt>
                <c:pt idx="4" formatCode="0">
                  <c:v>2.4</c:v>
                </c:pt>
                <c:pt idx="5" formatCode="0">
                  <c:v>3.3</c:v>
                </c:pt>
                <c:pt idx="6" formatCode="0">
                  <c:v>2.6</c:v>
                </c:pt>
                <c:pt idx="7" formatCode="0">
                  <c:v>5.8</c:v>
                </c:pt>
                <c:pt idx="9" formatCode="0">
                  <c:v>4.2</c:v>
                </c:pt>
                <c:pt idx="10" formatCode="0">
                  <c:v>2.2000000000000002</c:v>
                </c:pt>
                <c:pt idx="11" formatCode="0">
                  <c:v>3.3</c:v>
                </c:pt>
                <c:pt idx="12" formatCode="0">
                  <c:v>1.6</c:v>
                </c:pt>
                <c:pt idx="13" formatCode="0">
                  <c:v>4.5</c:v>
                </c:pt>
                <c:pt idx="14" formatCode="0">
                  <c:v>6</c:v>
                </c:pt>
              </c:numCache>
            </c:numRef>
          </c:val>
          <c:extLst xmlns:c16r2="http://schemas.microsoft.com/office/drawing/2015/06/chart">
            <c:ext xmlns:c16="http://schemas.microsoft.com/office/drawing/2014/chart" uri="{C3380CC4-5D6E-409C-BE32-E72D297353CC}">
              <c16:uniqueId val="{00000004-CB74-46BE-A266-520E8A2816E4}"/>
            </c:ext>
          </c:extLst>
        </c:ser>
        <c:dLbls>
          <c:showLegendKey val="0"/>
          <c:showVal val="0"/>
          <c:showCatName val="0"/>
          <c:showSerName val="0"/>
          <c:showPercent val="0"/>
          <c:showBubbleSize val="0"/>
        </c:dLbls>
        <c:gapWidth val="39"/>
        <c:overlap val="99"/>
        <c:axId val="-1615835200"/>
        <c:axId val="-1615845536"/>
      </c:barChart>
      <c:catAx>
        <c:axId val="-1615835200"/>
        <c:scaling>
          <c:orientation val="maxMin"/>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1" i="0" u="none" strike="noStrike" kern="1200" cap="none" spc="0" normalizeH="0" baseline="0">
                <a:solidFill>
                  <a:schemeClr val="dk1">
                    <a:lumMod val="65000"/>
                    <a:lumOff val="35000"/>
                  </a:schemeClr>
                </a:solidFill>
                <a:latin typeface="+mn-lt"/>
                <a:ea typeface="+mn-ea"/>
                <a:cs typeface="+mn-cs"/>
              </a:defRPr>
            </a:pPr>
            <a:endParaRPr lang="en-US"/>
          </a:p>
        </c:txPr>
        <c:crossAx val="-1615845536"/>
        <c:crosses val="autoZero"/>
        <c:auto val="1"/>
        <c:lblAlgn val="ctr"/>
        <c:lblOffset val="100"/>
        <c:noMultiLvlLbl val="0"/>
      </c:catAx>
      <c:valAx>
        <c:axId val="-1615845536"/>
        <c:scaling>
          <c:orientation val="minMax"/>
          <c:max val="100"/>
        </c:scaling>
        <c:delete val="0"/>
        <c:axPos val="t"/>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1615835200"/>
        <c:crosses val="autoZero"/>
        <c:crossBetween val="between"/>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0"/>
          <c:y val="0.90740622216822331"/>
          <c:w val="0.99782450454828575"/>
          <c:h val="8.2443530082636066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tx1">
                    <a:lumMod val="75000"/>
                    <a:lumOff val="25000"/>
                  </a:schemeClr>
                </a:solidFill>
                <a:latin typeface="+mj-lt"/>
                <a:ea typeface="+mj-ea"/>
                <a:cs typeface="+mj-cs"/>
              </a:defRPr>
            </a:pPr>
            <a:r>
              <a:rPr lang="el-GR" sz="1400" dirty="0">
                <a:solidFill>
                  <a:schemeClr val="tx1">
                    <a:lumMod val="75000"/>
                    <a:lumOff val="25000"/>
                  </a:schemeClr>
                </a:solidFill>
              </a:rPr>
              <a:t>Ανά γενιές</a:t>
            </a:r>
            <a:endParaRPr lang="en-US" sz="1400" dirty="0">
              <a:solidFill>
                <a:schemeClr val="tx1">
                  <a:lumMod val="75000"/>
                  <a:lumOff val="25000"/>
                </a:schemeClr>
              </a:solidFill>
            </a:endParaRPr>
          </a:p>
        </c:rich>
      </c:tx>
      <c:layout/>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tx1">
                  <a:lumMod val="75000"/>
                  <a:lumOff val="25000"/>
                </a:schemeClr>
              </a:solidFill>
              <a:latin typeface="+mj-lt"/>
              <a:ea typeface="+mj-ea"/>
              <a:cs typeface="+mj-cs"/>
            </a:defRPr>
          </a:pPr>
          <a:endParaRPr lang="en-US"/>
        </a:p>
      </c:txPr>
    </c:title>
    <c:autoTitleDeleted val="0"/>
    <c:plotArea>
      <c:layout/>
      <c:lineChart>
        <c:grouping val="standard"/>
        <c:varyColors val="0"/>
        <c:ser>
          <c:idx val="0"/>
          <c:order val="0"/>
          <c:tx>
            <c:strRef>
              <c:f>Sheet1!$B$1</c:f>
              <c:strCache>
                <c:ptCount val="1"/>
                <c:pt idx="0">
                  <c:v>Συμφωνώ</c:v>
                </c:pt>
              </c:strCache>
            </c:strRef>
          </c:tx>
          <c:spPr>
            <a:ln w="22225" cap="rnd">
              <a:solidFill>
                <a:schemeClr val="accent3"/>
              </a:solidFill>
              <a:round/>
            </a:ln>
            <a:effectLst/>
          </c:spPr>
          <c:marker>
            <c:symbol val="none"/>
          </c:marker>
          <c:dPt>
            <c:idx val="0"/>
            <c:marker>
              <c:symbol val="none"/>
            </c:marker>
            <c:bubble3D val="0"/>
            <c:extLst xmlns:c16r2="http://schemas.microsoft.com/office/drawing/2015/06/chart">
              <c:ext xmlns:c16="http://schemas.microsoft.com/office/drawing/2014/chart" uri="{C3380CC4-5D6E-409C-BE32-E72D297353CC}">
                <c16:uniqueId val="{00000000-C3DA-4BCF-AC42-873FBDCF38CD}"/>
              </c:ext>
            </c:extLst>
          </c:dPt>
          <c:dPt>
            <c:idx val="1"/>
            <c:marker>
              <c:symbol val="none"/>
            </c:marker>
            <c:bubble3D val="0"/>
            <c:extLst xmlns:c16r2="http://schemas.microsoft.com/office/drawing/2015/06/chart">
              <c:ext xmlns:c16="http://schemas.microsoft.com/office/drawing/2014/chart" uri="{C3380CC4-5D6E-409C-BE32-E72D297353CC}">
                <c16:uniqueId val="{00000001-C3DA-4BCF-AC42-873FBDCF38CD}"/>
              </c:ext>
            </c:extLst>
          </c:dPt>
          <c:dPt>
            <c:idx val="2"/>
            <c:marker>
              <c:symbol val="none"/>
            </c:marker>
            <c:bubble3D val="0"/>
            <c:extLst xmlns:c16r2="http://schemas.microsoft.com/office/drawing/2015/06/chart">
              <c:ext xmlns:c16="http://schemas.microsoft.com/office/drawing/2014/chart" uri="{C3380CC4-5D6E-409C-BE32-E72D297353CC}">
                <c16:uniqueId val="{00000002-C3DA-4BCF-AC42-873FBDCF38CD}"/>
              </c:ext>
            </c:extLst>
          </c:dPt>
          <c:dPt>
            <c:idx val="3"/>
            <c:marker>
              <c:symbol val="none"/>
            </c:marker>
            <c:bubble3D val="0"/>
            <c:extLst xmlns:c16r2="http://schemas.microsoft.com/office/drawing/2015/06/chart">
              <c:ext xmlns:c16="http://schemas.microsoft.com/office/drawing/2014/chart" uri="{C3380CC4-5D6E-409C-BE32-E72D297353CC}">
                <c16:uniqueId val="{00000003-C3DA-4BCF-AC42-873FBDCF38CD}"/>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3"/>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Generation Z (17-26 ετών)</c:v>
                </c:pt>
                <c:pt idx="1">
                  <c:v>Millennials (27-42 ετών)</c:v>
                </c:pt>
                <c:pt idx="2">
                  <c:v>Generation X (43-58 ετών)</c:v>
                </c:pt>
                <c:pt idx="3">
                  <c:v>Boomers (59-77 ετών)</c:v>
                </c:pt>
                <c:pt idx="4">
                  <c:v>Silent (78+ ετών)*</c:v>
                </c:pt>
              </c:strCache>
            </c:strRef>
          </c:cat>
          <c:val>
            <c:numRef>
              <c:f>Sheet1!$B$2:$B$6</c:f>
              <c:numCache>
                <c:formatCode>0</c:formatCode>
                <c:ptCount val="5"/>
                <c:pt idx="0">
                  <c:v>68.099999999999994</c:v>
                </c:pt>
                <c:pt idx="1">
                  <c:v>65.400000000000006</c:v>
                </c:pt>
                <c:pt idx="2">
                  <c:v>65.900000000000006</c:v>
                </c:pt>
                <c:pt idx="3">
                  <c:v>70.3</c:v>
                </c:pt>
                <c:pt idx="4">
                  <c:v>75</c:v>
                </c:pt>
              </c:numCache>
            </c:numRef>
          </c:val>
          <c:smooth val="0"/>
          <c:extLst xmlns:c16r2="http://schemas.microsoft.com/office/drawing/2015/06/chart">
            <c:ext xmlns:c16="http://schemas.microsoft.com/office/drawing/2014/chart" uri="{C3380CC4-5D6E-409C-BE32-E72D297353CC}">
              <c16:uniqueId val="{00000004-C3DA-4BCF-AC42-873FBDCF38CD}"/>
            </c:ext>
          </c:extLst>
        </c:ser>
        <c:ser>
          <c:idx val="1"/>
          <c:order val="1"/>
          <c:tx>
            <c:strRef>
              <c:f>Sheet1!$C$1</c:f>
              <c:strCache>
                <c:ptCount val="1"/>
                <c:pt idx="0">
                  <c:v>Διαφωνώ</c:v>
                </c:pt>
              </c:strCache>
            </c:strRef>
          </c:tx>
          <c:spPr>
            <a:ln w="22225" cap="rnd">
              <a:solidFill>
                <a:srgbClr val="C00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C00000"/>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Generation Z (17-26 ετών)</c:v>
                </c:pt>
                <c:pt idx="1">
                  <c:v>Millennials (27-42 ετών)</c:v>
                </c:pt>
                <c:pt idx="2">
                  <c:v>Generation X (43-58 ετών)</c:v>
                </c:pt>
                <c:pt idx="3">
                  <c:v>Boomers (59-77 ετών)</c:v>
                </c:pt>
                <c:pt idx="4">
                  <c:v>Silent (78+ ετών)*</c:v>
                </c:pt>
              </c:strCache>
            </c:strRef>
          </c:cat>
          <c:val>
            <c:numRef>
              <c:f>Sheet1!$C$2:$C$6</c:f>
              <c:numCache>
                <c:formatCode>0</c:formatCode>
                <c:ptCount val="5"/>
                <c:pt idx="0">
                  <c:v>31</c:v>
                </c:pt>
                <c:pt idx="1">
                  <c:v>32.200000000000003</c:v>
                </c:pt>
                <c:pt idx="2">
                  <c:v>30.3</c:v>
                </c:pt>
                <c:pt idx="3">
                  <c:v>24.5</c:v>
                </c:pt>
                <c:pt idx="4">
                  <c:v>16.2</c:v>
                </c:pt>
              </c:numCache>
            </c:numRef>
          </c:val>
          <c:smooth val="0"/>
          <c:extLst xmlns:c16r2="http://schemas.microsoft.com/office/drawing/2015/06/chart">
            <c:ext xmlns:c16="http://schemas.microsoft.com/office/drawing/2014/chart" uri="{C3380CC4-5D6E-409C-BE32-E72D297353CC}">
              <c16:uniqueId val="{00000005-C3DA-4BCF-AC42-873FBDCF38CD}"/>
            </c:ext>
          </c:extLst>
        </c:ser>
        <c:dLbls>
          <c:showLegendKey val="0"/>
          <c:showVal val="0"/>
          <c:showCatName val="0"/>
          <c:showSerName val="0"/>
          <c:showPercent val="0"/>
          <c:showBubbleSize val="0"/>
        </c:dLbls>
        <c:smooth val="0"/>
        <c:axId val="-1615843360"/>
        <c:axId val="-1615832480"/>
      </c:lineChart>
      <c:catAx>
        <c:axId val="-1615843360"/>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800" b="1" i="0" u="none" strike="noStrike" kern="1200" cap="none" spc="0" normalizeH="0" baseline="0">
                <a:solidFill>
                  <a:schemeClr val="tx1">
                    <a:lumMod val="75000"/>
                    <a:lumOff val="25000"/>
                  </a:schemeClr>
                </a:solidFill>
                <a:latin typeface="+mn-lt"/>
                <a:ea typeface="+mn-ea"/>
                <a:cs typeface="+mn-cs"/>
              </a:defRPr>
            </a:pPr>
            <a:endParaRPr lang="en-US"/>
          </a:p>
        </c:txPr>
        <c:crossAx val="-1615832480"/>
        <c:crosses val="autoZero"/>
        <c:auto val="1"/>
        <c:lblAlgn val="ctr"/>
        <c:lblOffset val="100"/>
        <c:noMultiLvlLbl val="0"/>
      </c:catAx>
      <c:valAx>
        <c:axId val="-1615832480"/>
        <c:scaling>
          <c:orientation val="minMax"/>
          <c:max val="100"/>
        </c:scaling>
        <c:delete val="1"/>
        <c:axPos val="l"/>
        <c:majorGridlines>
          <c:spPr>
            <a:ln w="9525" cap="flat" cmpd="sng" algn="ctr">
              <a:solidFill>
                <a:schemeClr val="dk1">
                  <a:lumMod val="15000"/>
                  <a:lumOff val="85000"/>
                  <a:alpha val="54000"/>
                </a:schemeClr>
              </a:solidFill>
              <a:round/>
            </a:ln>
            <a:effectLst/>
          </c:spPr>
        </c:majorGridlines>
        <c:numFmt formatCode="0" sourceLinked="1"/>
        <c:majorTickMark val="out"/>
        <c:minorTickMark val="none"/>
        <c:tickLblPos val="nextTo"/>
        <c:crossAx val="-1615843360"/>
        <c:crosses val="autoZero"/>
        <c:crossBetween val="between"/>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3.2562881983635689E-2"/>
          <c:y val="0.80306464782080622"/>
          <c:w val="0.8786513447630192"/>
          <c:h val="0.16585819845495159"/>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normalizeH="0" baseline="0">
                <a:solidFill>
                  <a:schemeClr val="dk1">
                    <a:lumMod val="50000"/>
                    <a:lumOff val="50000"/>
                  </a:schemeClr>
                </a:solidFill>
                <a:latin typeface="+mj-lt"/>
                <a:ea typeface="+mj-ea"/>
                <a:cs typeface="+mj-cs"/>
              </a:defRPr>
            </a:pPr>
            <a:r>
              <a:rPr lang="el-GR" sz="1200" dirty="0"/>
              <a:t>Σύνολο</a:t>
            </a:r>
            <a:endParaRPr lang="en-US" sz="1200" dirty="0"/>
          </a:p>
        </c:rich>
      </c:tx>
      <c:layout/>
      <c:overlay val="0"/>
      <c:spPr>
        <a:noFill/>
        <a:ln>
          <a:noFill/>
        </a:ln>
        <a:effectLst/>
      </c:spPr>
      <c:txPr>
        <a:bodyPr rot="0" spcFirstLastPara="1" vertOverflow="ellipsis" vert="horz" wrap="square" anchor="ctr" anchorCtr="1"/>
        <a:lstStyle/>
        <a:p>
          <a:pPr>
            <a:defRPr sz="1200" b="1" i="0" u="none" strike="noStrike" kern="1200" spc="0" normalizeH="0" baseline="0">
              <a:solidFill>
                <a:schemeClr val="dk1">
                  <a:lumMod val="50000"/>
                  <a:lumOff val="50000"/>
                </a:schemeClr>
              </a:solidFill>
              <a:latin typeface="+mj-lt"/>
              <a:ea typeface="+mj-ea"/>
              <a:cs typeface="+mj-cs"/>
            </a:defRPr>
          </a:pPr>
          <a:endParaRPr lang="en-US"/>
        </a:p>
      </c:txPr>
    </c:title>
    <c:autoTitleDeleted val="0"/>
    <c:view3D>
      <c:rotX val="30"/>
      <c:rotY val="227"/>
      <c:depthPercent val="100"/>
      <c:rAngAx val="0"/>
      <c:perspective val="5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Series 1</c:v>
                </c:pt>
              </c:strCache>
            </c:strRef>
          </c:tx>
          <c:spPr>
            <a:solidFill>
              <a:srgbClr val="C00000"/>
            </a:solidFill>
            <a:ln>
              <a:noFill/>
            </a:ln>
          </c:spPr>
          <c:dPt>
            <c:idx val="0"/>
            <c:bubble3D val="0"/>
            <c:spPr>
              <a:solidFill>
                <a:schemeClr val="accent3"/>
              </a:solidFill>
              <a:ln w="50800">
                <a:noFill/>
              </a:ln>
              <a:effectLst/>
              <a:sp3d/>
            </c:spPr>
            <c:extLst xmlns:c16r2="http://schemas.microsoft.com/office/drawing/2015/06/chart">
              <c:ext xmlns:c16="http://schemas.microsoft.com/office/drawing/2014/chart" uri="{C3380CC4-5D6E-409C-BE32-E72D297353CC}">
                <c16:uniqueId val="{00000004-9A4F-4D58-A0A0-EA779306130C}"/>
              </c:ext>
            </c:extLst>
          </c:dPt>
          <c:dPt>
            <c:idx val="1"/>
            <c:bubble3D val="0"/>
            <c:spPr>
              <a:solidFill>
                <a:srgbClr val="C00000"/>
              </a:solidFill>
              <a:ln w="50800">
                <a:noFill/>
              </a:ln>
              <a:effectLst/>
              <a:sp3d/>
            </c:spPr>
            <c:extLst xmlns:c16r2="http://schemas.microsoft.com/office/drawing/2015/06/chart">
              <c:ext xmlns:c16="http://schemas.microsoft.com/office/drawing/2014/chart" uri="{C3380CC4-5D6E-409C-BE32-E72D297353CC}">
                <c16:uniqueId val="{00000006-9A4F-4D58-A0A0-EA779306130C}"/>
              </c:ext>
            </c:extLst>
          </c:dPt>
          <c:dPt>
            <c:idx val="2"/>
            <c:bubble3D val="0"/>
            <c:spPr>
              <a:solidFill>
                <a:schemeClr val="bg1">
                  <a:lumMod val="65000"/>
                </a:schemeClr>
              </a:solidFill>
              <a:ln w="50800">
                <a:noFill/>
              </a:ln>
              <a:effectLst/>
              <a:sp3d/>
            </c:spPr>
            <c:extLst xmlns:c16r2="http://schemas.microsoft.com/office/drawing/2015/06/chart">
              <c:ext xmlns:c16="http://schemas.microsoft.com/office/drawing/2014/chart" uri="{C3380CC4-5D6E-409C-BE32-E72D297353CC}">
                <c16:uniqueId val="{00000005-9A4F-4D58-A0A0-EA779306130C}"/>
              </c:ext>
            </c:extLst>
          </c:dPt>
          <c:dPt>
            <c:idx val="3"/>
            <c:bubble3D val="0"/>
            <c:spPr>
              <a:solidFill>
                <a:srgbClr val="C00000"/>
              </a:solidFill>
              <a:ln w="50800">
                <a:noFill/>
              </a:ln>
              <a:effectLst/>
              <a:sp3d/>
            </c:spPr>
            <c:extLst xmlns:c16r2="http://schemas.microsoft.com/office/drawing/2015/06/chart">
              <c:ext xmlns:c16="http://schemas.microsoft.com/office/drawing/2014/chart" uri="{C3380CC4-5D6E-409C-BE32-E72D297353CC}">
                <c16:uniqueId val="{00000007-9A4F-4D58-A0A0-EA779306130C}"/>
              </c:ext>
            </c:extLst>
          </c:dPt>
          <c:dLbls>
            <c:dLbl>
              <c:idx val="2"/>
              <c:layout>
                <c:manualLayout>
                  <c:x val="-4.503346482868667E-3"/>
                  <c:y val="-4.7665605137376405E-3"/>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9A4F-4D58-A0A0-EA779306130C}"/>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Sheet1!$A$2:$A$4</c:f>
              <c:strCache>
                <c:ptCount val="3"/>
                <c:pt idx="0">
                  <c:v>Ναι θα έχουν</c:v>
                </c:pt>
                <c:pt idx="1">
                  <c:v>Όχι δε θα έχουν</c:v>
                </c:pt>
                <c:pt idx="2">
                  <c:v>ΔΓ/ΔΑ (αυθ.)</c:v>
                </c:pt>
              </c:strCache>
            </c:strRef>
          </c:cat>
          <c:val>
            <c:numRef>
              <c:f>Sheet1!$B$2:$B$4</c:f>
              <c:numCache>
                <c:formatCode>0</c:formatCode>
                <c:ptCount val="3"/>
                <c:pt idx="0">
                  <c:v>88.3</c:v>
                </c:pt>
                <c:pt idx="1">
                  <c:v>10.7</c:v>
                </c:pt>
                <c:pt idx="2">
                  <c:v>1</c:v>
                </c:pt>
              </c:numCache>
            </c:numRef>
          </c:val>
          <c:extLst xmlns:c16r2="http://schemas.microsoft.com/office/drawing/2015/06/chart">
            <c:ext xmlns:c16="http://schemas.microsoft.com/office/drawing/2014/chart" uri="{C3380CC4-5D6E-409C-BE32-E72D297353CC}">
              <c16:uniqueId val="{00000000-9A4F-4D58-A0A0-EA779306130C}"/>
            </c:ext>
          </c:extLst>
        </c:ser>
        <c:dLbls>
          <c:showLegendKey val="0"/>
          <c:showVal val="0"/>
          <c:showCatName val="0"/>
          <c:showSerName val="0"/>
          <c:showPercent val="0"/>
          <c:showBubbleSize val="0"/>
          <c:showLeaderLines val="1"/>
        </c:dLbls>
      </c:pie3DChart>
      <c:spPr>
        <a:noFill/>
        <a:ln>
          <a:noFill/>
        </a:ln>
        <a:effectLst/>
      </c:spPr>
    </c:plotArea>
    <c:legend>
      <c:legendPos val="r"/>
      <c:layout>
        <c:manualLayout>
          <c:xMode val="edge"/>
          <c:yMode val="edge"/>
          <c:x val="0.71197088380652174"/>
          <c:y val="0.20544933993008288"/>
          <c:w val="0.20621105508162554"/>
          <c:h val="0.65054430205319003"/>
        </c:manualLayout>
      </c:layout>
      <c:overlay val="0"/>
      <c:spPr>
        <a:solidFill>
          <a:schemeClr val="lt1">
            <a:alpha val="50000"/>
          </a:schemeClr>
        </a:solidFill>
        <a:ln>
          <a:noFill/>
        </a:ln>
        <a:effectLst/>
      </c:spPr>
      <c:txPr>
        <a:bodyPr rot="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spc="0" normalizeH="0" baseline="0">
                <a:solidFill>
                  <a:schemeClr val="dk1">
                    <a:lumMod val="50000"/>
                    <a:lumOff val="50000"/>
                  </a:schemeClr>
                </a:solidFill>
                <a:latin typeface="+mj-lt"/>
                <a:ea typeface="+mj-ea"/>
                <a:cs typeface="+mj-cs"/>
              </a:defRPr>
            </a:pPr>
            <a:r>
              <a:rPr lang="el-GR" sz="1200" dirty="0"/>
              <a:t>Πολιτική προέλευση</a:t>
            </a:r>
            <a:endParaRPr lang="en-GB" sz="1200" dirty="0"/>
          </a:p>
        </c:rich>
      </c:tx>
      <c:layout>
        <c:manualLayout>
          <c:xMode val="edge"/>
          <c:yMode val="edge"/>
          <c:x val="0.4873431412853223"/>
          <c:y val="4.5922996175373773E-3"/>
        </c:manualLayout>
      </c:layout>
      <c:overlay val="0"/>
      <c:spPr>
        <a:noFill/>
        <a:ln>
          <a:noFill/>
        </a:ln>
        <a:effectLst/>
      </c:spPr>
      <c:txPr>
        <a:bodyPr rot="0" spcFirstLastPara="1" vertOverflow="ellipsis" vert="horz" wrap="square" anchor="ctr" anchorCtr="1"/>
        <a:lstStyle/>
        <a:p>
          <a:pPr>
            <a:defRPr sz="1200"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manualLayout>
          <c:layoutTarget val="inner"/>
          <c:xMode val="edge"/>
          <c:yMode val="edge"/>
          <c:x val="0.24037850504756264"/>
          <c:y val="0.10338295115258404"/>
          <c:w val="0.71273341453875894"/>
          <c:h val="0.79636933548433053"/>
        </c:manualLayout>
      </c:layout>
      <c:barChart>
        <c:barDir val="bar"/>
        <c:grouping val="stacked"/>
        <c:varyColors val="0"/>
        <c:ser>
          <c:idx val="0"/>
          <c:order val="0"/>
          <c:tx>
            <c:strRef>
              <c:f>Sheet1!$B$1</c:f>
              <c:strCache>
                <c:ptCount val="1"/>
                <c:pt idx="0">
                  <c:v>Ναι θα έχουν</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Sheet1!$A$2:$A$16</c:f>
              <c:strCache>
                <c:ptCount val="15"/>
                <c:pt idx="0">
                  <c:v>Σύνολο</c:v>
                </c:pt>
                <c:pt idx="2">
                  <c:v>ΝΔ</c:v>
                </c:pt>
                <c:pt idx="3">
                  <c:v>ΣΥΡΙΖΑ</c:v>
                </c:pt>
                <c:pt idx="4">
                  <c:v>ΠΑΣΟΚ-ΚΙΝΑΛ</c:v>
                </c:pt>
                <c:pt idx="5">
                  <c:v>KKE</c:v>
                </c:pt>
                <c:pt idx="6">
                  <c:v>ΛΟΙΠΑ</c:v>
                </c:pt>
                <c:pt idx="7">
                  <c:v>ΆΛΛΟ**</c:v>
                </c:pt>
                <c:pt idx="9">
                  <c:v>Αριστεροί</c:v>
                </c:pt>
                <c:pt idx="10">
                  <c:v>Κεντροαριστεροί</c:v>
                </c:pt>
                <c:pt idx="11">
                  <c:v>Κεντρώοι</c:v>
                </c:pt>
                <c:pt idx="12">
                  <c:v>Κεντροδεξιοί</c:v>
                </c:pt>
                <c:pt idx="13">
                  <c:v>Δεξιοί</c:v>
                </c:pt>
                <c:pt idx="14">
                  <c:v>Τίποτα (αυθ.)</c:v>
                </c:pt>
              </c:strCache>
            </c:strRef>
          </c:cat>
          <c:val>
            <c:numRef>
              <c:f>Sheet1!$B$2:$B$16</c:f>
              <c:numCache>
                <c:formatCode>General</c:formatCode>
                <c:ptCount val="15"/>
                <c:pt idx="0" formatCode="0">
                  <c:v>88.3</c:v>
                </c:pt>
                <c:pt idx="2" formatCode="0">
                  <c:v>88.1</c:v>
                </c:pt>
                <c:pt idx="3" formatCode="0">
                  <c:v>89.8</c:v>
                </c:pt>
                <c:pt idx="4" formatCode="0">
                  <c:v>90.4</c:v>
                </c:pt>
                <c:pt idx="5" formatCode="0">
                  <c:v>92</c:v>
                </c:pt>
                <c:pt idx="6" formatCode="0">
                  <c:v>89</c:v>
                </c:pt>
                <c:pt idx="7" formatCode="0">
                  <c:v>85.3</c:v>
                </c:pt>
                <c:pt idx="9" formatCode="0">
                  <c:v>84.3</c:v>
                </c:pt>
                <c:pt idx="10" formatCode="0">
                  <c:v>89.7</c:v>
                </c:pt>
                <c:pt idx="11" formatCode="0">
                  <c:v>89.6</c:v>
                </c:pt>
                <c:pt idx="12" formatCode="0">
                  <c:v>86.9</c:v>
                </c:pt>
                <c:pt idx="13" formatCode="0">
                  <c:v>86.8</c:v>
                </c:pt>
                <c:pt idx="14" formatCode="0">
                  <c:v>90.8</c:v>
                </c:pt>
              </c:numCache>
            </c:numRef>
          </c:val>
          <c:extLst xmlns:c16r2="http://schemas.microsoft.com/office/drawing/2015/06/chart">
            <c:ext xmlns:c16="http://schemas.microsoft.com/office/drawing/2014/chart" uri="{C3380CC4-5D6E-409C-BE32-E72D297353CC}">
              <c16:uniqueId val="{00000000-CB74-46BE-A266-520E8A2816E4}"/>
            </c:ext>
          </c:extLst>
        </c:ser>
        <c:ser>
          <c:idx val="1"/>
          <c:order val="1"/>
          <c:tx>
            <c:strRef>
              <c:f>Sheet1!$C$1</c:f>
              <c:strCache>
                <c:ptCount val="1"/>
                <c:pt idx="0">
                  <c:v>Όχι δε θα έχουν</c:v>
                </c:pt>
              </c:strCache>
            </c:strRef>
          </c:tx>
          <c:spPr>
            <a:solidFill>
              <a:srgbClr val="C00000">
                <a:alpha val="7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Sheet1!$A$2:$A$16</c:f>
              <c:strCache>
                <c:ptCount val="15"/>
                <c:pt idx="0">
                  <c:v>Σύνολο</c:v>
                </c:pt>
                <c:pt idx="2">
                  <c:v>ΝΔ</c:v>
                </c:pt>
                <c:pt idx="3">
                  <c:v>ΣΥΡΙΖΑ</c:v>
                </c:pt>
                <c:pt idx="4">
                  <c:v>ΠΑΣΟΚ-ΚΙΝΑΛ</c:v>
                </c:pt>
                <c:pt idx="5">
                  <c:v>KKE</c:v>
                </c:pt>
                <c:pt idx="6">
                  <c:v>ΛΟΙΠΑ</c:v>
                </c:pt>
                <c:pt idx="7">
                  <c:v>ΆΛΛΟ**</c:v>
                </c:pt>
                <c:pt idx="9">
                  <c:v>Αριστεροί</c:v>
                </c:pt>
                <c:pt idx="10">
                  <c:v>Κεντροαριστεροί</c:v>
                </c:pt>
                <c:pt idx="11">
                  <c:v>Κεντρώοι</c:v>
                </c:pt>
                <c:pt idx="12">
                  <c:v>Κεντροδεξιοί</c:v>
                </c:pt>
                <c:pt idx="13">
                  <c:v>Δεξιοί</c:v>
                </c:pt>
                <c:pt idx="14">
                  <c:v>Τίποτα (αυθ.)</c:v>
                </c:pt>
              </c:strCache>
            </c:strRef>
          </c:cat>
          <c:val>
            <c:numRef>
              <c:f>Sheet1!$C$2:$C$16</c:f>
              <c:numCache>
                <c:formatCode>General</c:formatCode>
                <c:ptCount val="15"/>
                <c:pt idx="0" formatCode="0">
                  <c:v>10.7</c:v>
                </c:pt>
                <c:pt idx="2" formatCode="0">
                  <c:v>10.3</c:v>
                </c:pt>
                <c:pt idx="3" formatCode="0">
                  <c:v>10.199999999999999</c:v>
                </c:pt>
                <c:pt idx="4" formatCode="0">
                  <c:v>8.8000000000000007</c:v>
                </c:pt>
                <c:pt idx="5" formatCode="0">
                  <c:v>8</c:v>
                </c:pt>
                <c:pt idx="6" formatCode="0">
                  <c:v>11</c:v>
                </c:pt>
                <c:pt idx="7" formatCode="0">
                  <c:v>12.7</c:v>
                </c:pt>
                <c:pt idx="9" formatCode="0">
                  <c:v>15.3</c:v>
                </c:pt>
                <c:pt idx="10" formatCode="0">
                  <c:v>10.3</c:v>
                </c:pt>
                <c:pt idx="11" formatCode="0">
                  <c:v>9.6999999999999993</c:v>
                </c:pt>
                <c:pt idx="12" formatCode="0">
                  <c:v>11.8</c:v>
                </c:pt>
                <c:pt idx="13" formatCode="0">
                  <c:v>11</c:v>
                </c:pt>
                <c:pt idx="14" formatCode="0">
                  <c:v>7.5</c:v>
                </c:pt>
              </c:numCache>
            </c:numRef>
          </c:val>
          <c:extLst xmlns:c16r2="http://schemas.microsoft.com/office/drawing/2015/06/chart">
            <c:ext xmlns:c16="http://schemas.microsoft.com/office/drawing/2014/chart" uri="{C3380CC4-5D6E-409C-BE32-E72D297353CC}">
              <c16:uniqueId val="{00000001-CB74-46BE-A266-520E8A2816E4}"/>
            </c:ext>
          </c:extLst>
        </c:ser>
        <c:ser>
          <c:idx val="2"/>
          <c:order val="2"/>
          <c:tx>
            <c:strRef>
              <c:f>Sheet1!$D$1</c:f>
              <c:strCache>
                <c:ptCount val="1"/>
                <c:pt idx="0">
                  <c:v>ΔΓ/ΔΑ (αυθ.)</c:v>
                </c:pt>
              </c:strCache>
            </c:strRef>
          </c:tx>
          <c:spPr>
            <a:solidFill>
              <a:schemeClr val="bg1">
                <a:lumMod val="65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Sheet1!$A$2:$A$16</c:f>
              <c:strCache>
                <c:ptCount val="15"/>
                <c:pt idx="0">
                  <c:v>Σύνολο</c:v>
                </c:pt>
                <c:pt idx="2">
                  <c:v>ΝΔ</c:v>
                </c:pt>
                <c:pt idx="3">
                  <c:v>ΣΥΡΙΖΑ</c:v>
                </c:pt>
                <c:pt idx="4">
                  <c:v>ΠΑΣΟΚ-ΚΙΝΑΛ</c:v>
                </c:pt>
                <c:pt idx="5">
                  <c:v>KKE</c:v>
                </c:pt>
                <c:pt idx="6">
                  <c:v>ΛΟΙΠΑ</c:v>
                </c:pt>
                <c:pt idx="7">
                  <c:v>ΆΛΛΟ**</c:v>
                </c:pt>
                <c:pt idx="9">
                  <c:v>Αριστεροί</c:v>
                </c:pt>
                <c:pt idx="10">
                  <c:v>Κεντροαριστεροί</c:v>
                </c:pt>
                <c:pt idx="11">
                  <c:v>Κεντρώοι</c:v>
                </c:pt>
                <c:pt idx="12">
                  <c:v>Κεντροδεξιοί</c:v>
                </c:pt>
                <c:pt idx="13">
                  <c:v>Δεξιοί</c:v>
                </c:pt>
                <c:pt idx="14">
                  <c:v>Τίποτα (αυθ.)</c:v>
                </c:pt>
              </c:strCache>
            </c:strRef>
          </c:cat>
          <c:val>
            <c:numRef>
              <c:f>Sheet1!$D$2:$D$16</c:f>
              <c:numCache>
                <c:formatCode>General</c:formatCode>
                <c:ptCount val="15"/>
                <c:pt idx="0" formatCode="0">
                  <c:v>1</c:v>
                </c:pt>
                <c:pt idx="2" formatCode="0">
                  <c:v>1.6</c:v>
                </c:pt>
                <c:pt idx="4" formatCode="0">
                  <c:v>0.8</c:v>
                </c:pt>
                <c:pt idx="7" formatCode="0">
                  <c:v>2</c:v>
                </c:pt>
                <c:pt idx="11" formatCode="0">
                  <c:v>0.7</c:v>
                </c:pt>
                <c:pt idx="12" formatCode="0">
                  <c:v>1.3</c:v>
                </c:pt>
                <c:pt idx="13" formatCode="0">
                  <c:v>2.2000000000000002</c:v>
                </c:pt>
                <c:pt idx="14" formatCode="0">
                  <c:v>1.6</c:v>
                </c:pt>
              </c:numCache>
            </c:numRef>
          </c:val>
          <c:extLst xmlns:c16r2="http://schemas.microsoft.com/office/drawing/2015/06/chart">
            <c:ext xmlns:c16="http://schemas.microsoft.com/office/drawing/2014/chart" uri="{C3380CC4-5D6E-409C-BE32-E72D297353CC}">
              <c16:uniqueId val="{00000002-CB74-46BE-A266-520E8A2816E4}"/>
            </c:ext>
          </c:extLst>
        </c:ser>
        <c:dLbls>
          <c:showLegendKey val="0"/>
          <c:showVal val="0"/>
          <c:showCatName val="0"/>
          <c:showSerName val="0"/>
          <c:showPercent val="0"/>
          <c:showBubbleSize val="0"/>
        </c:dLbls>
        <c:gapWidth val="39"/>
        <c:overlap val="99"/>
        <c:axId val="-1615846080"/>
        <c:axId val="-1615840096"/>
      </c:barChart>
      <c:catAx>
        <c:axId val="-1615846080"/>
        <c:scaling>
          <c:orientation val="maxMin"/>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1" i="0" u="none" strike="noStrike" kern="1200" cap="none" spc="0" normalizeH="0" baseline="0">
                <a:solidFill>
                  <a:schemeClr val="dk1">
                    <a:lumMod val="65000"/>
                    <a:lumOff val="35000"/>
                  </a:schemeClr>
                </a:solidFill>
                <a:latin typeface="+mn-lt"/>
                <a:ea typeface="+mn-ea"/>
                <a:cs typeface="+mn-cs"/>
              </a:defRPr>
            </a:pPr>
            <a:endParaRPr lang="en-US"/>
          </a:p>
        </c:txPr>
        <c:crossAx val="-1615840096"/>
        <c:crosses val="autoZero"/>
        <c:auto val="1"/>
        <c:lblAlgn val="ctr"/>
        <c:lblOffset val="100"/>
        <c:noMultiLvlLbl val="0"/>
      </c:catAx>
      <c:valAx>
        <c:axId val="-1615840096"/>
        <c:scaling>
          <c:orientation val="minMax"/>
          <c:max val="100"/>
          <c:min val="0"/>
        </c:scaling>
        <c:delete val="0"/>
        <c:axPos val="t"/>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1615846080"/>
        <c:crosses val="autoZero"/>
        <c:crossBetween val="between"/>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3.7106975235369308E-2"/>
          <c:y val="0.90511007235945484"/>
          <c:w val="0.89999989516068724"/>
          <c:h val="8.4739679891404754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Πολύ</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Sheet1!$A$2:$A$5</c:f>
              <c:strCache>
                <c:ptCount val="4"/>
                <c:pt idx="0">
                  <c:v> Ενεργειακές συνεργασίες και δραστηριότητες  </c:v>
                </c:pt>
                <c:pt idx="1">
                  <c:v> Εσωτερική κατάσταση/κίνδυνος τρομοκρατικών επιθέσεων  </c:v>
                </c:pt>
                <c:pt idx="2">
                  <c:v> Αμυντική συνεργασία Ελλάδας – Ισραήλ  </c:v>
                </c:pt>
                <c:pt idx="3">
                  <c:v> Ελληνοτουρκικές σχέσεις  </c:v>
                </c:pt>
              </c:strCache>
            </c:strRef>
          </c:cat>
          <c:val>
            <c:numRef>
              <c:f>Sheet1!$B$2:$B$5</c:f>
              <c:numCache>
                <c:formatCode>0</c:formatCode>
                <c:ptCount val="4"/>
                <c:pt idx="0">
                  <c:v>33.299999999999997</c:v>
                </c:pt>
                <c:pt idx="1">
                  <c:v>21.9</c:v>
                </c:pt>
                <c:pt idx="2">
                  <c:v>18.7</c:v>
                </c:pt>
                <c:pt idx="3">
                  <c:v>16.7</c:v>
                </c:pt>
              </c:numCache>
            </c:numRef>
          </c:val>
          <c:extLst xmlns:c16r2="http://schemas.microsoft.com/office/drawing/2015/06/chart">
            <c:ext xmlns:c16="http://schemas.microsoft.com/office/drawing/2014/chart" uri="{C3380CC4-5D6E-409C-BE32-E72D297353CC}">
              <c16:uniqueId val="{00000000-1219-47B5-8527-FC2A2433AFF1}"/>
            </c:ext>
          </c:extLst>
        </c:ser>
        <c:ser>
          <c:idx val="1"/>
          <c:order val="1"/>
          <c:tx>
            <c:strRef>
              <c:f>Sheet1!$C$1</c:f>
              <c:strCache>
                <c:ptCount val="1"/>
                <c:pt idx="0">
                  <c:v>Αρκετά</c:v>
                </c:pt>
              </c:strCache>
            </c:strRef>
          </c:tx>
          <c:spPr>
            <a:solidFill>
              <a:srgbClr val="FF5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Sheet1!$A$2:$A$5</c:f>
              <c:strCache>
                <c:ptCount val="4"/>
                <c:pt idx="0">
                  <c:v> Ενεργειακές συνεργασίες και δραστηριότητες  </c:v>
                </c:pt>
                <c:pt idx="1">
                  <c:v> Εσωτερική κατάσταση/κίνδυνος τρομοκρατικών επιθέσεων  </c:v>
                </c:pt>
                <c:pt idx="2">
                  <c:v> Αμυντική συνεργασία Ελλάδας – Ισραήλ  </c:v>
                </c:pt>
                <c:pt idx="3">
                  <c:v> Ελληνοτουρκικές σχέσεις  </c:v>
                </c:pt>
              </c:strCache>
            </c:strRef>
          </c:cat>
          <c:val>
            <c:numRef>
              <c:f>Sheet1!$C$2:$C$5</c:f>
              <c:numCache>
                <c:formatCode>0</c:formatCode>
                <c:ptCount val="4"/>
                <c:pt idx="0">
                  <c:v>52.5</c:v>
                </c:pt>
                <c:pt idx="1">
                  <c:v>43.1</c:v>
                </c:pt>
                <c:pt idx="2">
                  <c:v>43.1</c:v>
                </c:pt>
                <c:pt idx="3">
                  <c:v>47.6</c:v>
                </c:pt>
              </c:numCache>
            </c:numRef>
          </c:val>
          <c:extLst xmlns:c16r2="http://schemas.microsoft.com/office/drawing/2015/06/chart">
            <c:ext xmlns:c16="http://schemas.microsoft.com/office/drawing/2014/chart" uri="{C3380CC4-5D6E-409C-BE32-E72D297353CC}">
              <c16:uniqueId val="{00000001-1219-47B5-8527-FC2A2433AFF1}"/>
            </c:ext>
          </c:extLst>
        </c:ser>
        <c:ser>
          <c:idx val="2"/>
          <c:order val="2"/>
          <c:tx>
            <c:strRef>
              <c:f>Sheet1!$D$1</c:f>
              <c:strCache>
                <c:ptCount val="1"/>
                <c:pt idx="0">
                  <c:v>Όχι και τόσο</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Sheet1!$A$2:$A$5</c:f>
              <c:strCache>
                <c:ptCount val="4"/>
                <c:pt idx="0">
                  <c:v> Ενεργειακές συνεργασίες και δραστηριότητες  </c:v>
                </c:pt>
                <c:pt idx="1">
                  <c:v> Εσωτερική κατάσταση/κίνδυνος τρομοκρατικών επιθέσεων  </c:v>
                </c:pt>
                <c:pt idx="2">
                  <c:v> Αμυντική συνεργασία Ελλάδας – Ισραήλ  </c:v>
                </c:pt>
                <c:pt idx="3">
                  <c:v> Ελληνοτουρκικές σχέσεις  </c:v>
                </c:pt>
              </c:strCache>
            </c:strRef>
          </c:cat>
          <c:val>
            <c:numRef>
              <c:f>Sheet1!$D$2:$D$5</c:f>
              <c:numCache>
                <c:formatCode>0</c:formatCode>
                <c:ptCount val="4"/>
                <c:pt idx="0">
                  <c:v>10.199999999999999</c:v>
                </c:pt>
                <c:pt idx="1">
                  <c:v>26.5</c:v>
                </c:pt>
                <c:pt idx="2">
                  <c:v>20.9</c:v>
                </c:pt>
                <c:pt idx="3">
                  <c:v>26.2</c:v>
                </c:pt>
              </c:numCache>
            </c:numRef>
          </c:val>
          <c:extLst xmlns:c16r2="http://schemas.microsoft.com/office/drawing/2015/06/chart">
            <c:ext xmlns:c16="http://schemas.microsoft.com/office/drawing/2014/chart" uri="{C3380CC4-5D6E-409C-BE32-E72D297353CC}">
              <c16:uniqueId val="{00000002-1219-47B5-8527-FC2A2433AFF1}"/>
            </c:ext>
          </c:extLst>
        </c:ser>
        <c:ser>
          <c:idx val="3"/>
          <c:order val="3"/>
          <c:tx>
            <c:strRef>
              <c:f>Sheet1!$E$1</c:f>
              <c:strCache>
                <c:ptCount val="1"/>
                <c:pt idx="0">
                  <c:v>Καθόλου</c:v>
                </c:pt>
              </c:strCache>
            </c:strRef>
          </c:tx>
          <c:spPr>
            <a:solidFill>
              <a:schemeClr val="accent3">
                <a:lumMod val="50000"/>
                <a:lumOff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Sheet1!$A$2:$A$5</c:f>
              <c:strCache>
                <c:ptCount val="4"/>
                <c:pt idx="0">
                  <c:v> Ενεργειακές συνεργασίες και δραστηριότητες  </c:v>
                </c:pt>
                <c:pt idx="1">
                  <c:v> Εσωτερική κατάσταση/κίνδυνος τρομοκρατικών επιθέσεων  </c:v>
                </c:pt>
                <c:pt idx="2">
                  <c:v> Αμυντική συνεργασία Ελλάδας – Ισραήλ  </c:v>
                </c:pt>
                <c:pt idx="3">
                  <c:v> Ελληνοτουρκικές σχέσεις  </c:v>
                </c:pt>
              </c:strCache>
            </c:strRef>
          </c:cat>
          <c:val>
            <c:numRef>
              <c:f>Sheet1!$E$2:$E$5</c:f>
              <c:numCache>
                <c:formatCode>0</c:formatCode>
                <c:ptCount val="4"/>
                <c:pt idx="0">
                  <c:v>2.1</c:v>
                </c:pt>
                <c:pt idx="1">
                  <c:v>7.3</c:v>
                </c:pt>
                <c:pt idx="2">
                  <c:v>14.1</c:v>
                </c:pt>
                <c:pt idx="3">
                  <c:v>7.3</c:v>
                </c:pt>
              </c:numCache>
            </c:numRef>
          </c:val>
          <c:extLst xmlns:c16r2="http://schemas.microsoft.com/office/drawing/2015/06/chart">
            <c:ext xmlns:c16="http://schemas.microsoft.com/office/drawing/2014/chart" uri="{C3380CC4-5D6E-409C-BE32-E72D297353CC}">
              <c16:uniqueId val="{00000005-1219-47B5-8527-FC2A2433AFF1}"/>
            </c:ext>
          </c:extLst>
        </c:ser>
        <c:ser>
          <c:idx val="4"/>
          <c:order val="4"/>
          <c:tx>
            <c:strRef>
              <c:f>Sheet1!$F$1</c:f>
              <c:strCache>
                <c:ptCount val="1"/>
                <c:pt idx="0">
                  <c:v>ΔΓ/ΔΑ (αυθ.)</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Sheet1!$A$2:$A$5</c:f>
              <c:strCache>
                <c:ptCount val="4"/>
                <c:pt idx="0">
                  <c:v> Ενεργειακές συνεργασίες και δραστηριότητες  </c:v>
                </c:pt>
                <c:pt idx="1">
                  <c:v> Εσωτερική κατάσταση/κίνδυνος τρομοκρατικών επιθέσεων  </c:v>
                </c:pt>
                <c:pt idx="2">
                  <c:v> Αμυντική συνεργασία Ελλάδας – Ισραήλ  </c:v>
                </c:pt>
                <c:pt idx="3">
                  <c:v> Ελληνοτουρκικές σχέσεις  </c:v>
                </c:pt>
              </c:strCache>
            </c:strRef>
          </c:cat>
          <c:val>
            <c:numRef>
              <c:f>Sheet1!$F$2:$F$5</c:f>
              <c:numCache>
                <c:formatCode>0</c:formatCode>
                <c:ptCount val="4"/>
                <c:pt idx="0">
                  <c:v>2</c:v>
                </c:pt>
                <c:pt idx="1">
                  <c:v>1.2</c:v>
                </c:pt>
                <c:pt idx="2">
                  <c:v>3.2</c:v>
                </c:pt>
                <c:pt idx="3">
                  <c:v>2.1</c:v>
                </c:pt>
              </c:numCache>
            </c:numRef>
          </c:val>
          <c:extLst xmlns:c16r2="http://schemas.microsoft.com/office/drawing/2015/06/chart">
            <c:ext xmlns:c16="http://schemas.microsoft.com/office/drawing/2014/chart" uri="{C3380CC4-5D6E-409C-BE32-E72D297353CC}">
              <c16:uniqueId val="{00000000-CC94-422F-9223-68DF478B3BFB}"/>
            </c:ext>
          </c:extLst>
        </c:ser>
        <c:dLbls>
          <c:showLegendKey val="0"/>
          <c:showVal val="0"/>
          <c:showCatName val="0"/>
          <c:showSerName val="0"/>
          <c:showPercent val="0"/>
          <c:showBubbleSize val="0"/>
        </c:dLbls>
        <c:gapWidth val="150"/>
        <c:overlap val="100"/>
        <c:axId val="-1615834112"/>
        <c:axId val="-1615842816"/>
      </c:barChart>
      <c:catAx>
        <c:axId val="-1615834112"/>
        <c:scaling>
          <c:orientation val="maxMin"/>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1" i="0" u="none" strike="noStrike" kern="1200" cap="none" spc="0" normalizeH="0" baseline="0">
                <a:solidFill>
                  <a:schemeClr val="dk1">
                    <a:lumMod val="65000"/>
                    <a:lumOff val="35000"/>
                  </a:schemeClr>
                </a:solidFill>
                <a:latin typeface="+mn-lt"/>
                <a:ea typeface="+mn-ea"/>
                <a:cs typeface="+mn-cs"/>
              </a:defRPr>
            </a:pPr>
            <a:endParaRPr lang="en-US"/>
          </a:p>
        </c:txPr>
        <c:crossAx val="-1615842816"/>
        <c:crosses val="autoZero"/>
        <c:auto val="1"/>
        <c:lblAlgn val="ctr"/>
        <c:lblOffset val="100"/>
        <c:noMultiLvlLbl val="0"/>
      </c:catAx>
      <c:valAx>
        <c:axId val="-1615842816"/>
        <c:scaling>
          <c:orientation val="minMax"/>
          <c:max val="100"/>
        </c:scaling>
        <c:delete val="0"/>
        <c:axPos val="t"/>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1615834112"/>
        <c:crosses val="autoZero"/>
        <c:crossBetween val="between"/>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0.24127715887382831"/>
          <c:y val="0.94265296117988917"/>
          <c:w val="0.75678197020249216"/>
          <c:h val="4.978842834268636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normalizeH="0" baseline="0">
                <a:solidFill>
                  <a:schemeClr val="dk1">
                    <a:lumMod val="50000"/>
                    <a:lumOff val="50000"/>
                  </a:schemeClr>
                </a:solidFill>
                <a:latin typeface="+mj-lt"/>
                <a:ea typeface="+mj-ea"/>
                <a:cs typeface="+mj-cs"/>
              </a:defRPr>
            </a:pPr>
            <a:r>
              <a:rPr lang="el-GR" sz="1200" dirty="0"/>
              <a:t>Σύνολο</a:t>
            </a:r>
            <a:endParaRPr lang="en-US" sz="1200" dirty="0"/>
          </a:p>
        </c:rich>
      </c:tx>
      <c:layout/>
      <c:overlay val="0"/>
      <c:spPr>
        <a:noFill/>
        <a:ln>
          <a:noFill/>
        </a:ln>
        <a:effectLst/>
      </c:spPr>
      <c:txPr>
        <a:bodyPr rot="0" spcFirstLastPara="1" vertOverflow="ellipsis" vert="horz" wrap="square" anchor="ctr" anchorCtr="1"/>
        <a:lstStyle/>
        <a:p>
          <a:pPr>
            <a:defRPr sz="1200" b="1" i="0" u="none" strike="noStrike" kern="1200" spc="0" normalizeH="0" baseline="0">
              <a:solidFill>
                <a:schemeClr val="dk1">
                  <a:lumMod val="50000"/>
                  <a:lumOff val="50000"/>
                </a:schemeClr>
              </a:solidFill>
              <a:latin typeface="+mj-lt"/>
              <a:ea typeface="+mj-ea"/>
              <a:cs typeface="+mj-cs"/>
            </a:defRPr>
          </a:pPr>
          <a:endParaRPr lang="en-US"/>
        </a:p>
      </c:txPr>
    </c:title>
    <c:autoTitleDeleted val="0"/>
    <c:view3D>
      <c:rotX val="30"/>
      <c:rotY val="227"/>
      <c:depthPercent val="100"/>
      <c:rAngAx val="0"/>
      <c:perspective val="5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Series 1</c:v>
                </c:pt>
              </c:strCache>
            </c:strRef>
          </c:tx>
          <c:spPr>
            <a:solidFill>
              <a:srgbClr val="C00000"/>
            </a:solidFill>
            <a:ln>
              <a:noFill/>
            </a:ln>
          </c:spPr>
          <c:dPt>
            <c:idx val="0"/>
            <c:bubble3D val="0"/>
            <c:spPr>
              <a:solidFill>
                <a:schemeClr val="accent3"/>
              </a:solidFill>
              <a:ln w="50800">
                <a:noFill/>
              </a:ln>
              <a:effectLst/>
              <a:sp3d/>
            </c:spPr>
            <c:extLst xmlns:c16r2="http://schemas.microsoft.com/office/drawing/2015/06/chart">
              <c:ext xmlns:c16="http://schemas.microsoft.com/office/drawing/2014/chart" uri="{C3380CC4-5D6E-409C-BE32-E72D297353CC}">
                <c16:uniqueId val="{00000004-9A4F-4D58-A0A0-EA779306130C}"/>
              </c:ext>
            </c:extLst>
          </c:dPt>
          <c:dPt>
            <c:idx val="1"/>
            <c:bubble3D val="0"/>
            <c:spPr>
              <a:solidFill>
                <a:srgbClr val="C00000"/>
              </a:solidFill>
              <a:ln w="50800">
                <a:noFill/>
              </a:ln>
              <a:effectLst/>
              <a:sp3d/>
            </c:spPr>
            <c:extLst xmlns:c16r2="http://schemas.microsoft.com/office/drawing/2015/06/chart">
              <c:ext xmlns:c16="http://schemas.microsoft.com/office/drawing/2014/chart" uri="{C3380CC4-5D6E-409C-BE32-E72D297353CC}">
                <c16:uniqueId val="{00000006-9A4F-4D58-A0A0-EA779306130C}"/>
              </c:ext>
            </c:extLst>
          </c:dPt>
          <c:dPt>
            <c:idx val="2"/>
            <c:bubble3D val="0"/>
            <c:spPr>
              <a:solidFill>
                <a:schemeClr val="bg1">
                  <a:lumMod val="65000"/>
                </a:schemeClr>
              </a:solidFill>
              <a:ln w="50800">
                <a:noFill/>
              </a:ln>
              <a:effectLst/>
              <a:sp3d/>
            </c:spPr>
            <c:extLst xmlns:c16r2="http://schemas.microsoft.com/office/drawing/2015/06/chart">
              <c:ext xmlns:c16="http://schemas.microsoft.com/office/drawing/2014/chart" uri="{C3380CC4-5D6E-409C-BE32-E72D297353CC}">
                <c16:uniqueId val="{00000005-9A4F-4D58-A0A0-EA779306130C}"/>
              </c:ext>
            </c:extLst>
          </c:dPt>
          <c:dPt>
            <c:idx val="3"/>
            <c:bubble3D val="0"/>
            <c:spPr>
              <a:solidFill>
                <a:srgbClr val="C00000"/>
              </a:solidFill>
              <a:ln w="50800">
                <a:noFill/>
              </a:ln>
              <a:effectLst/>
              <a:sp3d/>
            </c:spPr>
            <c:extLst xmlns:c16r2="http://schemas.microsoft.com/office/drawing/2015/06/chart">
              <c:ext xmlns:c16="http://schemas.microsoft.com/office/drawing/2014/chart" uri="{C3380CC4-5D6E-409C-BE32-E72D297353CC}">
                <c16:uniqueId val="{00000007-9A4F-4D58-A0A0-EA779306130C}"/>
              </c:ext>
            </c:extLst>
          </c:dPt>
          <c:dLbls>
            <c:dLbl>
              <c:idx val="2"/>
              <c:layout>
                <c:manualLayout>
                  <c:x val="-4.503346482868667E-3"/>
                  <c:y val="-4.7665605137376405E-3"/>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9A4F-4D58-A0A0-EA779306130C}"/>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Sheet1!$A$2:$A$4</c:f>
              <c:strCache>
                <c:ptCount val="3"/>
                <c:pt idx="0">
                  <c:v> Ένα πιο δημοκρατικό καθεστώς που στηρίζεται στη συναίνεση και σέβεται τα δικαιώματα των πολιτών</c:v>
                </c:pt>
                <c:pt idx="1">
                  <c:v> Ένα λιγότερο δημοκρατικό καθεστώς που να παίρνει τις αποφάσεις χωρίς συνεχείς διαβουλεύσεις</c:v>
                </c:pt>
                <c:pt idx="2">
                  <c:v>ΔΓ/ΔΑ (αυθ.)</c:v>
                </c:pt>
              </c:strCache>
            </c:strRef>
          </c:cat>
          <c:val>
            <c:numRef>
              <c:f>Sheet1!$B$2:$B$4</c:f>
              <c:numCache>
                <c:formatCode>0</c:formatCode>
                <c:ptCount val="3"/>
                <c:pt idx="0">
                  <c:v>85.3</c:v>
                </c:pt>
                <c:pt idx="1">
                  <c:v>12.6</c:v>
                </c:pt>
                <c:pt idx="2">
                  <c:v>2.1</c:v>
                </c:pt>
              </c:numCache>
            </c:numRef>
          </c:val>
          <c:extLst xmlns:c16r2="http://schemas.microsoft.com/office/drawing/2015/06/chart">
            <c:ext xmlns:c16="http://schemas.microsoft.com/office/drawing/2014/chart" uri="{C3380CC4-5D6E-409C-BE32-E72D297353CC}">
              <c16:uniqueId val="{00000000-9A4F-4D58-A0A0-EA779306130C}"/>
            </c:ext>
          </c:extLst>
        </c:ser>
        <c:dLbls>
          <c:showLegendKey val="0"/>
          <c:showVal val="0"/>
          <c:showCatName val="0"/>
          <c:showSerName val="0"/>
          <c:showPercent val="0"/>
          <c:showBubbleSize val="0"/>
          <c:showLeaderLines val="1"/>
        </c:dLbls>
      </c:pie3DChart>
      <c:spPr>
        <a:noFill/>
        <a:ln>
          <a:noFill/>
        </a:ln>
        <a:effectLst/>
      </c:spPr>
    </c:plotArea>
    <c:legend>
      <c:legendPos val="r"/>
      <c:layout>
        <c:manualLayout>
          <c:xMode val="edge"/>
          <c:yMode val="edge"/>
          <c:x val="0.57752523838847525"/>
          <c:y val="9.9555535661153868E-2"/>
          <c:w val="0.40446141357942289"/>
          <c:h val="0.86790526871046536"/>
        </c:manualLayout>
      </c:layout>
      <c:overlay val="0"/>
      <c:spPr>
        <a:solidFill>
          <a:schemeClr val="lt1">
            <a:alpha val="50000"/>
          </a:schemeClr>
        </a:solidFill>
        <a:ln>
          <a:noFill/>
        </a:ln>
        <a:effectLst/>
      </c:spPr>
      <c:txPr>
        <a:bodyPr rot="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spc="0" normalizeH="0" baseline="0">
                <a:solidFill>
                  <a:schemeClr val="dk1">
                    <a:lumMod val="50000"/>
                    <a:lumOff val="50000"/>
                  </a:schemeClr>
                </a:solidFill>
                <a:latin typeface="+mj-lt"/>
                <a:ea typeface="+mj-ea"/>
                <a:cs typeface="+mj-cs"/>
              </a:defRPr>
            </a:pPr>
            <a:r>
              <a:rPr lang="el-GR" sz="1200" dirty="0"/>
              <a:t>Πολιτική προέλευση</a:t>
            </a:r>
            <a:endParaRPr lang="en-GB" sz="1200" dirty="0"/>
          </a:p>
        </c:rich>
      </c:tx>
      <c:layout>
        <c:manualLayout>
          <c:xMode val="edge"/>
          <c:yMode val="edge"/>
          <c:x val="0.4873431412853223"/>
          <c:y val="4.5922996175373773E-3"/>
        </c:manualLayout>
      </c:layout>
      <c:overlay val="0"/>
      <c:spPr>
        <a:noFill/>
        <a:ln>
          <a:noFill/>
        </a:ln>
        <a:effectLst/>
      </c:spPr>
      <c:txPr>
        <a:bodyPr rot="0" spcFirstLastPara="1" vertOverflow="ellipsis" vert="horz" wrap="square" anchor="ctr" anchorCtr="1"/>
        <a:lstStyle/>
        <a:p>
          <a:pPr>
            <a:defRPr sz="1200"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manualLayout>
          <c:layoutTarget val="inner"/>
          <c:xMode val="edge"/>
          <c:yMode val="edge"/>
          <c:x val="0.24037850504756264"/>
          <c:y val="0.10338295115258404"/>
          <c:w val="0.71273341453875894"/>
          <c:h val="0.79636933548433053"/>
        </c:manualLayout>
      </c:layout>
      <c:barChart>
        <c:barDir val="bar"/>
        <c:grouping val="stacked"/>
        <c:varyColors val="0"/>
        <c:ser>
          <c:idx val="0"/>
          <c:order val="0"/>
          <c:tx>
            <c:strRef>
              <c:f>Sheet1!$B$1</c:f>
              <c:strCache>
                <c:ptCount val="1"/>
                <c:pt idx="0">
                  <c:v> Ένα πιο δημοκρατικό καθεστώς που στηρίζεται στη συναίνεση και σέβεται τα δικαιώματα των πολιτών</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Sheet1!$A$2:$A$16</c:f>
              <c:strCache>
                <c:ptCount val="15"/>
                <c:pt idx="0">
                  <c:v>Σύνολο</c:v>
                </c:pt>
                <c:pt idx="2">
                  <c:v>ΝΔ</c:v>
                </c:pt>
                <c:pt idx="3">
                  <c:v>ΣΥΡΙΖΑ</c:v>
                </c:pt>
                <c:pt idx="4">
                  <c:v>ΠΑΣΟΚ-ΚΙΝΑΛ</c:v>
                </c:pt>
                <c:pt idx="5">
                  <c:v>KKE</c:v>
                </c:pt>
                <c:pt idx="6">
                  <c:v>ΛΟΙΠΑ</c:v>
                </c:pt>
                <c:pt idx="7">
                  <c:v>ΆΛΛΟ**</c:v>
                </c:pt>
                <c:pt idx="9">
                  <c:v>Αριστεροί</c:v>
                </c:pt>
                <c:pt idx="10">
                  <c:v>Κεντροαριστεροί</c:v>
                </c:pt>
                <c:pt idx="11">
                  <c:v>Κεντρώοι</c:v>
                </c:pt>
                <c:pt idx="12">
                  <c:v>Κεντροδεξιοί</c:v>
                </c:pt>
                <c:pt idx="13">
                  <c:v>Δεξιοί</c:v>
                </c:pt>
                <c:pt idx="14">
                  <c:v>Τίποτα (αυθ.)</c:v>
                </c:pt>
              </c:strCache>
            </c:strRef>
          </c:cat>
          <c:val>
            <c:numRef>
              <c:f>Sheet1!$B$2:$B$16</c:f>
              <c:numCache>
                <c:formatCode>General</c:formatCode>
                <c:ptCount val="15"/>
                <c:pt idx="0" formatCode="0">
                  <c:v>85.3</c:v>
                </c:pt>
                <c:pt idx="2" formatCode="0">
                  <c:v>83.3</c:v>
                </c:pt>
                <c:pt idx="3" formatCode="0">
                  <c:v>87.3</c:v>
                </c:pt>
                <c:pt idx="4" formatCode="0">
                  <c:v>87.7</c:v>
                </c:pt>
                <c:pt idx="5" formatCode="0">
                  <c:v>92.2</c:v>
                </c:pt>
                <c:pt idx="6" formatCode="0">
                  <c:v>86.3</c:v>
                </c:pt>
                <c:pt idx="7" formatCode="0">
                  <c:v>83.5</c:v>
                </c:pt>
                <c:pt idx="9" formatCode="0">
                  <c:v>89.6</c:v>
                </c:pt>
                <c:pt idx="10" formatCode="0">
                  <c:v>91.2</c:v>
                </c:pt>
                <c:pt idx="11" formatCode="0">
                  <c:v>86.7</c:v>
                </c:pt>
                <c:pt idx="12" formatCode="0">
                  <c:v>82.4</c:v>
                </c:pt>
                <c:pt idx="13" formatCode="0">
                  <c:v>77.400000000000006</c:v>
                </c:pt>
                <c:pt idx="14" formatCode="0">
                  <c:v>84.9</c:v>
                </c:pt>
              </c:numCache>
            </c:numRef>
          </c:val>
          <c:extLst xmlns:c16r2="http://schemas.microsoft.com/office/drawing/2015/06/chart">
            <c:ext xmlns:c16="http://schemas.microsoft.com/office/drawing/2014/chart" uri="{C3380CC4-5D6E-409C-BE32-E72D297353CC}">
              <c16:uniqueId val="{00000000-CB74-46BE-A266-520E8A2816E4}"/>
            </c:ext>
          </c:extLst>
        </c:ser>
        <c:ser>
          <c:idx val="1"/>
          <c:order val="1"/>
          <c:tx>
            <c:strRef>
              <c:f>Sheet1!$C$1</c:f>
              <c:strCache>
                <c:ptCount val="1"/>
                <c:pt idx="0">
                  <c:v> Ένα λιγότερο δημοκρατικό καθεστώς που να παίρνει τις αποφάσεις χωρίς συνεχείς διαβουλεύσεις</c:v>
                </c:pt>
              </c:strCache>
            </c:strRef>
          </c:tx>
          <c:spPr>
            <a:solidFill>
              <a:srgbClr val="C00000">
                <a:alpha val="7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Sheet1!$A$2:$A$16</c:f>
              <c:strCache>
                <c:ptCount val="15"/>
                <c:pt idx="0">
                  <c:v>Σύνολο</c:v>
                </c:pt>
                <c:pt idx="2">
                  <c:v>ΝΔ</c:v>
                </c:pt>
                <c:pt idx="3">
                  <c:v>ΣΥΡΙΖΑ</c:v>
                </c:pt>
                <c:pt idx="4">
                  <c:v>ΠΑΣΟΚ-ΚΙΝΑΛ</c:v>
                </c:pt>
                <c:pt idx="5">
                  <c:v>KKE</c:v>
                </c:pt>
                <c:pt idx="6">
                  <c:v>ΛΟΙΠΑ</c:v>
                </c:pt>
                <c:pt idx="7">
                  <c:v>ΆΛΛΟ**</c:v>
                </c:pt>
                <c:pt idx="9">
                  <c:v>Αριστεροί</c:v>
                </c:pt>
                <c:pt idx="10">
                  <c:v>Κεντροαριστεροί</c:v>
                </c:pt>
                <c:pt idx="11">
                  <c:v>Κεντρώοι</c:v>
                </c:pt>
                <c:pt idx="12">
                  <c:v>Κεντροδεξιοί</c:v>
                </c:pt>
                <c:pt idx="13">
                  <c:v>Δεξιοί</c:v>
                </c:pt>
                <c:pt idx="14">
                  <c:v>Τίποτα (αυθ.)</c:v>
                </c:pt>
              </c:strCache>
            </c:strRef>
          </c:cat>
          <c:val>
            <c:numRef>
              <c:f>Sheet1!$C$2:$C$16</c:f>
              <c:numCache>
                <c:formatCode>General</c:formatCode>
                <c:ptCount val="15"/>
                <c:pt idx="0" formatCode="0">
                  <c:v>12.6</c:v>
                </c:pt>
                <c:pt idx="2" formatCode="0">
                  <c:v>14.6</c:v>
                </c:pt>
                <c:pt idx="3" formatCode="0">
                  <c:v>10.8</c:v>
                </c:pt>
                <c:pt idx="4" formatCode="0">
                  <c:v>11.6</c:v>
                </c:pt>
                <c:pt idx="5" formatCode="0">
                  <c:v>5.6</c:v>
                </c:pt>
                <c:pt idx="6" formatCode="0">
                  <c:v>13.7</c:v>
                </c:pt>
                <c:pt idx="7" formatCode="0">
                  <c:v>12.1</c:v>
                </c:pt>
                <c:pt idx="9" formatCode="0">
                  <c:v>9.1999999999999993</c:v>
                </c:pt>
                <c:pt idx="10" formatCode="0">
                  <c:v>8</c:v>
                </c:pt>
                <c:pt idx="11" formatCode="0">
                  <c:v>11.1</c:v>
                </c:pt>
                <c:pt idx="12" formatCode="0">
                  <c:v>15.1</c:v>
                </c:pt>
                <c:pt idx="13" formatCode="0">
                  <c:v>22</c:v>
                </c:pt>
                <c:pt idx="14" formatCode="0">
                  <c:v>12.3</c:v>
                </c:pt>
              </c:numCache>
            </c:numRef>
          </c:val>
          <c:extLst xmlns:c16r2="http://schemas.microsoft.com/office/drawing/2015/06/chart">
            <c:ext xmlns:c16="http://schemas.microsoft.com/office/drawing/2014/chart" uri="{C3380CC4-5D6E-409C-BE32-E72D297353CC}">
              <c16:uniqueId val="{00000001-CB74-46BE-A266-520E8A2816E4}"/>
            </c:ext>
          </c:extLst>
        </c:ser>
        <c:ser>
          <c:idx val="2"/>
          <c:order val="2"/>
          <c:tx>
            <c:strRef>
              <c:f>Sheet1!$D$1</c:f>
              <c:strCache>
                <c:ptCount val="1"/>
                <c:pt idx="0">
                  <c:v>ΔΓ/ΔΑ (αυθ.)</c:v>
                </c:pt>
              </c:strCache>
            </c:strRef>
          </c:tx>
          <c:spPr>
            <a:solidFill>
              <a:schemeClr val="bg1">
                <a:lumMod val="65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Sheet1!$A$2:$A$16</c:f>
              <c:strCache>
                <c:ptCount val="15"/>
                <c:pt idx="0">
                  <c:v>Σύνολο</c:v>
                </c:pt>
                <c:pt idx="2">
                  <c:v>ΝΔ</c:v>
                </c:pt>
                <c:pt idx="3">
                  <c:v>ΣΥΡΙΖΑ</c:v>
                </c:pt>
                <c:pt idx="4">
                  <c:v>ΠΑΣΟΚ-ΚΙΝΑΛ</c:v>
                </c:pt>
                <c:pt idx="5">
                  <c:v>KKE</c:v>
                </c:pt>
                <c:pt idx="6">
                  <c:v>ΛΟΙΠΑ</c:v>
                </c:pt>
                <c:pt idx="7">
                  <c:v>ΆΛΛΟ**</c:v>
                </c:pt>
                <c:pt idx="9">
                  <c:v>Αριστεροί</c:v>
                </c:pt>
                <c:pt idx="10">
                  <c:v>Κεντροαριστεροί</c:v>
                </c:pt>
                <c:pt idx="11">
                  <c:v>Κεντρώοι</c:v>
                </c:pt>
                <c:pt idx="12">
                  <c:v>Κεντροδεξιοί</c:v>
                </c:pt>
                <c:pt idx="13">
                  <c:v>Δεξιοί</c:v>
                </c:pt>
                <c:pt idx="14">
                  <c:v>Τίποτα (αυθ.)</c:v>
                </c:pt>
              </c:strCache>
            </c:strRef>
          </c:cat>
          <c:val>
            <c:numRef>
              <c:f>Sheet1!$D$2:$D$16</c:f>
              <c:numCache>
                <c:formatCode>General</c:formatCode>
                <c:ptCount val="15"/>
                <c:pt idx="0" formatCode="0">
                  <c:v>2.1</c:v>
                </c:pt>
                <c:pt idx="2" formatCode="0">
                  <c:v>2.1</c:v>
                </c:pt>
                <c:pt idx="3" formatCode="0">
                  <c:v>1.9</c:v>
                </c:pt>
                <c:pt idx="4" formatCode="0">
                  <c:v>0.8</c:v>
                </c:pt>
                <c:pt idx="5" formatCode="0">
                  <c:v>2.2000000000000002</c:v>
                </c:pt>
                <c:pt idx="7" formatCode="0">
                  <c:v>4.3</c:v>
                </c:pt>
                <c:pt idx="9" formatCode="0">
                  <c:v>1.1000000000000001</c:v>
                </c:pt>
                <c:pt idx="10" formatCode="0">
                  <c:v>0.8</c:v>
                </c:pt>
                <c:pt idx="11" formatCode="0">
                  <c:v>2.1</c:v>
                </c:pt>
                <c:pt idx="12" formatCode="0">
                  <c:v>2.5</c:v>
                </c:pt>
                <c:pt idx="13" formatCode="0">
                  <c:v>0.6</c:v>
                </c:pt>
                <c:pt idx="14" formatCode="0">
                  <c:v>2.8</c:v>
                </c:pt>
              </c:numCache>
            </c:numRef>
          </c:val>
          <c:extLst xmlns:c16r2="http://schemas.microsoft.com/office/drawing/2015/06/chart">
            <c:ext xmlns:c16="http://schemas.microsoft.com/office/drawing/2014/chart" uri="{C3380CC4-5D6E-409C-BE32-E72D297353CC}">
              <c16:uniqueId val="{00000002-CB74-46BE-A266-520E8A2816E4}"/>
            </c:ext>
          </c:extLst>
        </c:ser>
        <c:dLbls>
          <c:showLegendKey val="0"/>
          <c:showVal val="0"/>
          <c:showCatName val="0"/>
          <c:showSerName val="0"/>
          <c:showPercent val="0"/>
          <c:showBubbleSize val="0"/>
        </c:dLbls>
        <c:gapWidth val="39"/>
        <c:overlap val="99"/>
        <c:axId val="-1615839008"/>
        <c:axId val="-1615837920"/>
      </c:barChart>
      <c:catAx>
        <c:axId val="-1615839008"/>
        <c:scaling>
          <c:orientation val="maxMin"/>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1" i="0" u="none" strike="noStrike" kern="1200" cap="none" spc="0" normalizeH="0" baseline="0">
                <a:solidFill>
                  <a:schemeClr val="dk1">
                    <a:lumMod val="65000"/>
                    <a:lumOff val="35000"/>
                  </a:schemeClr>
                </a:solidFill>
                <a:latin typeface="+mn-lt"/>
                <a:ea typeface="+mn-ea"/>
                <a:cs typeface="+mn-cs"/>
              </a:defRPr>
            </a:pPr>
            <a:endParaRPr lang="en-US"/>
          </a:p>
        </c:txPr>
        <c:crossAx val="-1615837920"/>
        <c:crosses val="autoZero"/>
        <c:auto val="1"/>
        <c:lblAlgn val="ctr"/>
        <c:lblOffset val="100"/>
        <c:noMultiLvlLbl val="0"/>
      </c:catAx>
      <c:valAx>
        <c:axId val="-1615837920"/>
        <c:scaling>
          <c:orientation val="minMax"/>
          <c:max val="100"/>
        </c:scaling>
        <c:delete val="0"/>
        <c:axPos val="t"/>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1615839008"/>
        <c:crosses val="autoZero"/>
        <c:crossBetween val="between"/>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3.7106975235369308E-2"/>
          <c:y val="0.90511007235945484"/>
          <c:w val="0.89999989516068724"/>
          <c:h val="8.4739679891404754E-2"/>
        </c:manualLayout>
      </c:layout>
      <c:overlay val="0"/>
      <c:spPr>
        <a:noFill/>
        <a:ln>
          <a:noFill/>
        </a:ln>
        <a:effectLst/>
      </c:spPr>
      <c:txPr>
        <a:bodyPr rot="0" spcFirstLastPara="1" vertOverflow="ellipsis" vert="horz" wrap="square" anchor="ctr" anchorCtr="1"/>
        <a:lstStyle/>
        <a:p>
          <a:pPr>
            <a:defRPr sz="800" b="1"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spc="0" normalizeH="0" baseline="0">
                <a:solidFill>
                  <a:schemeClr val="dk1">
                    <a:lumMod val="50000"/>
                    <a:lumOff val="50000"/>
                  </a:schemeClr>
                </a:solidFill>
                <a:latin typeface="+mj-lt"/>
                <a:ea typeface="+mj-ea"/>
                <a:cs typeface="+mj-cs"/>
              </a:defRPr>
            </a:pPr>
            <a:r>
              <a:rPr lang="el-GR" sz="1200" dirty="0"/>
              <a:t>Σύνολο</a:t>
            </a:r>
            <a:endParaRPr lang="en-US" sz="1200" dirty="0"/>
          </a:p>
        </c:rich>
      </c:tx>
      <c:layout/>
      <c:overlay val="0"/>
      <c:spPr>
        <a:noFill/>
        <a:ln>
          <a:noFill/>
        </a:ln>
        <a:effectLst/>
      </c:spPr>
      <c:txPr>
        <a:bodyPr rot="0" spcFirstLastPara="1" vertOverflow="ellipsis" vert="horz" wrap="square" anchor="ctr" anchorCtr="1"/>
        <a:lstStyle/>
        <a:p>
          <a:pPr>
            <a:defRPr sz="1200"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manualLayout>
          <c:layoutTarget val="inner"/>
          <c:xMode val="edge"/>
          <c:yMode val="edge"/>
          <c:x val="2.2544392038101799E-2"/>
          <c:y val="0.12377227412198662"/>
          <c:w val="0.95265677671998628"/>
          <c:h val="0.6404021671422212"/>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4-9A4F-4D58-A0A0-EA779306130C}"/>
              </c:ext>
            </c:extLst>
          </c:dPt>
          <c:dPt>
            <c:idx val="1"/>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06-9A4F-4D58-A0A0-EA779306130C}"/>
              </c:ext>
            </c:extLst>
          </c:dPt>
          <c:dPt>
            <c:idx val="2"/>
            <c:invertIfNegative val="0"/>
            <c:bubble3D val="0"/>
            <c:spPr>
              <a:solidFill>
                <a:srgbClr val="C00000"/>
              </a:solidFill>
              <a:ln>
                <a:noFill/>
              </a:ln>
              <a:effectLst/>
            </c:spPr>
            <c:extLst xmlns:c16r2="http://schemas.microsoft.com/office/drawing/2015/06/chart">
              <c:ext xmlns:c16="http://schemas.microsoft.com/office/drawing/2014/chart" uri="{C3380CC4-5D6E-409C-BE32-E72D297353CC}">
                <c16:uniqueId val="{00000005-9A4F-4D58-A0A0-EA779306130C}"/>
              </c:ext>
            </c:extLst>
          </c:dPt>
          <c:dPt>
            <c:idx val="3"/>
            <c:invertIfNegative val="0"/>
            <c:bubble3D val="0"/>
            <c:spPr>
              <a:solidFill>
                <a:schemeClr val="bg1">
                  <a:lumMod val="50000"/>
                </a:schemeClr>
              </a:solidFill>
              <a:ln>
                <a:noFill/>
              </a:ln>
              <a:effectLst/>
            </c:spPr>
            <c:extLst xmlns:c16r2="http://schemas.microsoft.com/office/drawing/2015/06/chart">
              <c:ext xmlns:c16="http://schemas.microsoft.com/office/drawing/2014/chart" uri="{C3380CC4-5D6E-409C-BE32-E72D297353CC}">
                <c16:uniqueId val="{00000007-9A4F-4D58-A0A0-EA779306130C}"/>
              </c:ext>
            </c:extLst>
          </c:dPt>
          <c:dLbls>
            <c:dLbl>
              <c:idx val="2"/>
              <c:layout>
                <c:manualLayout>
                  <c:x val="-4.503346482868667E-3"/>
                  <c:y val="-4.7665605137376405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9A4F-4D58-A0A0-EA779306130C}"/>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Sheet1!$A$2:$A$5</c:f>
              <c:strCache>
                <c:ptCount val="4"/>
                <c:pt idx="0">
                  <c:v>Σε μία πλήρη δημοκρατία</c:v>
                </c:pt>
                <c:pt idx="1">
                  <c:v>Σε μια δημοκρατία με προβλήματα</c:v>
                </c:pt>
                <c:pt idx="2">
                  <c:v>Σε ένα αυταρχικό καθεστώς</c:v>
                </c:pt>
                <c:pt idx="3">
                  <c:v>ΔΓ/ΔΑ (αυθ.)</c:v>
                </c:pt>
              </c:strCache>
            </c:strRef>
          </c:cat>
          <c:val>
            <c:numRef>
              <c:f>Sheet1!$B$2:$B$5</c:f>
              <c:numCache>
                <c:formatCode>0</c:formatCode>
                <c:ptCount val="4"/>
                <c:pt idx="0">
                  <c:v>16</c:v>
                </c:pt>
                <c:pt idx="1">
                  <c:v>65.7</c:v>
                </c:pt>
                <c:pt idx="2">
                  <c:v>17.399999999999999</c:v>
                </c:pt>
                <c:pt idx="3">
                  <c:v>0.7</c:v>
                </c:pt>
              </c:numCache>
            </c:numRef>
          </c:val>
          <c:extLst xmlns:c16r2="http://schemas.microsoft.com/office/drawing/2015/06/chart">
            <c:ext xmlns:c16="http://schemas.microsoft.com/office/drawing/2014/chart" uri="{C3380CC4-5D6E-409C-BE32-E72D297353CC}">
              <c16:uniqueId val="{00000000-9A4F-4D58-A0A0-EA779306130C}"/>
            </c:ext>
          </c:extLst>
        </c:ser>
        <c:dLbls>
          <c:showLegendKey val="0"/>
          <c:showVal val="0"/>
          <c:showCatName val="0"/>
          <c:showSerName val="0"/>
          <c:showPercent val="0"/>
          <c:showBubbleSize val="0"/>
        </c:dLbls>
        <c:gapWidth val="267"/>
        <c:overlap val="-43"/>
        <c:axId val="-1615846624"/>
        <c:axId val="-1615837376"/>
      </c:barChart>
      <c:catAx>
        <c:axId val="-161584662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1" i="0" u="none" strike="noStrike" kern="1200" cap="none" spc="0" normalizeH="0" baseline="0">
                <a:solidFill>
                  <a:schemeClr val="dk1">
                    <a:lumMod val="65000"/>
                    <a:lumOff val="35000"/>
                  </a:schemeClr>
                </a:solidFill>
                <a:latin typeface="+mn-lt"/>
                <a:ea typeface="+mn-ea"/>
                <a:cs typeface="+mn-cs"/>
              </a:defRPr>
            </a:pPr>
            <a:endParaRPr lang="en-US"/>
          </a:p>
        </c:txPr>
        <c:crossAx val="-1615837376"/>
        <c:crosses val="autoZero"/>
        <c:auto val="1"/>
        <c:lblAlgn val="ctr"/>
        <c:lblOffset val="100"/>
        <c:noMultiLvlLbl val="0"/>
      </c:catAx>
      <c:valAx>
        <c:axId val="-1615837376"/>
        <c:scaling>
          <c:orientation val="minMax"/>
          <c:max val="80"/>
        </c:scaling>
        <c:delete val="1"/>
        <c:axPos val="l"/>
        <c:majorGridlines>
          <c:spPr>
            <a:ln w="9525" cap="flat" cmpd="sng" algn="ctr">
              <a:solidFill>
                <a:schemeClr val="dk1">
                  <a:lumMod val="15000"/>
                  <a:lumOff val="85000"/>
                </a:schemeClr>
              </a:solidFill>
              <a:round/>
            </a:ln>
            <a:effectLst/>
          </c:spPr>
        </c:majorGridlines>
        <c:numFmt formatCode="0" sourceLinked="1"/>
        <c:majorTickMark val="out"/>
        <c:minorTickMark val="none"/>
        <c:tickLblPos val="nextTo"/>
        <c:crossAx val="-1615846624"/>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spc="0" normalizeH="0" baseline="0">
                <a:solidFill>
                  <a:schemeClr val="dk1">
                    <a:lumMod val="50000"/>
                    <a:lumOff val="50000"/>
                  </a:schemeClr>
                </a:solidFill>
                <a:latin typeface="+mj-lt"/>
                <a:ea typeface="+mj-ea"/>
                <a:cs typeface="+mj-cs"/>
              </a:defRPr>
            </a:pPr>
            <a:r>
              <a:rPr lang="el-GR" sz="1200" dirty="0"/>
              <a:t>Πολιτική προέλευση</a:t>
            </a:r>
            <a:endParaRPr lang="en-GB" sz="1200" dirty="0"/>
          </a:p>
        </c:rich>
      </c:tx>
      <c:layout>
        <c:manualLayout>
          <c:xMode val="edge"/>
          <c:yMode val="edge"/>
          <c:x val="0.4873431412853223"/>
          <c:y val="4.5922996175373773E-3"/>
        </c:manualLayout>
      </c:layout>
      <c:overlay val="0"/>
      <c:spPr>
        <a:noFill/>
        <a:ln>
          <a:noFill/>
        </a:ln>
        <a:effectLst/>
      </c:spPr>
      <c:txPr>
        <a:bodyPr rot="0" spcFirstLastPara="1" vertOverflow="ellipsis" vert="horz" wrap="square" anchor="ctr" anchorCtr="1"/>
        <a:lstStyle/>
        <a:p>
          <a:pPr>
            <a:defRPr sz="1200"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manualLayout>
          <c:layoutTarget val="inner"/>
          <c:xMode val="edge"/>
          <c:yMode val="edge"/>
          <c:x val="0.24037850504756264"/>
          <c:y val="0.10338295115258404"/>
          <c:w val="0.71273341453875894"/>
          <c:h val="0.79636933548433053"/>
        </c:manualLayout>
      </c:layout>
      <c:barChart>
        <c:barDir val="bar"/>
        <c:grouping val="stacked"/>
        <c:varyColors val="0"/>
        <c:ser>
          <c:idx val="0"/>
          <c:order val="0"/>
          <c:tx>
            <c:strRef>
              <c:f>Sheet1!$B$1</c:f>
              <c:strCache>
                <c:ptCount val="1"/>
                <c:pt idx="0">
                  <c:v>Σε μία πλήρη δημοκρατία</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Sheet1!$A$2:$A$16</c:f>
              <c:strCache>
                <c:ptCount val="15"/>
                <c:pt idx="0">
                  <c:v>Σύνολο</c:v>
                </c:pt>
                <c:pt idx="2">
                  <c:v>ΝΔ</c:v>
                </c:pt>
                <c:pt idx="3">
                  <c:v>ΣΥΡΙΖΑ</c:v>
                </c:pt>
                <c:pt idx="4">
                  <c:v>ΠΑΣΟΚ-ΚΙΝΑΛ</c:v>
                </c:pt>
                <c:pt idx="5">
                  <c:v>KKE</c:v>
                </c:pt>
                <c:pt idx="6">
                  <c:v>ΛΟΙΠΑ</c:v>
                </c:pt>
                <c:pt idx="7">
                  <c:v>ΆΛΛΟ**</c:v>
                </c:pt>
                <c:pt idx="9">
                  <c:v>Αριστεροί</c:v>
                </c:pt>
                <c:pt idx="10">
                  <c:v>Κεντροαριστεροί</c:v>
                </c:pt>
                <c:pt idx="11">
                  <c:v>Κεντρώοι</c:v>
                </c:pt>
                <c:pt idx="12">
                  <c:v>Κεντροδεξιοί</c:v>
                </c:pt>
                <c:pt idx="13">
                  <c:v>Δεξιοί</c:v>
                </c:pt>
                <c:pt idx="14">
                  <c:v>Τίποτα (αυθ.)</c:v>
                </c:pt>
              </c:strCache>
            </c:strRef>
          </c:cat>
          <c:val>
            <c:numRef>
              <c:f>Sheet1!$B$2:$B$16</c:f>
              <c:numCache>
                <c:formatCode>General</c:formatCode>
                <c:ptCount val="15"/>
                <c:pt idx="0" formatCode="0">
                  <c:v>16</c:v>
                </c:pt>
                <c:pt idx="2" formatCode="0">
                  <c:v>37.6</c:v>
                </c:pt>
                <c:pt idx="3" formatCode="0">
                  <c:v>1.9</c:v>
                </c:pt>
                <c:pt idx="4" formatCode="0">
                  <c:v>12.2</c:v>
                </c:pt>
                <c:pt idx="5" formatCode="0">
                  <c:v>5.5</c:v>
                </c:pt>
                <c:pt idx="6" formatCode="0">
                  <c:v>3.5</c:v>
                </c:pt>
                <c:pt idx="7" formatCode="0">
                  <c:v>8.3000000000000007</c:v>
                </c:pt>
                <c:pt idx="9" formatCode="0">
                  <c:v>3.9</c:v>
                </c:pt>
                <c:pt idx="10" formatCode="0">
                  <c:v>8.4</c:v>
                </c:pt>
                <c:pt idx="11" formatCode="0">
                  <c:v>14.2</c:v>
                </c:pt>
                <c:pt idx="12" formatCode="0">
                  <c:v>36.700000000000003</c:v>
                </c:pt>
                <c:pt idx="13" formatCode="0">
                  <c:v>25</c:v>
                </c:pt>
                <c:pt idx="14" formatCode="0">
                  <c:v>5.8</c:v>
                </c:pt>
              </c:numCache>
            </c:numRef>
          </c:val>
          <c:extLst xmlns:c16r2="http://schemas.microsoft.com/office/drawing/2015/06/chart">
            <c:ext xmlns:c16="http://schemas.microsoft.com/office/drawing/2014/chart" uri="{C3380CC4-5D6E-409C-BE32-E72D297353CC}">
              <c16:uniqueId val="{00000000-CB74-46BE-A266-520E8A2816E4}"/>
            </c:ext>
          </c:extLst>
        </c:ser>
        <c:ser>
          <c:idx val="1"/>
          <c:order val="1"/>
          <c:tx>
            <c:strRef>
              <c:f>Sheet1!$C$1</c:f>
              <c:strCache>
                <c:ptCount val="1"/>
                <c:pt idx="0">
                  <c:v>Σε μια δημοκρατία με προβλήματα</c:v>
                </c:pt>
              </c:strCache>
            </c:strRef>
          </c:tx>
          <c:spPr>
            <a:solidFill>
              <a:srgbClr val="FFC000">
                <a:alpha val="7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Sheet1!$A$2:$A$16</c:f>
              <c:strCache>
                <c:ptCount val="15"/>
                <c:pt idx="0">
                  <c:v>Σύνολο</c:v>
                </c:pt>
                <c:pt idx="2">
                  <c:v>ΝΔ</c:v>
                </c:pt>
                <c:pt idx="3">
                  <c:v>ΣΥΡΙΖΑ</c:v>
                </c:pt>
                <c:pt idx="4">
                  <c:v>ΠΑΣΟΚ-ΚΙΝΑΛ</c:v>
                </c:pt>
                <c:pt idx="5">
                  <c:v>KKE</c:v>
                </c:pt>
                <c:pt idx="6">
                  <c:v>ΛΟΙΠΑ</c:v>
                </c:pt>
                <c:pt idx="7">
                  <c:v>ΆΛΛΟ**</c:v>
                </c:pt>
                <c:pt idx="9">
                  <c:v>Αριστεροί</c:v>
                </c:pt>
                <c:pt idx="10">
                  <c:v>Κεντροαριστεροί</c:v>
                </c:pt>
                <c:pt idx="11">
                  <c:v>Κεντρώοι</c:v>
                </c:pt>
                <c:pt idx="12">
                  <c:v>Κεντροδεξιοί</c:v>
                </c:pt>
                <c:pt idx="13">
                  <c:v>Δεξιοί</c:v>
                </c:pt>
                <c:pt idx="14">
                  <c:v>Τίποτα (αυθ.)</c:v>
                </c:pt>
              </c:strCache>
            </c:strRef>
          </c:cat>
          <c:val>
            <c:numRef>
              <c:f>Sheet1!$C$2:$C$16</c:f>
              <c:numCache>
                <c:formatCode>General</c:formatCode>
                <c:ptCount val="15"/>
                <c:pt idx="0" formatCode="0">
                  <c:v>65.7</c:v>
                </c:pt>
                <c:pt idx="2" formatCode="0">
                  <c:v>59.3</c:v>
                </c:pt>
                <c:pt idx="3" formatCode="0">
                  <c:v>75.8</c:v>
                </c:pt>
                <c:pt idx="4" formatCode="0">
                  <c:v>74.400000000000006</c:v>
                </c:pt>
                <c:pt idx="5" formatCode="0">
                  <c:v>67.3</c:v>
                </c:pt>
                <c:pt idx="6" formatCode="0">
                  <c:v>61.9</c:v>
                </c:pt>
                <c:pt idx="7" formatCode="0">
                  <c:v>67.2</c:v>
                </c:pt>
                <c:pt idx="9" formatCode="0">
                  <c:v>65.900000000000006</c:v>
                </c:pt>
                <c:pt idx="10" formatCode="0">
                  <c:v>71.099999999999994</c:v>
                </c:pt>
                <c:pt idx="11" formatCode="0">
                  <c:v>70.5</c:v>
                </c:pt>
                <c:pt idx="12" formatCode="0">
                  <c:v>57.3</c:v>
                </c:pt>
                <c:pt idx="13" formatCode="0">
                  <c:v>64.7</c:v>
                </c:pt>
                <c:pt idx="14" formatCode="0">
                  <c:v>63.2</c:v>
                </c:pt>
              </c:numCache>
            </c:numRef>
          </c:val>
          <c:extLst xmlns:c16r2="http://schemas.microsoft.com/office/drawing/2015/06/chart">
            <c:ext xmlns:c16="http://schemas.microsoft.com/office/drawing/2014/chart" uri="{C3380CC4-5D6E-409C-BE32-E72D297353CC}">
              <c16:uniqueId val="{00000001-CB74-46BE-A266-520E8A2816E4}"/>
            </c:ext>
          </c:extLst>
        </c:ser>
        <c:ser>
          <c:idx val="2"/>
          <c:order val="2"/>
          <c:tx>
            <c:strRef>
              <c:f>Sheet1!$D$1</c:f>
              <c:strCache>
                <c:ptCount val="1"/>
                <c:pt idx="0">
                  <c:v>Σε ένα αυταρχικό καθεστώς</c:v>
                </c:pt>
              </c:strCache>
            </c:strRef>
          </c:tx>
          <c:spPr>
            <a:solidFill>
              <a:srgbClr val="C00000">
                <a:alpha val="7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Sheet1!$A$2:$A$16</c:f>
              <c:strCache>
                <c:ptCount val="15"/>
                <c:pt idx="0">
                  <c:v>Σύνολο</c:v>
                </c:pt>
                <c:pt idx="2">
                  <c:v>ΝΔ</c:v>
                </c:pt>
                <c:pt idx="3">
                  <c:v>ΣΥΡΙΖΑ</c:v>
                </c:pt>
                <c:pt idx="4">
                  <c:v>ΠΑΣΟΚ-ΚΙΝΑΛ</c:v>
                </c:pt>
                <c:pt idx="5">
                  <c:v>KKE</c:v>
                </c:pt>
                <c:pt idx="6">
                  <c:v>ΛΟΙΠΑ</c:v>
                </c:pt>
                <c:pt idx="7">
                  <c:v>ΆΛΛΟ**</c:v>
                </c:pt>
                <c:pt idx="9">
                  <c:v>Αριστεροί</c:v>
                </c:pt>
                <c:pt idx="10">
                  <c:v>Κεντροαριστεροί</c:v>
                </c:pt>
                <c:pt idx="11">
                  <c:v>Κεντρώοι</c:v>
                </c:pt>
                <c:pt idx="12">
                  <c:v>Κεντροδεξιοί</c:v>
                </c:pt>
                <c:pt idx="13">
                  <c:v>Δεξιοί</c:v>
                </c:pt>
                <c:pt idx="14">
                  <c:v>Τίποτα (αυθ.)</c:v>
                </c:pt>
              </c:strCache>
            </c:strRef>
          </c:cat>
          <c:val>
            <c:numRef>
              <c:f>Sheet1!$D$2:$D$16</c:f>
              <c:numCache>
                <c:formatCode>General</c:formatCode>
                <c:ptCount val="15"/>
                <c:pt idx="0" formatCode="0">
                  <c:v>17.399999999999999</c:v>
                </c:pt>
                <c:pt idx="2" formatCode="0">
                  <c:v>2.8</c:v>
                </c:pt>
                <c:pt idx="3" formatCode="0">
                  <c:v>21.7</c:v>
                </c:pt>
                <c:pt idx="4" formatCode="0">
                  <c:v>13.4</c:v>
                </c:pt>
                <c:pt idx="5" formatCode="0">
                  <c:v>26.1</c:v>
                </c:pt>
                <c:pt idx="6" formatCode="0">
                  <c:v>34.700000000000003</c:v>
                </c:pt>
                <c:pt idx="7" formatCode="0">
                  <c:v>22.3</c:v>
                </c:pt>
                <c:pt idx="9" formatCode="0">
                  <c:v>29.7</c:v>
                </c:pt>
                <c:pt idx="10" formatCode="0">
                  <c:v>20</c:v>
                </c:pt>
                <c:pt idx="11" formatCode="0">
                  <c:v>14.6</c:v>
                </c:pt>
                <c:pt idx="12" formatCode="0">
                  <c:v>6</c:v>
                </c:pt>
                <c:pt idx="13" formatCode="0">
                  <c:v>9.6999999999999993</c:v>
                </c:pt>
                <c:pt idx="14" formatCode="0">
                  <c:v>30.5</c:v>
                </c:pt>
              </c:numCache>
            </c:numRef>
          </c:val>
          <c:extLst xmlns:c16r2="http://schemas.microsoft.com/office/drawing/2015/06/chart">
            <c:ext xmlns:c16="http://schemas.microsoft.com/office/drawing/2014/chart" uri="{C3380CC4-5D6E-409C-BE32-E72D297353CC}">
              <c16:uniqueId val="{00000002-CB74-46BE-A266-520E8A2816E4}"/>
            </c:ext>
          </c:extLst>
        </c:ser>
        <c:ser>
          <c:idx val="3"/>
          <c:order val="3"/>
          <c:tx>
            <c:strRef>
              <c:f>Sheet1!$E$1</c:f>
              <c:strCache>
                <c:ptCount val="1"/>
                <c:pt idx="0">
                  <c:v>ΔΓ/ΔΑ (αυθ.)</c:v>
                </c:pt>
              </c:strCache>
            </c:strRef>
          </c:tx>
          <c:spPr>
            <a:solidFill>
              <a:schemeClr val="tx1">
                <a:lumMod val="50000"/>
                <a:lumOff val="50000"/>
                <a:alpha val="70000"/>
              </a:schemeClr>
            </a:solidFill>
            <a:ln>
              <a:noFill/>
            </a:ln>
            <a:effectLst/>
          </c:spPr>
          <c:invertIfNegative val="0"/>
          <c:dLbls>
            <c:dLbl>
              <c:idx val="8"/>
              <c:layout>
                <c:manualLayout>
                  <c:x val="-2.2190987872888852E-3"/>
                  <c:y val="-2.4289095900136793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B74-46BE-A266-520E8A2816E4}"/>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Sheet1!$A$2:$A$16</c:f>
              <c:strCache>
                <c:ptCount val="15"/>
                <c:pt idx="0">
                  <c:v>Σύνολο</c:v>
                </c:pt>
                <c:pt idx="2">
                  <c:v>ΝΔ</c:v>
                </c:pt>
                <c:pt idx="3">
                  <c:v>ΣΥΡΙΖΑ</c:v>
                </c:pt>
                <c:pt idx="4">
                  <c:v>ΠΑΣΟΚ-ΚΙΝΑΛ</c:v>
                </c:pt>
                <c:pt idx="5">
                  <c:v>KKE</c:v>
                </c:pt>
                <c:pt idx="6">
                  <c:v>ΛΟΙΠΑ</c:v>
                </c:pt>
                <c:pt idx="7">
                  <c:v>ΆΛΛΟ**</c:v>
                </c:pt>
                <c:pt idx="9">
                  <c:v>Αριστεροί</c:v>
                </c:pt>
                <c:pt idx="10">
                  <c:v>Κεντροαριστεροί</c:v>
                </c:pt>
                <c:pt idx="11">
                  <c:v>Κεντρώοι</c:v>
                </c:pt>
                <c:pt idx="12">
                  <c:v>Κεντροδεξιοί</c:v>
                </c:pt>
                <c:pt idx="13">
                  <c:v>Δεξιοί</c:v>
                </c:pt>
                <c:pt idx="14">
                  <c:v>Τίποτα (αυθ.)</c:v>
                </c:pt>
              </c:strCache>
            </c:strRef>
          </c:cat>
          <c:val>
            <c:numRef>
              <c:f>Sheet1!$E$2:$E$16</c:f>
              <c:numCache>
                <c:formatCode>General</c:formatCode>
                <c:ptCount val="15"/>
                <c:pt idx="0" formatCode="0">
                  <c:v>0.7</c:v>
                </c:pt>
                <c:pt idx="3" formatCode="0">
                  <c:v>0.6</c:v>
                </c:pt>
                <c:pt idx="5" formatCode="0">
                  <c:v>1.1000000000000001</c:v>
                </c:pt>
                <c:pt idx="7" formatCode="0">
                  <c:v>2.2000000000000002</c:v>
                </c:pt>
                <c:pt idx="9" formatCode="0">
                  <c:v>0.6</c:v>
                </c:pt>
                <c:pt idx="10" formatCode="0">
                  <c:v>0.5</c:v>
                </c:pt>
                <c:pt idx="11" formatCode="0">
                  <c:v>0.7</c:v>
                </c:pt>
                <c:pt idx="13" formatCode="0">
                  <c:v>0.6</c:v>
                </c:pt>
                <c:pt idx="14" formatCode="0">
                  <c:v>0.6</c:v>
                </c:pt>
              </c:numCache>
            </c:numRef>
          </c:val>
          <c:extLst xmlns:c16r2="http://schemas.microsoft.com/office/drawing/2015/06/chart">
            <c:ext xmlns:c16="http://schemas.microsoft.com/office/drawing/2014/chart" uri="{C3380CC4-5D6E-409C-BE32-E72D297353CC}">
              <c16:uniqueId val="{00000004-CB74-46BE-A266-520E8A2816E4}"/>
            </c:ext>
          </c:extLst>
        </c:ser>
        <c:dLbls>
          <c:showLegendKey val="0"/>
          <c:showVal val="0"/>
          <c:showCatName val="0"/>
          <c:showSerName val="0"/>
          <c:showPercent val="0"/>
          <c:showBubbleSize val="0"/>
        </c:dLbls>
        <c:gapWidth val="39"/>
        <c:overlap val="99"/>
        <c:axId val="-1615844992"/>
        <c:axId val="-1615842272"/>
      </c:barChart>
      <c:catAx>
        <c:axId val="-1615844992"/>
        <c:scaling>
          <c:orientation val="maxMin"/>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1" i="0" u="none" strike="noStrike" kern="1200" cap="none" spc="0" normalizeH="0" baseline="0">
                <a:solidFill>
                  <a:schemeClr val="dk1">
                    <a:lumMod val="65000"/>
                    <a:lumOff val="35000"/>
                  </a:schemeClr>
                </a:solidFill>
                <a:latin typeface="+mn-lt"/>
                <a:ea typeface="+mn-ea"/>
                <a:cs typeface="+mn-cs"/>
              </a:defRPr>
            </a:pPr>
            <a:endParaRPr lang="en-US"/>
          </a:p>
        </c:txPr>
        <c:crossAx val="-1615842272"/>
        <c:crosses val="autoZero"/>
        <c:auto val="1"/>
        <c:lblAlgn val="ctr"/>
        <c:lblOffset val="100"/>
        <c:noMultiLvlLbl val="0"/>
      </c:catAx>
      <c:valAx>
        <c:axId val="-1615842272"/>
        <c:scaling>
          <c:orientation val="minMax"/>
          <c:max val="100"/>
        </c:scaling>
        <c:delete val="0"/>
        <c:axPos val="t"/>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1615844992"/>
        <c:crosses val="autoZero"/>
        <c:crossBetween val="between"/>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0"/>
          <c:y val="0.92577542063837304"/>
          <c:w val="0.99782450454828575"/>
          <c:h val="6.4074331612486574E-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tx1">
                    <a:lumMod val="75000"/>
                    <a:lumOff val="25000"/>
                  </a:schemeClr>
                </a:solidFill>
                <a:latin typeface="+mj-lt"/>
                <a:ea typeface="+mj-ea"/>
                <a:cs typeface="+mj-cs"/>
              </a:defRPr>
            </a:pPr>
            <a:r>
              <a:rPr lang="el-GR" sz="1400" dirty="0">
                <a:solidFill>
                  <a:schemeClr val="tx1">
                    <a:lumMod val="75000"/>
                    <a:lumOff val="25000"/>
                  </a:schemeClr>
                </a:solidFill>
              </a:rPr>
              <a:t>Ανά γενιές</a:t>
            </a:r>
            <a:endParaRPr lang="en-US" sz="1400" dirty="0">
              <a:solidFill>
                <a:schemeClr val="tx1">
                  <a:lumMod val="75000"/>
                  <a:lumOff val="25000"/>
                </a:schemeClr>
              </a:solidFill>
            </a:endParaRPr>
          </a:p>
        </c:rich>
      </c:tx>
      <c:layout/>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tx1">
                  <a:lumMod val="75000"/>
                  <a:lumOff val="25000"/>
                </a:schemeClr>
              </a:solidFill>
              <a:latin typeface="+mj-lt"/>
              <a:ea typeface="+mj-ea"/>
              <a:cs typeface="+mj-cs"/>
            </a:defRPr>
          </a:pPr>
          <a:endParaRPr lang="en-US"/>
        </a:p>
      </c:txPr>
    </c:title>
    <c:autoTitleDeleted val="0"/>
    <c:plotArea>
      <c:layout>
        <c:manualLayout>
          <c:layoutTarget val="inner"/>
          <c:xMode val="edge"/>
          <c:yMode val="edge"/>
          <c:x val="2.476842322125666E-2"/>
          <c:y val="0.18192825574537622"/>
          <c:w val="0.96172152774896702"/>
          <c:h val="0.50035938171668204"/>
        </c:manualLayout>
      </c:layout>
      <c:lineChart>
        <c:grouping val="standard"/>
        <c:varyColors val="0"/>
        <c:ser>
          <c:idx val="0"/>
          <c:order val="0"/>
          <c:tx>
            <c:strRef>
              <c:f>Sheet1!$B$1</c:f>
              <c:strCache>
                <c:ptCount val="1"/>
                <c:pt idx="0">
                  <c:v>Σε μία πλήρη δημοκρατία</c:v>
                </c:pt>
              </c:strCache>
            </c:strRef>
          </c:tx>
          <c:spPr>
            <a:ln w="22225" cap="rnd">
              <a:solidFill>
                <a:schemeClr val="accent3"/>
              </a:solidFill>
              <a:round/>
            </a:ln>
            <a:effectLst/>
          </c:spPr>
          <c:marker>
            <c:symbol val="none"/>
          </c:marker>
          <c:dPt>
            <c:idx val="0"/>
            <c:marker>
              <c:symbol val="none"/>
            </c:marker>
            <c:bubble3D val="0"/>
            <c:extLst xmlns:c16r2="http://schemas.microsoft.com/office/drawing/2015/06/chart">
              <c:ext xmlns:c16="http://schemas.microsoft.com/office/drawing/2014/chart" uri="{C3380CC4-5D6E-409C-BE32-E72D297353CC}">
                <c16:uniqueId val="{00000000-1E63-4A11-95BC-B2FB5CDD4A56}"/>
              </c:ext>
            </c:extLst>
          </c:dPt>
          <c:dPt>
            <c:idx val="1"/>
            <c:marker>
              <c:symbol val="none"/>
            </c:marker>
            <c:bubble3D val="0"/>
            <c:extLst xmlns:c16r2="http://schemas.microsoft.com/office/drawing/2015/06/chart">
              <c:ext xmlns:c16="http://schemas.microsoft.com/office/drawing/2014/chart" uri="{C3380CC4-5D6E-409C-BE32-E72D297353CC}">
                <c16:uniqueId val="{00000001-1E63-4A11-95BC-B2FB5CDD4A56}"/>
              </c:ext>
            </c:extLst>
          </c:dPt>
          <c:dPt>
            <c:idx val="2"/>
            <c:marker>
              <c:symbol val="none"/>
            </c:marker>
            <c:bubble3D val="0"/>
            <c:extLst xmlns:c16r2="http://schemas.microsoft.com/office/drawing/2015/06/chart">
              <c:ext xmlns:c16="http://schemas.microsoft.com/office/drawing/2014/chart" uri="{C3380CC4-5D6E-409C-BE32-E72D297353CC}">
                <c16:uniqueId val="{00000002-1E63-4A11-95BC-B2FB5CDD4A56}"/>
              </c:ext>
            </c:extLst>
          </c:dPt>
          <c:dPt>
            <c:idx val="3"/>
            <c:marker>
              <c:symbol val="none"/>
            </c:marker>
            <c:bubble3D val="0"/>
            <c:extLst xmlns:c16r2="http://schemas.microsoft.com/office/drawing/2015/06/chart">
              <c:ext xmlns:c16="http://schemas.microsoft.com/office/drawing/2014/chart" uri="{C3380CC4-5D6E-409C-BE32-E72D297353CC}">
                <c16:uniqueId val="{00000003-1E63-4A11-95BC-B2FB5CDD4A56}"/>
              </c:ext>
            </c:extLst>
          </c:dPt>
          <c:dLbls>
            <c:dLbl>
              <c:idx val="0"/>
              <c:layout>
                <c:manualLayout>
                  <c:x val="-5.9284116331096197E-2"/>
                  <c:y val="-9.801291456834219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1E63-4A11-95BC-B2FB5CDD4A56}"/>
                </c:ext>
                <c:ext xmlns:c15="http://schemas.microsoft.com/office/drawing/2012/chart" uri="{CE6537A1-D6FC-4f65-9D91-7224C49458BB}">
                  <c15:layout/>
                </c:ext>
              </c:extLst>
            </c:dLbl>
            <c:dLbl>
              <c:idx val="1"/>
              <c:layout>
                <c:manualLayout>
                  <c:x val="-3.2294428745321145E-2"/>
                  <c:y val="3.006735014653561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1E63-4A11-95BC-B2FB5CDD4A56}"/>
                </c:ext>
                <c:ext xmlns:c15="http://schemas.microsoft.com/office/drawing/2012/chart" uri="{CE6537A1-D6FC-4f65-9D91-7224C49458BB}">
                  <c15:layout/>
                </c:ext>
              </c:extLst>
            </c:dLbl>
            <c:dLbl>
              <c:idx val="2"/>
              <c:layout>
                <c:manualLayout>
                  <c:x val="-3.2294428745321103E-2"/>
                  <c:y val="4.042640138794963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1E63-4A11-95BC-B2FB5CDD4A56}"/>
                </c:ext>
                <c:ext xmlns:c15="http://schemas.microsoft.com/office/drawing/2012/chart" uri="{CE6537A1-D6FC-4f65-9D91-7224C49458BB}">
                  <c15:layout/>
                </c:ext>
              </c:extLst>
            </c:dLbl>
            <c:dLbl>
              <c:idx val="3"/>
              <c:layout>
                <c:manualLayout>
                  <c:x val="-3.2316498252026593E-2"/>
                  <c:y val="-4.350855428904031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1E63-4A11-95BC-B2FB5CDD4A56}"/>
                </c:ext>
                <c:ext xmlns:c15="http://schemas.microsoft.com/office/drawing/2012/chart" uri="{CE6537A1-D6FC-4f65-9D91-7224C49458BB}">
                  <c15:layout/>
                </c:ext>
              </c:extLst>
            </c:dLbl>
            <c:dLbl>
              <c:idx val="4"/>
              <c:layout>
                <c:manualLayout>
                  <c:x val="-2.5547644553092354E-2"/>
                  <c:y val="-3.887772486075648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1E63-4A11-95BC-B2FB5CDD4A56}"/>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3"/>
                    </a:solidFill>
                    <a:latin typeface="+mn-lt"/>
                    <a:ea typeface="+mn-ea"/>
                    <a:cs typeface="+mn-cs"/>
                  </a:defRPr>
                </a:pPr>
                <a:endParaRPr lang="en-U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Generation Z (17-26 ετών)</c:v>
                </c:pt>
                <c:pt idx="1">
                  <c:v>Millennials (27-42 ετών)</c:v>
                </c:pt>
                <c:pt idx="2">
                  <c:v>Generation X (43-58 ετών)</c:v>
                </c:pt>
                <c:pt idx="3">
                  <c:v>Boomers (59-77 ετών)</c:v>
                </c:pt>
                <c:pt idx="4">
                  <c:v>Silent (78+ ετών)*</c:v>
                </c:pt>
              </c:strCache>
            </c:strRef>
          </c:cat>
          <c:val>
            <c:numRef>
              <c:f>Sheet1!$B$2:$B$6</c:f>
              <c:numCache>
                <c:formatCode>0</c:formatCode>
                <c:ptCount val="5"/>
                <c:pt idx="0">
                  <c:v>14.3</c:v>
                </c:pt>
                <c:pt idx="1">
                  <c:v>6.6</c:v>
                </c:pt>
                <c:pt idx="2">
                  <c:v>14.6</c:v>
                </c:pt>
                <c:pt idx="3">
                  <c:v>23.4</c:v>
                </c:pt>
                <c:pt idx="4">
                  <c:v>27</c:v>
                </c:pt>
              </c:numCache>
            </c:numRef>
          </c:val>
          <c:smooth val="0"/>
          <c:extLst xmlns:c16r2="http://schemas.microsoft.com/office/drawing/2015/06/chart">
            <c:ext xmlns:c16="http://schemas.microsoft.com/office/drawing/2014/chart" uri="{C3380CC4-5D6E-409C-BE32-E72D297353CC}">
              <c16:uniqueId val="{00000005-1E63-4A11-95BC-B2FB5CDD4A56}"/>
            </c:ext>
          </c:extLst>
        </c:ser>
        <c:ser>
          <c:idx val="1"/>
          <c:order val="1"/>
          <c:tx>
            <c:strRef>
              <c:f>Sheet1!$C$1</c:f>
              <c:strCache>
                <c:ptCount val="1"/>
                <c:pt idx="0">
                  <c:v>Σε μια δημοκρατία με προβλήματα</c:v>
                </c:pt>
              </c:strCache>
            </c:strRef>
          </c:tx>
          <c:spPr>
            <a:ln w="22225" cap="rnd">
              <a:solidFill>
                <a:srgbClr val="FFC000"/>
              </a:solidFill>
              <a:round/>
            </a:ln>
            <a:effectLst/>
          </c:spPr>
          <c:marker>
            <c:symbol val="none"/>
          </c:marker>
          <c:dLbls>
            <c:dLbl>
              <c:idx val="0"/>
              <c:layout>
                <c:manualLayout>
                  <c:x val="-3.7695341657083749E-2"/>
                  <c:y val="-5.204951859071389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1E63-4A11-95BC-B2FB5CDD4A56}"/>
                </c:ext>
                <c:ext xmlns:c15="http://schemas.microsoft.com/office/drawing/2012/chart" uri="{CE6537A1-D6FC-4f65-9D91-7224C49458BB}">
                  <c15:layout/>
                </c:ext>
              </c:extLst>
            </c:dLbl>
            <c:dLbl>
              <c:idx val="4"/>
              <c:layout>
                <c:manualLayout>
                  <c:x val="-5.3074409358607362E-3"/>
                  <c:y val="6.1897370350764E-3"/>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1E63-4A11-95BC-B2FB5CDD4A56}"/>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DAA600"/>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Generation Z (17-26 ετών)</c:v>
                </c:pt>
                <c:pt idx="1">
                  <c:v>Millennials (27-42 ετών)</c:v>
                </c:pt>
                <c:pt idx="2">
                  <c:v>Generation X (43-58 ετών)</c:v>
                </c:pt>
                <c:pt idx="3">
                  <c:v>Boomers (59-77 ετών)</c:v>
                </c:pt>
                <c:pt idx="4">
                  <c:v>Silent (78+ ετών)*</c:v>
                </c:pt>
              </c:strCache>
            </c:strRef>
          </c:cat>
          <c:val>
            <c:numRef>
              <c:f>Sheet1!$C$2:$C$6</c:f>
              <c:numCache>
                <c:formatCode>0</c:formatCode>
                <c:ptCount val="5"/>
                <c:pt idx="0">
                  <c:v>75.900000000000006</c:v>
                </c:pt>
                <c:pt idx="1">
                  <c:v>70</c:v>
                </c:pt>
                <c:pt idx="2">
                  <c:v>66.3</c:v>
                </c:pt>
                <c:pt idx="3">
                  <c:v>60.1</c:v>
                </c:pt>
                <c:pt idx="4">
                  <c:v>57.9</c:v>
                </c:pt>
              </c:numCache>
            </c:numRef>
          </c:val>
          <c:smooth val="0"/>
          <c:extLst xmlns:c16r2="http://schemas.microsoft.com/office/drawing/2015/06/chart">
            <c:ext xmlns:c16="http://schemas.microsoft.com/office/drawing/2014/chart" uri="{C3380CC4-5D6E-409C-BE32-E72D297353CC}">
              <c16:uniqueId val="{00000008-1E63-4A11-95BC-B2FB5CDD4A56}"/>
            </c:ext>
          </c:extLst>
        </c:ser>
        <c:ser>
          <c:idx val="2"/>
          <c:order val="2"/>
          <c:tx>
            <c:strRef>
              <c:f>Sheet1!$D$1</c:f>
              <c:strCache>
                <c:ptCount val="1"/>
                <c:pt idx="0">
                  <c:v>Σε ένα αυταρχικό καθεστώς</c:v>
                </c:pt>
              </c:strCache>
            </c:strRef>
          </c:tx>
          <c:spPr>
            <a:ln w="22225" cap="rnd">
              <a:solidFill>
                <a:srgbClr val="C00000"/>
              </a:solidFill>
              <a:round/>
            </a:ln>
            <a:effectLst/>
          </c:spPr>
          <c:marker>
            <c:symbol val="none"/>
          </c:marker>
          <c:dLbls>
            <c:dLbl>
              <c:idx val="0"/>
              <c:layout>
                <c:manualLayout>
                  <c:x val="-6.1605823575780212E-2"/>
                  <c:y val="2.05768723478459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1E63-4A11-95BC-B2FB5CDD4A56}"/>
                </c:ext>
                <c:ext xmlns:c15="http://schemas.microsoft.com/office/drawing/2012/chart" uri="{CE6537A1-D6FC-4f65-9D91-7224C49458BB}">
                  <c15:layout/>
                </c:ext>
              </c:extLst>
            </c:dLbl>
            <c:dLbl>
              <c:idx val="3"/>
              <c:layout>
                <c:manualLayout>
                  <c:x val="-3.4585725516227649E-2"/>
                  <c:y val="5.981726183188496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1E63-4A11-95BC-B2FB5CDD4A56}"/>
                </c:ext>
                <c:ext xmlns:c15="http://schemas.microsoft.com/office/drawing/2012/chart" uri="{CE6537A1-D6FC-4f65-9D91-7224C49458BB}">
                  <c15:layout/>
                </c:ext>
              </c:extLst>
            </c:dLbl>
            <c:dLbl>
              <c:idx val="4"/>
              <c:layout>
                <c:manualLayout>
                  <c:x val="-2.5579026163043243E-2"/>
                  <c:y val="3.52920184043606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1E63-4A11-95BC-B2FB5CDD4A56}"/>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C00000"/>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Generation Z (17-26 ετών)</c:v>
                </c:pt>
                <c:pt idx="1">
                  <c:v>Millennials (27-42 ετών)</c:v>
                </c:pt>
                <c:pt idx="2">
                  <c:v>Generation X (43-58 ετών)</c:v>
                </c:pt>
                <c:pt idx="3">
                  <c:v>Boomers (59-77 ετών)</c:v>
                </c:pt>
                <c:pt idx="4">
                  <c:v>Silent (78+ ετών)*</c:v>
                </c:pt>
              </c:strCache>
            </c:strRef>
          </c:cat>
          <c:val>
            <c:numRef>
              <c:f>Sheet1!$D$2:$D$6</c:f>
              <c:numCache>
                <c:formatCode>0</c:formatCode>
                <c:ptCount val="5"/>
                <c:pt idx="0">
                  <c:v>9.6999999999999993</c:v>
                </c:pt>
                <c:pt idx="1">
                  <c:v>23.4</c:v>
                </c:pt>
                <c:pt idx="2">
                  <c:v>18.600000000000001</c:v>
                </c:pt>
                <c:pt idx="3">
                  <c:v>15</c:v>
                </c:pt>
                <c:pt idx="4">
                  <c:v>13.2</c:v>
                </c:pt>
              </c:numCache>
            </c:numRef>
          </c:val>
          <c:smooth val="0"/>
          <c:extLst xmlns:c16r2="http://schemas.microsoft.com/office/drawing/2015/06/chart">
            <c:ext xmlns:c16="http://schemas.microsoft.com/office/drawing/2014/chart" uri="{C3380CC4-5D6E-409C-BE32-E72D297353CC}">
              <c16:uniqueId val="{00000009-1E63-4A11-95BC-B2FB5CDD4A56}"/>
            </c:ext>
          </c:extLst>
        </c:ser>
        <c:dLbls>
          <c:showLegendKey val="0"/>
          <c:showVal val="0"/>
          <c:showCatName val="0"/>
          <c:showSerName val="0"/>
          <c:showPercent val="0"/>
          <c:showBubbleSize val="0"/>
        </c:dLbls>
        <c:smooth val="0"/>
        <c:axId val="-1615840640"/>
        <c:axId val="-1615841728"/>
      </c:lineChart>
      <c:catAx>
        <c:axId val="-1615840640"/>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800" b="1" i="0" u="none" strike="noStrike" kern="1200" cap="none" spc="0" normalizeH="0" baseline="0">
                <a:solidFill>
                  <a:schemeClr val="tx1">
                    <a:lumMod val="75000"/>
                    <a:lumOff val="25000"/>
                  </a:schemeClr>
                </a:solidFill>
                <a:latin typeface="+mn-lt"/>
                <a:ea typeface="+mn-ea"/>
                <a:cs typeface="+mn-cs"/>
              </a:defRPr>
            </a:pPr>
            <a:endParaRPr lang="en-US"/>
          </a:p>
        </c:txPr>
        <c:crossAx val="-1615841728"/>
        <c:crosses val="autoZero"/>
        <c:auto val="1"/>
        <c:lblAlgn val="ctr"/>
        <c:lblOffset val="100"/>
        <c:noMultiLvlLbl val="0"/>
      </c:catAx>
      <c:valAx>
        <c:axId val="-1615841728"/>
        <c:scaling>
          <c:orientation val="minMax"/>
          <c:max val="100"/>
        </c:scaling>
        <c:delete val="1"/>
        <c:axPos val="l"/>
        <c:majorGridlines>
          <c:spPr>
            <a:ln w="9525" cap="flat" cmpd="sng" algn="ctr">
              <a:solidFill>
                <a:schemeClr val="dk1">
                  <a:lumMod val="15000"/>
                  <a:lumOff val="85000"/>
                  <a:alpha val="54000"/>
                </a:schemeClr>
              </a:solidFill>
              <a:round/>
            </a:ln>
            <a:effectLst/>
          </c:spPr>
        </c:majorGridlines>
        <c:numFmt formatCode="0" sourceLinked="1"/>
        <c:majorTickMark val="out"/>
        <c:minorTickMark val="none"/>
        <c:tickLblPos val="nextTo"/>
        <c:crossAx val="-1615840640"/>
        <c:crosses val="autoZero"/>
        <c:crossBetween val="between"/>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4.7710684959485078E-4"/>
          <c:y val="0.80631082791428443"/>
          <c:w val="0.97652903791784973"/>
          <c:h val="0.16425887997268621"/>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75000"/>
                  <a:lumOff val="2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spc="0" normalizeH="0" baseline="0">
                <a:solidFill>
                  <a:schemeClr val="dk1">
                    <a:lumMod val="50000"/>
                    <a:lumOff val="50000"/>
                  </a:schemeClr>
                </a:solidFill>
                <a:latin typeface="+mj-lt"/>
                <a:ea typeface="+mj-ea"/>
                <a:cs typeface="+mj-cs"/>
              </a:defRPr>
            </a:pPr>
            <a:r>
              <a:rPr lang="el-GR" sz="1200" dirty="0"/>
              <a:t>Πολιτική προέλευση</a:t>
            </a:r>
            <a:endParaRPr lang="en-GB" sz="1200" dirty="0"/>
          </a:p>
        </c:rich>
      </c:tx>
      <c:layout>
        <c:manualLayout>
          <c:xMode val="edge"/>
          <c:yMode val="edge"/>
          <c:x val="0.4873431412853223"/>
          <c:y val="4.5922996175373773E-3"/>
        </c:manualLayout>
      </c:layout>
      <c:overlay val="0"/>
      <c:spPr>
        <a:noFill/>
        <a:ln>
          <a:noFill/>
        </a:ln>
        <a:effectLst/>
      </c:spPr>
      <c:txPr>
        <a:bodyPr rot="0" spcFirstLastPara="1" vertOverflow="ellipsis" vert="horz" wrap="square" anchor="ctr" anchorCtr="1"/>
        <a:lstStyle/>
        <a:p>
          <a:pPr>
            <a:defRPr sz="1200"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manualLayout>
          <c:layoutTarget val="inner"/>
          <c:xMode val="edge"/>
          <c:yMode val="edge"/>
          <c:x val="0.2359319302931133"/>
          <c:y val="9.6494520518720137E-2"/>
          <c:w val="0.71273341453875894"/>
          <c:h val="0.79636933548433053"/>
        </c:manualLayout>
      </c:layout>
      <c:barChart>
        <c:barDir val="bar"/>
        <c:grouping val="stacked"/>
        <c:varyColors val="0"/>
        <c:ser>
          <c:idx val="0"/>
          <c:order val="0"/>
          <c:tx>
            <c:strRef>
              <c:f>Sheet1!$B$1</c:f>
              <c:strCache>
                <c:ptCount val="1"/>
                <c:pt idx="0">
                  <c:v>Ριζική αλλαγή</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Sheet1!$A$2:$A$16</c:f>
              <c:strCache>
                <c:ptCount val="15"/>
                <c:pt idx="0">
                  <c:v>Σύνολο</c:v>
                </c:pt>
                <c:pt idx="2">
                  <c:v>ΝΔ</c:v>
                </c:pt>
                <c:pt idx="3">
                  <c:v>ΣΥΡΙΖΑ</c:v>
                </c:pt>
                <c:pt idx="4">
                  <c:v>ΠΑΣΟΚ-ΚΙΝΑΛ</c:v>
                </c:pt>
                <c:pt idx="5">
                  <c:v>KKE</c:v>
                </c:pt>
                <c:pt idx="6">
                  <c:v>ΛΟΙΠΑ</c:v>
                </c:pt>
                <c:pt idx="7">
                  <c:v>ΆΛΛΟ**</c:v>
                </c:pt>
                <c:pt idx="9">
                  <c:v>Αριστεροί</c:v>
                </c:pt>
                <c:pt idx="10">
                  <c:v>Κεντροαριστεροί</c:v>
                </c:pt>
                <c:pt idx="11">
                  <c:v>Κεντρώοι</c:v>
                </c:pt>
                <c:pt idx="12">
                  <c:v>Κεντροδεξιοί</c:v>
                </c:pt>
                <c:pt idx="13">
                  <c:v>Δεξιοί</c:v>
                </c:pt>
                <c:pt idx="14">
                  <c:v>Τίποτα (αυθ.)</c:v>
                </c:pt>
              </c:strCache>
            </c:strRef>
          </c:cat>
          <c:val>
            <c:numRef>
              <c:f>Sheet1!$B$2:$B$16</c:f>
              <c:numCache>
                <c:formatCode>General</c:formatCode>
                <c:ptCount val="15"/>
                <c:pt idx="0" formatCode="0">
                  <c:v>17</c:v>
                </c:pt>
                <c:pt idx="2" formatCode="0">
                  <c:v>6.8</c:v>
                </c:pt>
                <c:pt idx="3" formatCode="0">
                  <c:v>18.7</c:v>
                </c:pt>
                <c:pt idx="4" formatCode="0">
                  <c:v>12.3</c:v>
                </c:pt>
                <c:pt idx="5" formatCode="0">
                  <c:v>48.6</c:v>
                </c:pt>
                <c:pt idx="6" formatCode="0">
                  <c:v>25.4</c:v>
                </c:pt>
                <c:pt idx="7" formatCode="0">
                  <c:v>17.600000000000001</c:v>
                </c:pt>
                <c:pt idx="9" formatCode="0">
                  <c:v>42.6</c:v>
                </c:pt>
                <c:pt idx="10" formatCode="0">
                  <c:v>14.7</c:v>
                </c:pt>
                <c:pt idx="11" formatCode="0">
                  <c:v>10.6</c:v>
                </c:pt>
                <c:pt idx="12" formatCode="0">
                  <c:v>7.4</c:v>
                </c:pt>
                <c:pt idx="13" formatCode="0">
                  <c:v>12.5</c:v>
                </c:pt>
                <c:pt idx="14" formatCode="0">
                  <c:v>24.6</c:v>
                </c:pt>
              </c:numCache>
            </c:numRef>
          </c:val>
          <c:extLst xmlns:c16r2="http://schemas.microsoft.com/office/drawing/2015/06/chart">
            <c:ext xmlns:c16="http://schemas.microsoft.com/office/drawing/2014/chart" uri="{C3380CC4-5D6E-409C-BE32-E72D297353CC}">
              <c16:uniqueId val="{00000000-CB74-46BE-A266-520E8A2816E4}"/>
            </c:ext>
          </c:extLst>
        </c:ser>
        <c:ser>
          <c:idx val="1"/>
          <c:order val="1"/>
          <c:tx>
            <c:strRef>
              <c:f>Sheet1!$C$1</c:f>
              <c:strCache>
                <c:ptCount val="1"/>
                <c:pt idx="0">
                  <c:v>Μεταρρύθμιση</c:v>
                </c:pt>
              </c:strCache>
            </c:strRef>
          </c:tx>
          <c:spPr>
            <a:solidFill>
              <a:srgbClr val="FFC000">
                <a:alpha val="7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Sheet1!$A$2:$A$16</c:f>
              <c:strCache>
                <c:ptCount val="15"/>
                <c:pt idx="0">
                  <c:v>Σύνολο</c:v>
                </c:pt>
                <c:pt idx="2">
                  <c:v>ΝΔ</c:v>
                </c:pt>
                <c:pt idx="3">
                  <c:v>ΣΥΡΙΖΑ</c:v>
                </c:pt>
                <c:pt idx="4">
                  <c:v>ΠΑΣΟΚ-ΚΙΝΑΛ</c:v>
                </c:pt>
                <c:pt idx="5">
                  <c:v>KKE</c:v>
                </c:pt>
                <c:pt idx="6">
                  <c:v>ΛΟΙΠΑ</c:v>
                </c:pt>
                <c:pt idx="7">
                  <c:v>ΆΛΛΟ**</c:v>
                </c:pt>
                <c:pt idx="9">
                  <c:v>Αριστεροί</c:v>
                </c:pt>
                <c:pt idx="10">
                  <c:v>Κεντροαριστεροί</c:v>
                </c:pt>
                <c:pt idx="11">
                  <c:v>Κεντρώοι</c:v>
                </c:pt>
                <c:pt idx="12">
                  <c:v>Κεντροδεξιοί</c:v>
                </c:pt>
                <c:pt idx="13">
                  <c:v>Δεξιοί</c:v>
                </c:pt>
                <c:pt idx="14">
                  <c:v>Τίποτα (αυθ.)</c:v>
                </c:pt>
              </c:strCache>
            </c:strRef>
          </c:cat>
          <c:val>
            <c:numRef>
              <c:f>Sheet1!$C$2:$C$16</c:f>
              <c:numCache>
                <c:formatCode>General</c:formatCode>
                <c:ptCount val="15"/>
                <c:pt idx="0" formatCode="0">
                  <c:v>64.599999999999994</c:v>
                </c:pt>
                <c:pt idx="2" formatCode="0">
                  <c:v>73.2</c:v>
                </c:pt>
                <c:pt idx="3" formatCode="0">
                  <c:v>70.2</c:v>
                </c:pt>
                <c:pt idx="4" formatCode="0">
                  <c:v>66.7</c:v>
                </c:pt>
                <c:pt idx="5" formatCode="0">
                  <c:v>48</c:v>
                </c:pt>
                <c:pt idx="6" formatCode="0">
                  <c:v>54.5</c:v>
                </c:pt>
                <c:pt idx="7" formatCode="0">
                  <c:v>60.5</c:v>
                </c:pt>
                <c:pt idx="9" formatCode="0">
                  <c:v>48.8</c:v>
                </c:pt>
                <c:pt idx="10" formatCode="0">
                  <c:v>70.900000000000006</c:v>
                </c:pt>
                <c:pt idx="11" formatCode="0">
                  <c:v>72.599999999999994</c:v>
                </c:pt>
                <c:pt idx="12" formatCode="0">
                  <c:v>73.599999999999994</c:v>
                </c:pt>
                <c:pt idx="13" formatCode="0">
                  <c:v>57.8</c:v>
                </c:pt>
                <c:pt idx="14" formatCode="0">
                  <c:v>52.8</c:v>
                </c:pt>
              </c:numCache>
            </c:numRef>
          </c:val>
          <c:extLst xmlns:c16r2="http://schemas.microsoft.com/office/drawing/2015/06/chart">
            <c:ext xmlns:c16="http://schemas.microsoft.com/office/drawing/2014/chart" uri="{C3380CC4-5D6E-409C-BE32-E72D297353CC}">
              <c16:uniqueId val="{00000001-CB74-46BE-A266-520E8A2816E4}"/>
            </c:ext>
          </c:extLst>
        </c:ser>
        <c:ser>
          <c:idx val="2"/>
          <c:order val="2"/>
          <c:tx>
            <c:strRef>
              <c:f>Sheet1!$D$1</c:f>
              <c:strCache>
                <c:ptCount val="1"/>
                <c:pt idx="0">
                  <c:v>Συντήρηση</c:v>
                </c:pt>
              </c:strCache>
            </c:strRef>
          </c:tx>
          <c:spPr>
            <a:solidFill>
              <a:srgbClr val="C00000">
                <a:alpha val="7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Sheet1!$A$2:$A$16</c:f>
              <c:strCache>
                <c:ptCount val="15"/>
                <c:pt idx="0">
                  <c:v>Σύνολο</c:v>
                </c:pt>
                <c:pt idx="2">
                  <c:v>ΝΔ</c:v>
                </c:pt>
                <c:pt idx="3">
                  <c:v>ΣΥΡΙΖΑ</c:v>
                </c:pt>
                <c:pt idx="4">
                  <c:v>ΠΑΣΟΚ-ΚΙΝΑΛ</c:v>
                </c:pt>
                <c:pt idx="5">
                  <c:v>KKE</c:v>
                </c:pt>
                <c:pt idx="6">
                  <c:v>ΛΟΙΠΑ</c:v>
                </c:pt>
                <c:pt idx="7">
                  <c:v>ΆΛΛΟ**</c:v>
                </c:pt>
                <c:pt idx="9">
                  <c:v>Αριστεροί</c:v>
                </c:pt>
                <c:pt idx="10">
                  <c:v>Κεντροαριστεροί</c:v>
                </c:pt>
                <c:pt idx="11">
                  <c:v>Κεντρώοι</c:v>
                </c:pt>
                <c:pt idx="12">
                  <c:v>Κεντροδεξιοί</c:v>
                </c:pt>
                <c:pt idx="13">
                  <c:v>Δεξιοί</c:v>
                </c:pt>
                <c:pt idx="14">
                  <c:v>Τίποτα (αυθ.)</c:v>
                </c:pt>
              </c:strCache>
            </c:strRef>
          </c:cat>
          <c:val>
            <c:numRef>
              <c:f>Sheet1!$D$2:$D$16</c:f>
              <c:numCache>
                <c:formatCode>General</c:formatCode>
                <c:ptCount val="15"/>
                <c:pt idx="0" formatCode="0">
                  <c:v>16.2</c:v>
                </c:pt>
                <c:pt idx="2" formatCode="0">
                  <c:v>19.399999999999999</c:v>
                </c:pt>
                <c:pt idx="3" formatCode="0">
                  <c:v>8.6</c:v>
                </c:pt>
                <c:pt idx="4" formatCode="0">
                  <c:v>20.2</c:v>
                </c:pt>
                <c:pt idx="5" formatCode="0">
                  <c:v>3.4</c:v>
                </c:pt>
                <c:pt idx="6" formatCode="0">
                  <c:v>18</c:v>
                </c:pt>
                <c:pt idx="7" formatCode="0">
                  <c:v>17</c:v>
                </c:pt>
                <c:pt idx="9" formatCode="0">
                  <c:v>8.6</c:v>
                </c:pt>
                <c:pt idx="10" formatCode="0">
                  <c:v>13.1</c:v>
                </c:pt>
                <c:pt idx="11" formatCode="0">
                  <c:v>15.3</c:v>
                </c:pt>
                <c:pt idx="12" formatCode="0">
                  <c:v>18.100000000000001</c:v>
                </c:pt>
                <c:pt idx="13" formatCode="0">
                  <c:v>28.5</c:v>
                </c:pt>
                <c:pt idx="14" formatCode="0">
                  <c:v>15.3</c:v>
                </c:pt>
              </c:numCache>
            </c:numRef>
          </c:val>
          <c:extLst xmlns:c16r2="http://schemas.microsoft.com/office/drawing/2015/06/chart">
            <c:ext xmlns:c16="http://schemas.microsoft.com/office/drawing/2014/chart" uri="{C3380CC4-5D6E-409C-BE32-E72D297353CC}">
              <c16:uniqueId val="{00000002-CB74-46BE-A266-520E8A2816E4}"/>
            </c:ext>
          </c:extLst>
        </c:ser>
        <c:ser>
          <c:idx val="3"/>
          <c:order val="3"/>
          <c:tx>
            <c:strRef>
              <c:f>Sheet1!$E$1</c:f>
              <c:strCache>
                <c:ptCount val="1"/>
                <c:pt idx="0">
                  <c:v>ΔΓ/ΔΑ (αυθ.)</c:v>
                </c:pt>
              </c:strCache>
            </c:strRef>
          </c:tx>
          <c:spPr>
            <a:solidFill>
              <a:schemeClr val="tx1">
                <a:lumMod val="50000"/>
                <a:lumOff val="50000"/>
                <a:alpha val="70000"/>
              </a:schemeClr>
            </a:solidFill>
            <a:ln>
              <a:noFill/>
            </a:ln>
            <a:effectLst/>
          </c:spPr>
          <c:invertIfNegative val="0"/>
          <c:dLbls>
            <c:dLbl>
              <c:idx val="8"/>
              <c:layout>
                <c:manualLayout>
                  <c:x val="-2.2190987872888852E-3"/>
                  <c:y val="-2.4289095900136793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B74-46BE-A266-520E8A2816E4}"/>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Sheet1!$A$2:$A$16</c:f>
              <c:strCache>
                <c:ptCount val="15"/>
                <c:pt idx="0">
                  <c:v>Σύνολο</c:v>
                </c:pt>
                <c:pt idx="2">
                  <c:v>ΝΔ</c:v>
                </c:pt>
                <c:pt idx="3">
                  <c:v>ΣΥΡΙΖΑ</c:v>
                </c:pt>
                <c:pt idx="4">
                  <c:v>ΠΑΣΟΚ-ΚΙΝΑΛ</c:v>
                </c:pt>
                <c:pt idx="5">
                  <c:v>KKE</c:v>
                </c:pt>
                <c:pt idx="6">
                  <c:v>ΛΟΙΠΑ</c:v>
                </c:pt>
                <c:pt idx="7">
                  <c:v>ΆΛΛΟ**</c:v>
                </c:pt>
                <c:pt idx="9">
                  <c:v>Αριστεροί</c:v>
                </c:pt>
                <c:pt idx="10">
                  <c:v>Κεντροαριστεροί</c:v>
                </c:pt>
                <c:pt idx="11">
                  <c:v>Κεντρώοι</c:v>
                </c:pt>
                <c:pt idx="12">
                  <c:v>Κεντροδεξιοί</c:v>
                </c:pt>
                <c:pt idx="13">
                  <c:v>Δεξιοί</c:v>
                </c:pt>
                <c:pt idx="14">
                  <c:v>Τίποτα (αυθ.)</c:v>
                </c:pt>
              </c:strCache>
            </c:strRef>
          </c:cat>
          <c:val>
            <c:numRef>
              <c:f>Sheet1!$E$2:$E$16</c:f>
              <c:numCache>
                <c:formatCode>General</c:formatCode>
                <c:ptCount val="15"/>
                <c:pt idx="0" formatCode="0">
                  <c:v>2.1</c:v>
                </c:pt>
                <c:pt idx="2" formatCode="0">
                  <c:v>0.7</c:v>
                </c:pt>
                <c:pt idx="3" formatCode="0">
                  <c:v>2.5</c:v>
                </c:pt>
                <c:pt idx="4" formatCode="0">
                  <c:v>0.8</c:v>
                </c:pt>
                <c:pt idx="6" formatCode="0">
                  <c:v>2.1</c:v>
                </c:pt>
                <c:pt idx="7" formatCode="0">
                  <c:v>4.9000000000000004</c:v>
                </c:pt>
                <c:pt idx="10" formatCode="0">
                  <c:v>1.3</c:v>
                </c:pt>
                <c:pt idx="11" formatCode="0">
                  <c:v>1.5</c:v>
                </c:pt>
                <c:pt idx="12" formatCode="0">
                  <c:v>0.9</c:v>
                </c:pt>
                <c:pt idx="13" formatCode="0">
                  <c:v>1.2</c:v>
                </c:pt>
                <c:pt idx="14" formatCode="0">
                  <c:v>7.3</c:v>
                </c:pt>
              </c:numCache>
            </c:numRef>
          </c:val>
          <c:extLst xmlns:c16r2="http://schemas.microsoft.com/office/drawing/2015/06/chart">
            <c:ext xmlns:c16="http://schemas.microsoft.com/office/drawing/2014/chart" uri="{C3380CC4-5D6E-409C-BE32-E72D297353CC}">
              <c16:uniqueId val="{00000004-CB74-46BE-A266-520E8A2816E4}"/>
            </c:ext>
          </c:extLst>
        </c:ser>
        <c:dLbls>
          <c:showLegendKey val="0"/>
          <c:showVal val="0"/>
          <c:showCatName val="0"/>
          <c:showSerName val="0"/>
          <c:showPercent val="0"/>
          <c:showBubbleSize val="0"/>
        </c:dLbls>
        <c:gapWidth val="39"/>
        <c:overlap val="99"/>
        <c:axId val="-1756350272"/>
        <c:axId val="-2033852832"/>
      </c:barChart>
      <c:catAx>
        <c:axId val="-1756350272"/>
        <c:scaling>
          <c:orientation val="maxMin"/>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1" i="0" u="none" strike="noStrike" kern="1200" cap="none" spc="0" normalizeH="0" baseline="0">
                <a:solidFill>
                  <a:schemeClr val="dk1">
                    <a:lumMod val="65000"/>
                    <a:lumOff val="35000"/>
                  </a:schemeClr>
                </a:solidFill>
                <a:latin typeface="+mn-lt"/>
                <a:ea typeface="+mn-ea"/>
                <a:cs typeface="+mn-cs"/>
              </a:defRPr>
            </a:pPr>
            <a:endParaRPr lang="en-US"/>
          </a:p>
        </c:txPr>
        <c:crossAx val="-2033852832"/>
        <c:crosses val="autoZero"/>
        <c:auto val="1"/>
        <c:lblAlgn val="ctr"/>
        <c:lblOffset val="100"/>
        <c:noMultiLvlLbl val="0"/>
      </c:catAx>
      <c:valAx>
        <c:axId val="-2033852832"/>
        <c:scaling>
          <c:orientation val="minMax"/>
          <c:max val="100"/>
        </c:scaling>
        <c:delete val="0"/>
        <c:axPos val="t"/>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1756350272"/>
        <c:crosses val="autoZero"/>
        <c:crossBetween val="between"/>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3.7106975235369308E-2"/>
          <c:y val="0.90740622216822331"/>
          <c:w val="0.95060421157635167"/>
          <c:h val="9.2593777831776469E-2"/>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normalizeH="0" baseline="0">
                <a:solidFill>
                  <a:schemeClr val="dk1">
                    <a:lumMod val="50000"/>
                    <a:lumOff val="50000"/>
                  </a:schemeClr>
                </a:solidFill>
                <a:latin typeface="+mj-lt"/>
                <a:ea typeface="+mj-ea"/>
                <a:cs typeface="+mj-cs"/>
              </a:defRPr>
            </a:pPr>
            <a:r>
              <a:rPr lang="el-GR" sz="1200" dirty="0"/>
              <a:t>Σύνολο</a:t>
            </a:r>
            <a:endParaRPr lang="en-US" sz="1200" dirty="0"/>
          </a:p>
        </c:rich>
      </c:tx>
      <c:layout/>
      <c:overlay val="0"/>
      <c:spPr>
        <a:noFill/>
        <a:ln>
          <a:noFill/>
        </a:ln>
        <a:effectLst/>
      </c:spPr>
      <c:txPr>
        <a:bodyPr rot="0" spcFirstLastPara="1" vertOverflow="ellipsis" vert="horz" wrap="square" anchor="ctr" anchorCtr="1"/>
        <a:lstStyle/>
        <a:p>
          <a:pPr>
            <a:defRPr sz="1200" b="1" i="0" u="none" strike="noStrike" kern="1200" spc="0" normalizeH="0" baseline="0">
              <a:solidFill>
                <a:schemeClr val="dk1">
                  <a:lumMod val="50000"/>
                  <a:lumOff val="50000"/>
                </a:schemeClr>
              </a:solidFill>
              <a:latin typeface="+mj-lt"/>
              <a:ea typeface="+mj-ea"/>
              <a:cs typeface="+mj-cs"/>
            </a:defRPr>
          </a:pPr>
          <a:endParaRPr lang="en-US"/>
        </a:p>
      </c:txPr>
    </c:title>
    <c:autoTitleDeleted val="0"/>
    <c:view3D>
      <c:rotX val="30"/>
      <c:rotY val="227"/>
      <c:depthPercent val="100"/>
      <c:rAngAx val="0"/>
      <c:perspective val="5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Series 1</c:v>
                </c:pt>
              </c:strCache>
            </c:strRef>
          </c:tx>
          <c:spPr>
            <a:solidFill>
              <a:srgbClr val="C00000"/>
            </a:solidFill>
            <a:ln>
              <a:noFill/>
            </a:ln>
          </c:spPr>
          <c:dPt>
            <c:idx val="0"/>
            <c:bubble3D val="0"/>
            <c:spPr>
              <a:solidFill>
                <a:schemeClr val="accent3"/>
              </a:solidFill>
              <a:ln w="50800">
                <a:noFill/>
              </a:ln>
              <a:effectLst/>
              <a:sp3d/>
            </c:spPr>
            <c:extLst xmlns:c16r2="http://schemas.microsoft.com/office/drawing/2015/06/chart">
              <c:ext xmlns:c16="http://schemas.microsoft.com/office/drawing/2014/chart" uri="{C3380CC4-5D6E-409C-BE32-E72D297353CC}">
                <c16:uniqueId val="{00000004-9A4F-4D58-A0A0-EA779306130C}"/>
              </c:ext>
            </c:extLst>
          </c:dPt>
          <c:dPt>
            <c:idx val="1"/>
            <c:bubble3D val="0"/>
            <c:spPr>
              <a:solidFill>
                <a:srgbClr val="C00000"/>
              </a:solidFill>
              <a:ln w="50800">
                <a:noFill/>
              </a:ln>
              <a:effectLst/>
              <a:sp3d/>
            </c:spPr>
            <c:extLst xmlns:c16r2="http://schemas.microsoft.com/office/drawing/2015/06/chart">
              <c:ext xmlns:c16="http://schemas.microsoft.com/office/drawing/2014/chart" uri="{C3380CC4-5D6E-409C-BE32-E72D297353CC}">
                <c16:uniqueId val="{00000006-9A4F-4D58-A0A0-EA779306130C}"/>
              </c:ext>
            </c:extLst>
          </c:dPt>
          <c:dPt>
            <c:idx val="2"/>
            <c:bubble3D val="0"/>
            <c:spPr>
              <a:solidFill>
                <a:schemeClr val="bg1">
                  <a:lumMod val="65000"/>
                </a:schemeClr>
              </a:solidFill>
              <a:ln w="50800">
                <a:noFill/>
              </a:ln>
              <a:effectLst/>
              <a:sp3d/>
            </c:spPr>
            <c:extLst xmlns:c16r2="http://schemas.microsoft.com/office/drawing/2015/06/chart">
              <c:ext xmlns:c16="http://schemas.microsoft.com/office/drawing/2014/chart" uri="{C3380CC4-5D6E-409C-BE32-E72D297353CC}">
                <c16:uniqueId val="{00000005-9A4F-4D58-A0A0-EA779306130C}"/>
              </c:ext>
            </c:extLst>
          </c:dPt>
          <c:dPt>
            <c:idx val="3"/>
            <c:bubble3D val="0"/>
            <c:spPr>
              <a:solidFill>
                <a:srgbClr val="C00000"/>
              </a:solidFill>
              <a:ln w="50800">
                <a:noFill/>
              </a:ln>
              <a:effectLst/>
              <a:sp3d/>
            </c:spPr>
            <c:extLst xmlns:c16r2="http://schemas.microsoft.com/office/drawing/2015/06/chart">
              <c:ext xmlns:c16="http://schemas.microsoft.com/office/drawing/2014/chart" uri="{C3380CC4-5D6E-409C-BE32-E72D297353CC}">
                <c16:uniqueId val="{00000007-9A4F-4D58-A0A0-EA779306130C}"/>
              </c:ext>
            </c:extLst>
          </c:dPt>
          <c:dLbls>
            <c:dLbl>
              <c:idx val="2"/>
              <c:layout>
                <c:manualLayout>
                  <c:x val="-4.503346482868667E-3"/>
                  <c:y val="-4.7665605137376405E-3"/>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9A4F-4D58-A0A0-EA779306130C}"/>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Sheet1!$A$2:$A$4</c:f>
              <c:strCache>
                <c:ptCount val="3"/>
                <c:pt idx="0">
                  <c:v>Ταυτίζονται με τις απόψεις κάποιου συγκεκριμένου κόμματος</c:v>
                </c:pt>
                <c:pt idx="1">
                  <c:v>Αυτό δεν συμβαίνει στη δική μου περίπτωση</c:v>
                </c:pt>
                <c:pt idx="2">
                  <c:v>ΔΓ/ΔΑ (αυθ.)</c:v>
                </c:pt>
              </c:strCache>
            </c:strRef>
          </c:cat>
          <c:val>
            <c:numRef>
              <c:f>Sheet1!$B$2:$B$4</c:f>
              <c:numCache>
                <c:formatCode>0</c:formatCode>
                <c:ptCount val="3"/>
                <c:pt idx="0">
                  <c:v>33.9</c:v>
                </c:pt>
                <c:pt idx="1">
                  <c:v>65.2</c:v>
                </c:pt>
                <c:pt idx="2">
                  <c:v>0.9</c:v>
                </c:pt>
              </c:numCache>
            </c:numRef>
          </c:val>
          <c:extLst xmlns:c16r2="http://schemas.microsoft.com/office/drawing/2015/06/chart">
            <c:ext xmlns:c16="http://schemas.microsoft.com/office/drawing/2014/chart" uri="{C3380CC4-5D6E-409C-BE32-E72D297353CC}">
              <c16:uniqueId val="{00000000-9A4F-4D58-A0A0-EA779306130C}"/>
            </c:ext>
          </c:extLst>
        </c:ser>
        <c:dLbls>
          <c:showLegendKey val="0"/>
          <c:showVal val="0"/>
          <c:showCatName val="0"/>
          <c:showSerName val="0"/>
          <c:showPercent val="0"/>
          <c:showBubbleSize val="0"/>
          <c:showLeaderLines val="1"/>
        </c:dLbls>
      </c:pie3DChart>
      <c:spPr>
        <a:noFill/>
        <a:ln>
          <a:noFill/>
        </a:ln>
        <a:effectLst/>
      </c:spPr>
    </c:plotArea>
    <c:legend>
      <c:legendPos val="r"/>
      <c:layout>
        <c:manualLayout>
          <c:xMode val="edge"/>
          <c:yMode val="edge"/>
          <c:x val="0.61712991445414656"/>
          <c:y val="0.21659588762176779"/>
          <c:w val="0.36485669961437878"/>
          <c:h val="0.59986450957909765"/>
        </c:manualLayout>
      </c:layout>
      <c:overlay val="0"/>
      <c:spPr>
        <a:solidFill>
          <a:schemeClr val="lt1">
            <a:alpha val="50000"/>
          </a:schemeClr>
        </a:solidFill>
        <a:ln>
          <a:noFill/>
        </a:ln>
        <a:effectLst/>
      </c:spPr>
      <c:txPr>
        <a:bodyPr rot="0" spcFirstLastPara="1" vertOverflow="ellipsis" vert="horz" wrap="square" anchor="ctr" anchorCtr="1"/>
        <a:lstStyle/>
        <a:p>
          <a:pPr>
            <a:defRPr sz="1000" b="1"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spc="0" normalizeH="0" baseline="0">
                <a:solidFill>
                  <a:schemeClr val="dk1">
                    <a:lumMod val="50000"/>
                    <a:lumOff val="50000"/>
                  </a:schemeClr>
                </a:solidFill>
                <a:latin typeface="+mj-lt"/>
                <a:ea typeface="+mj-ea"/>
                <a:cs typeface="+mj-cs"/>
              </a:defRPr>
            </a:pPr>
            <a:r>
              <a:rPr lang="el-GR" sz="1200" dirty="0"/>
              <a:t>Πολιτική προέλευση</a:t>
            </a:r>
            <a:endParaRPr lang="en-GB" sz="1200" dirty="0"/>
          </a:p>
        </c:rich>
      </c:tx>
      <c:layout>
        <c:manualLayout>
          <c:xMode val="edge"/>
          <c:yMode val="edge"/>
          <c:x val="0.4873431412853223"/>
          <c:y val="4.5922996175373773E-3"/>
        </c:manualLayout>
      </c:layout>
      <c:overlay val="0"/>
      <c:spPr>
        <a:noFill/>
        <a:ln>
          <a:noFill/>
        </a:ln>
        <a:effectLst/>
      </c:spPr>
      <c:txPr>
        <a:bodyPr rot="0" spcFirstLastPara="1" vertOverflow="ellipsis" vert="horz" wrap="square" anchor="ctr" anchorCtr="1"/>
        <a:lstStyle/>
        <a:p>
          <a:pPr>
            <a:defRPr sz="1200"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manualLayout>
          <c:layoutTarget val="inner"/>
          <c:xMode val="edge"/>
          <c:yMode val="edge"/>
          <c:x val="0.24037850504756264"/>
          <c:y val="0.10338295115258404"/>
          <c:w val="0.71273341453875894"/>
          <c:h val="0.79636933548433053"/>
        </c:manualLayout>
      </c:layout>
      <c:barChart>
        <c:barDir val="bar"/>
        <c:grouping val="stacked"/>
        <c:varyColors val="0"/>
        <c:ser>
          <c:idx val="0"/>
          <c:order val="0"/>
          <c:tx>
            <c:strRef>
              <c:f>Sheet1!$B$1</c:f>
              <c:strCache>
                <c:ptCount val="1"/>
                <c:pt idx="0">
                  <c:v>Ταυτίζονται με τις απόψεις κάποιου συγκεκριμένου κόμματος</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Sheet1!$A$2:$A$16</c:f>
              <c:strCache>
                <c:ptCount val="15"/>
                <c:pt idx="0">
                  <c:v>Σύνολο</c:v>
                </c:pt>
                <c:pt idx="2">
                  <c:v>ΝΔ</c:v>
                </c:pt>
                <c:pt idx="3">
                  <c:v>ΣΥΡΙΖΑ</c:v>
                </c:pt>
                <c:pt idx="4">
                  <c:v>ΠΑΣΟΚ-ΚΙΝΑΛ</c:v>
                </c:pt>
                <c:pt idx="5">
                  <c:v>KKE</c:v>
                </c:pt>
                <c:pt idx="6">
                  <c:v>ΛΟΙΠΑ</c:v>
                </c:pt>
                <c:pt idx="7">
                  <c:v>ΆΛΛΟ**</c:v>
                </c:pt>
                <c:pt idx="9">
                  <c:v>Αριστεροί</c:v>
                </c:pt>
                <c:pt idx="10">
                  <c:v>Κεντροαριστεροί</c:v>
                </c:pt>
                <c:pt idx="11">
                  <c:v>Κεντρώοι</c:v>
                </c:pt>
                <c:pt idx="12">
                  <c:v>Κεντροδεξιοί</c:v>
                </c:pt>
                <c:pt idx="13">
                  <c:v>Δεξιοί</c:v>
                </c:pt>
                <c:pt idx="14">
                  <c:v>Τίποτα (αυθ.)</c:v>
                </c:pt>
              </c:strCache>
            </c:strRef>
          </c:cat>
          <c:val>
            <c:numRef>
              <c:f>Sheet1!$B$2:$B$16</c:f>
              <c:numCache>
                <c:formatCode>General</c:formatCode>
                <c:ptCount val="15"/>
                <c:pt idx="0" formatCode="0">
                  <c:v>33.9</c:v>
                </c:pt>
                <c:pt idx="2" formatCode="0">
                  <c:v>53.5</c:v>
                </c:pt>
                <c:pt idx="3" formatCode="0">
                  <c:v>30.4</c:v>
                </c:pt>
                <c:pt idx="4" formatCode="0">
                  <c:v>33</c:v>
                </c:pt>
                <c:pt idx="5" formatCode="0">
                  <c:v>38.299999999999997</c:v>
                </c:pt>
                <c:pt idx="6" formatCode="0">
                  <c:v>26.4</c:v>
                </c:pt>
                <c:pt idx="7" formatCode="0">
                  <c:v>13.9</c:v>
                </c:pt>
                <c:pt idx="9" formatCode="0">
                  <c:v>38.299999999999997</c:v>
                </c:pt>
                <c:pt idx="10" formatCode="0">
                  <c:v>25.8</c:v>
                </c:pt>
                <c:pt idx="11" formatCode="0">
                  <c:v>25.4</c:v>
                </c:pt>
                <c:pt idx="12" formatCode="0">
                  <c:v>55.8</c:v>
                </c:pt>
                <c:pt idx="13" formatCode="0">
                  <c:v>52.8</c:v>
                </c:pt>
                <c:pt idx="14" formatCode="0">
                  <c:v>12.1</c:v>
                </c:pt>
              </c:numCache>
            </c:numRef>
          </c:val>
          <c:extLst xmlns:c16r2="http://schemas.microsoft.com/office/drawing/2015/06/chart">
            <c:ext xmlns:c16="http://schemas.microsoft.com/office/drawing/2014/chart" uri="{C3380CC4-5D6E-409C-BE32-E72D297353CC}">
              <c16:uniqueId val="{00000000-CB74-46BE-A266-520E8A2816E4}"/>
            </c:ext>
          </c:extLst>
        </c:ser>
        <c:ser>
          <c:idx val="1"/>
          <c:order val="1"/>
          <c:tx>
            <c:strRef>
              <c:f>Sheet1!$C$1</c:f>
              <c:strCache>
                <c:ptCount val="1"/>
                <c:pt idx="0">
                  <c:v>Αυτό δεν συμβαίνει στη δική μου περίπτωση</c:v>
                </c:pt>
              </c:strCache>
            </c:strRef>
          </c:tx>
          <c:spPr>
            <a:solidFill>
              <a:srgbClr val="C00000">
                <a:alpha val="7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Sheet1!$A$2:$A$16</c:f>
              <c:strCache>
                <c:ptCount val="15"/>
                <c:pt idx="0">
                  <c:v>Σύνολο</c:v>
                </c:pt>
                <c:pt idx="2">
                  <c:v>ΝΔ</c:v>
                </c:pt>
                <c:pt idx="3">
                  <c:v>ΣΥΡΙΖΑ</c:v>
                </c:pt>
                <c:pt idx="4">
                  <c:v>ΠΑΣΟΚ-ΚΙΝΑΛ</c:v>
                </c:pt>
                <c:pt idx="5">
                  <c:v>KKE</c:v>
                </c:pt>
                <c:pt idx="6">
                  <c:v>ΛΟΙΠΑ</c:v>
                </c:pt>
                <c:pt idx="7">
                  <c:v>ΆΛΛΟ**</c:v>
                </c:pt>
                <c:pt idx="9">
                  <c:v>Αριστεροί</c:v>
                </c:pt>
                <c:pt idx="10">
                  <c:v>Κεντροαριστεροί</c:v>
                </c:pt>
                <c:pt idx="11">
                  <c:v>Κεντρώοι</c:v>
                </c:pt>
                <c:pt idx="12">
                  <c:v>Κεντροδεξιοί</c:v>
                </c:pt>
                <c:pt idx="13">
                  <c:v>Δεξιοί</c:v>
                </c:pt>
                <c:pt idx="14">
                  <c:v>Τίποτα (αυθ.)</c:v>
                </c:pt>
              </c:strCache>
            </c:strRef>
          </c:cat>
          <c:val>
            <c:numRef>
              <c:f>Sheet1!$C$2:$C$16</c:f>
              <c:numCache>
                <c:formatCode>General</c:formatCode>
                <c:ptCount val="15"/>
                <c:pt idx="0" formatCode="0">
                  <c:v>65.2</c:v>
                </c:pt>
                <c:pt idx="2" formatCode="0">
                  <c:v>45.8</c:v>
                </c:pt>
                <c:pt idx="3" formatCode="0">
                  <c:v>68.900000000000006</c:v>
                </c:pt>
                <c:pt idx="4" formatCode="0">
                  <c:v>67</c:v>
                </c:pt>
                <c:pt idx="5" formatCode="0">
                  <c:v>61.7</c:v>
                </c:pt>
                <c:pt idx="6" formatCode="0">
                  <c:v>73.599999999999994</c:v>
                </c:pt>
                <c:pt idx="7" formatCode="0">
                  <c:v>83.5</c:v>
                </c:pt>
                <c:pt idx="9" formatCode="0">
                  <c:v>60.9</c:v>
                </c:pt>
                <c:pt idx="10" formatCode="0">
                  <c:v>73.8</c:v>
                </c:pt>
                <c:pt idx="11" formatCode="0">
                  <c:v>73.5</c:v>
                </c:pt>
                <c:pt idx="12" formatCode="0">
                  <c:v>43.7</c:v>
                </c:pt>
                <c:pt idx="13" formatCode="0">
                  <c:v>45.9</c:v>
                </c:pt>
                <c:pt idx="14" formatCode="0">
                  <c:v>87.4</c:v>
                </c:pt>
              </c:numCache>
            </c:numRef>
          </c:val>
          <c:extLst xmlns:c16r2="http://schemas.microsoft.com/office/drawing/2015/06/chart">
            <c:ext xmlns:c16="http://schemas.microsoft.com/office/drawing/2014/chart" uri="{C3380CC4-5D6E-409C-BE32-E72D297353CC}">
              <c16:uniqueId val="{00000001-CB74-46BE-A266-520E8A2816E4}"/>
            </c:ext>
          </c:extLst>
        </c:ser>
        <c:ser>
          <c:idx val="2"/>
          <c:order val="2"/>
          <c:tx>
            <c:strRef>
              <c:f>Sheet1!$D$1</c:f>
              <c:strCache>
                <c:ptCount val="1"/>
                <c:pt idx="0">
                  <c:v>ΔΓ/ΔΑ (αυθ.)</c:v>
                </c:pt>
              </c:strCache>
            </c:strRef>
          </c:tx>
          <c:spPr>
            <a:solidFill>
              <a:schemeClr val="bg1">
                <a:lumMod val="65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Sheet1!$A$2:$A$16</c:f>
              <c:strCache>
                <c:ptCount val="15"/>
                <c:pt idx="0">
                  <c:v>Σύνολο</c:v>
                </c:pt>
                <c:pt idx="2">
                  <c:v>ΝΔ</c:v>
                </c:pt>
                <c:pt idx="3">
                  <c:v>ΣΥΡΙΖΑ</c:v>
                </c:pt>
                <c:pt idx="4">
                  <c:v>ΠΑΣΟΚ-ΚΙΝΑΛ</c:v>
                </c:pt>
                <c:pt idx="5">
                  <c:v>KKE</c:v>
                </c:pt>
                <c:pt idx="6">
                  <c:v>ΛΟΙΠΑ</c:v>
                </c:pt>
                <c:pt idx="7">
                  <c:v>ΆΛΛΟ**</c:v>
                </c:pt>
                <c:pt idx="9">
                  <c:v>Αριστεροί</c:v>
                </c:pt>
                <c:pt idx="10">
                  <c:v>Κεντροαριστεροί</c:v>
                </c:pt>
                <c:pt idx="11">
                  <c:v>Κεντρώοι</c:v>
                </c:pt>
                <c:pt idx="12">
                  <c:v>Κεντροδεξιοί</c:v>
                </c:pt>
                <c:pt idx="13">
                  <c:v>Δεξιοί</c:v>
                </c:pt>
                <c:pt idx="14">
                  <c:v>Τίποτα (αυθ.)</c:v>
                </c:pt>
              </c:strCache>
            </c:strRef>
          </c:cat>
          <c:val>
            <c:numRef>
              <c:f>Sheet1!$D$2:$D$16</c:f>
              <c:numCache>
                <c:formatCode>General</c:formatCode>
                <c:ptCount val="15"/>
                <c:pt idx="0" formatCode="0">
                  <c:v>0.9</c:v>
                </c:pt>
                <c:pt idx="2" formatCode="0">
                  <c:v>0.7</c:v>
                </c:pt>
                <c:pt idx="3" formatCode="0">
                  <c:v>0.6</c:v>
                </c:pt>
                <c:pt idx="7" formatCode="0">
                  <c:v>2.5</c:v>
                </c:pt>
                <c:pt idx="9" formatCode="0">
                  <c:v>0.8</c:v>
                </c:pt>
                <c:pt idx="11" formatCode="0">
                  <c:v>1</c:v>
                </c:pt>
                <c:pt idx="12" formatCode="0">
                  <c:v>0.5</c:v>
                </c:pt>
                <c:pt idx="13" formatCode="0">
                  <c:v>1.3</c:v>
                </c:pt>
                <c:pt idx="14" formatCode="0">
                  <c:v>0.5</c:v>
                </c:pt>
              </c:numCache>
            </c:numRef>
          </c:val>
          <c:extLst xmlns:c16r2="http://schemas.microsoft.com/office/drawing/2015/06/chart">
            <c:ext xmlns:c16="http://schemas.microsoft.com/office/drawing/2014/chart" uri="{C3380CC4-5D6E-409C-BE32-E72D297353CC}">
              <c16:uniqueId val="{00000002-CB74-46BE-A266-520E8A2816E4}"/>
            </c:ext>
          </c:extLst>
        </c:ser>
        <c:dLbls>
          <c:showLegendKey val="0"/>
          <c:showVal val="0"/>
          <c:showCatName val="0"/>
          <c:showSerName val="0"/>
          <c:showPercent val="0"/>
          <c:showBubbleSize val="0"/>
        </c:dLbls>
        <c:gapWidth val="39"/>
        <c:overlap val="99"/>
        <c:axId val="-1615833568"/>
        <c:axId val="-1615831392"/>
      </c:barChart>
      <c:catAx>
        <c:axId val="-1615833568"/>
        <c:scaling>
          <c:orientation val="maxMin"/>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1" i="0" u="none" strike="noStrike" kern="1200" cap="none" spc="0" normalizeH="0" baseline="0">
                <a:solidFill>
                  <a:schemeClr val="dk1">
                    <a:lumMod val="65000"/>
                    <a:lumOff val="35000"/>
                  </a:schemeClr>
                </a:solidFill>
                <a:latin typeface="+mn-lt"/>
                <a:ea typeface="+mn-ea"/>
                <a:cs typeface="+mn-cs"/>
              </a:defRPr>
            </a:pPr>
            <a:endParaRPr lang="en-US"/>
          </a:p>
        </c:txPr>
        <c:crossAx val="-1615831392"/>
        <c:crosses val="autoZero"/>
        <c:auto val="1"/>
        <c:lblAlgn val="ctr"/>
        <c:lblOffset val="100"/>
        <c:noMultiLvlLbl val="0"/>
      </c:catAx>
      <c:valAx>
        <c:axId val="-1615831392"/>
        <c:scaling>
          <c:orientation val="minMax"/>
          <c:max val="100"/>
        </c:scaling>
        <c:delete val="0"/>
        <c:axPos val="t"/>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1615833568"/>
        <c:crosses val="autoZero"/>
        <c:crossBetween val="between"/>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3.7106975235369308E-2"/>
          <c:y val="0.90511007235945484"/>
          <c:w val="0.89999989516068724"/>
          <c:h val="8.4739679891404754E-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tx1">
                    <a:lumMod val="75000"/>
                    <a:lumOff val="25000"/>
                  </a:schemeClr>
                </a:solidFill>
                <a:latin typeface="+mj-lt"/>
                <a:ea typeface="+mj-ea"/>
                <a:cs typeface="+mj-cs"/>
              </a:defRPr>
            </a:pPr>
            <a:r>
              <a:rPr lang="el-GR" sz="1400" dirty="0">
                <a:solidFill>
                  <a:schemeClr val="tx1">
                    <a:lumMod val="75000"/>
                    <a:lumOff val="25000"/>
                  </a:schemeClr>
                </a:solidFill>
              </a:rPr>
              <a:t>Ανά γενιές</a:t>
            </a:r>
            <a:endParaRPr lang="en-US" sz="1400" dirty="0">
              <a:solidFill>
                <a:schemeClr val="tx1">
                  <a:lumMod val="75000"/>
                  <a:lumOff val="25000"/>
                </a:schemeClr>
              </a:solidFill>
            </a:endParaRPr>
          </a:p>
        </c:rich>
      </c:tx>
      <c:layout/>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tx1">
                  <a:lumMod val="75000"/>
                  <a:lumOff val="25000"/>
                </a:schemeClr>
              </a:solidFill>
              <a:latin typeface="+mj-lt"/>
              <a:ea typeface="+mj-ea"/>
              <a:cs typeface="+mj-cs"/>
            </a:defRPr>
          </a:pPr>
          <a:endParaRPr lang="en-US"/>
        </a:p>
      </c:txPr>
    </c:title>
    <c:autoTitleDeleted val="0"/>
    <c:plotArea>
      <c:layout>
        <c:manualLayout>
          <c:layoutTarget val="inner"/>
          <c:xMode val="edge"/>
          <c:yMode val="edge"/>
          <c:x val="2.4738072158672155E-2"/>
          <c:y val="0.19210860527202298"/>
          <c:w val="0.95277277133344407"/>
          <c:h val="0.48917152875941788"/>
        </c:manualLayout>
      </c:layout>
      <c:lineChart>
        <c:grouping val="standard"/>
        <c:varyColors val="0"/>
        <c:ser>
          <c:idx val="0"/>
          <c:order val="0"/>
          <c:tx>
            <c:strRef>
              <c:f>Sheet1!$B$1</c:f>
              <c:strCache>
                <c:ptCount val="1"/>
                <c:pt idx="0">
                  <c:v>Ταυτίζονται με τις απόψεις κάποιου συγκεκριμένου κόμματος</c:v>
                </c:pt>
              </c:strCache>
            </c:strRef>
          </c:tx>
          <c:spPr>
            <a:ln w="22225" cap="rnd">
              <a:solidFill>
                <a:schemeClr val="accent3"/>
              </a:solidFill>
              <a:round/>
            </a:ln>
            <a:effectLst/>
          </c:spPr>
          <c:marker>
            <c:symbol val="none"/>
          </c:marker>
          <c:dPt>
            <c:idx val="0"/>
            <c:marker>
              <c:symbol val="none"/>
            </c:marker>
            <c:bubble3D val="0"/>
            <c:extLst xmlns:c16r2="http://schemas.microsoft.com/office/drawing/2015/06/chart">
              <c:ext xmlns:c16="http://schemas.microsoft.com/office/drawing/2014/chart" uri="{C3380CC4-5D6E-409C-BE32-E72D297353CC}">
                <c16:uniqueId val="{00000000-7372-49AA-9837-0A53BCAFF25D}"/>
              </c:ext>
            </c:extLst>
          </c:dPt>
          <c:dPt>
            <c:idx val="1"/>
            <c:marker>
              <c:symbol val="none"/>
            </c:marker>
            <c:bubble3D val="0"/>
            <c:extLst xmlns:c16r2="http://schemas.microsoft.com/office/drawing/2015/06/chart">
              <c:ext xmlns:c16="http://schemas.microsoft.com/office/drawing/2014/chart" uri="{C3380CC4-5D6E-409C-BE32-E72D297353CC}">
                <c16:uniqueId val="{00000001-7372-49AA-9837-0A53BCAFF25D}"/>
              </c:ext>
            </c:extLst>
          </c:dPt>
          <c:dPt>
            <c:idx val="2"/>
            <c:marker>
              <c:symbol val="none"/>
            </c:marker>
            <c:bubble3D val="0"/>
            <c:extLst xmlns:c16r2="http://schemas.microsoft.com/office/drawing/2015/06/chart">
              <c:ext xmlns:c16="http://schemas.microsoft.com/office/drawing/2014/chart" uri="{C3380CC4-5D6E-409C-BE32-E72D297353CC}">
                <c16:uniqueId val="{00000002-7372-49AA-9837-0A53BCAFF25D}"/>
              </c:ext>
            </c:extLst>
          </c:dPt>
          <c:dPt>
            <c:idx val="3"/>
            <c:marker>
              <c:symbol val="none"/>
            </c:marker>
            <c:bubble3D val="0"/>
            <c:extLst xmlns:c16r2="http://schemas.microsoft.com/office/drawing/2015/06/chart">
              <c:ext xmlns:c16="http://schemas.microsoft.com/office/drawing/2014/chart" uri="{C3380CC4-5D6E-409C-BE32-E72D297353CC}">
                <c16:uniqueId val="{00000003-7372-49AA-9837-0A53BCAFF25D}"/>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3"/>
                    </a:solidFill>
                    <a:latin typeface="+mn-lt"/>
                    <a:ea typeface="+mn-ea"/>
                    <a:cs typeface="+mn-cs"/>
                  </a:defRPr>
                </a:pPr>
                <a:endParaRPr lang="en-U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Generation Z (17-26 ετών)</c:v>
                </c:pt>
                <c:pt idx="1">
                  <c:v>Millennials (27-42 ετών)</c:v>
                </c:pt>
                <c:pt idx="2">
                  <c:v>Generation X (43-58 ετών)</c:v>
                </c:pt>
                <c:pt idx="3">
                  <c:v>Boomers (59-77 ετών)</c:v>
                </c:pt>
                <c:pt idx="4">
                  <c:v>Silent (78+ ετών)*</c:v>
                </c:pt>
              </c:strCache>
            </c:strRef>
          </c:cat>
          <c:val>
            <c:numRef>
              <c:f>Sheet1!$B$2:$B$6</c:f>
              <c:numCache>
                <c:formatCode>0</c:formatCode>
                <c:ptCount val="5"/>
                <c:pt idx="0">
                  <c:v>36.200000000000003</c:v>
                </c:pt>
                <c:pt idx="1">
                  <c:v>24.7</c:v>
                </c:pt>
                <c:pt idx="2">
                  <c:v>30</c:v>
                </c:pt>
                <c:pt idx="3">
                  <c:v>43.4</c:v>
                </c:pt>
                <c:pt idx="4">
                  <c:v>41</c:v>
                </c:pt>
              </c:numCache>
            </c:numRef>
          </c:val>
          <c:smooth val="0"/>
          <c:extLst xmlns:c16r2="http://schemas.microsoft.com/office/drawing/2015/06/chart">
            <c:ext xmlns:c16="http://schemas.microsoft.com/office/drawing/2014/chart" uri="{C3380CC4-5D6E-409C-BE32-E72D297353CC}">
              <c16:uniqueId val="{00000004-7372-49AA-9837-0A53BCAFF25D}"/>
            </c:ext>
          </c:extLst>
        </c:ser>
        <c:ser>
          <c:idx val="1"/>
          <c:order val="1"/>
          <c:tx>
            <c:strRef>
              <c:f>Sheet1!$C$1</c:f>
              <c:strCache>
                <c:ptCount val="1"/>
                <c:pt idx="0">
                  <c:v>Αυτό δεν συμβαίνει στη δική μου περίπτωση</c:v>
                </c:pt>
              </c:strCache>
            </c:strRef>
          </c:tx>
          <c:spPr>
            <a:ln w="22225" cap="rnd">
              <a:solidFill>
                <a:srgbClr val="C00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C00000"/>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Generation Z (17-26 ετών)</c:v>
                </c:pt>
                <c:pt idx="1">
                  <c:v>Millennials (27-42 ετών)</c:v>
                </c:pt>
                <c:pt idx="2">
                  <c:v>Generation X (43-58 ετών)</c:v>
                </c:pt>
                <c:pt idx="3">
                  <c:v>Boomers (59-77 ετών)</c:v>
                </c:pt>
                <c:pt idx="4">
                  <c:v>Silent (78+ ετών)*</c:v>
                </c:pt>
              </c:strCache>
            </c:strRef>
          </c:cat>
          <c:val>
            <c:numRef>
              <c:f>Sheet1!$C$2:$C$6</c:f>
              <c:numCache>
                <c:formatCode>0</c:formatCode>
                <c:ptCount val="5"/>
                <c:pt idx="0">
                  <c:v>62.8</c:v>
                </c:pt>
                <c:pt idx="1">
                  <c:v>75.3</c:v>
                </c:pt>
                <c:pt idx="2">
                  <c:v>69</c:v>
                </c:pt>
                <c:pt idx="3">
                  <c:v>55.6</c:v>
                </c:pt>
                <c:pt idx="4">
                  <c:v>55.1</c:v>
                </c:pt>
              </c:numCache>
            </c:numRef>
          </c:val>
          <c:smooth val="0"/>
          <c:extLst xmlns:c16r2="http://schemas.microsoft.com/office/drawing/2015/06/chart">
            <c:ext xmlns:c16="http://schemas.microsoft.com/office/drawing/2014/chart" uri="{C3380CC4-5D6E-409C-BE32-E72D297353CC}">
              <c16:uniqueId val="{00000005-7372-49AA-9837-0A53BCAFF25D}"/>
            </c:ext>
          </c:extLst>
        </c:ser>
        <c:dLbls>
          <c:showLegendKey val="0"/>
          <c:showVal val="0"/>
          <c:showCatName val="0"/>
          <c:showSerName val="0"/>
          <c:showPercent val="0"/>
          <c:showBubbleSize val="0"/>
        </c:dLbls>
        <c:smooth val="0"/>
        <c:axId val="-1611648736"/>
        <c:axId val="-1611642208"/>
      </c:lineChart>
      <c:catAx>
        <c:axId val="-1611648736"/>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800" b="1" i="0" u="none" strike="noStrike" kern="1200" cap="none" spc="0" normalizeH="0" baseline="0">
                <a:solidFill>
                  <a:schemeClr val="tx1">
                    <a:lumMod val="75000"/>
                    <a:lumOff val="25000"/>
                  </a:schemeClr>
                </a:solidFill>
                <a:latin typeface="+mn-lt"/>
                <a:ea typeface="+mn-ea"/>
                <a:cs typeface="+mn-cs"/>
              </a:defRPr>
            </a:pPr>
            <a:endParaRPr lang="en-US"/>
          </a:p>
        </c:txPr>
        <c:crossAx val="-1611642208"/>
        <c:crosses val="autoZero"/>
        <c:auto val="1"/>
        <c:lblAlgn val="ctr"/>
        <c:lblOffset val="100"/>
        <c:noMultiLvlLbl val="0"/>
      </c:catAx>
      <c:valAx>
        <c:axId val="-1611642208"/>
        <c:scaling>
          <c:orientation val="minMax"/>
          <c:max val="100"/>
        </c:scaling>
        <c:delete val="1"/>
        <c:axPos val="l"/>
        <c:majorGridlines>
          <c:spPr>
            <a:ln w="9525" cap="flat" cmpd="sng" algn="ctr">
              <a:solidFill>
                <a:schemeClr val="dk1">
                  <a:lumMod val="15000"/>
                  <a:lumOff val="85000"/>
                  <a:alpha val="54000"/>
                </a:schemeClr>
              </a:solidFill>
              <a:round/>
            </a:ln>
            <a:effectLst/>
          </c:spPr>
        </c:majorGridlines>
        <c:numFmt formatCode="0" sourceLinked="1"/>
        <c:majorTickMark val="out"/>
        <c:minorTickMark val="none"/>
        <c:tickLblPos val="nextTo"/>
        <c:crossAx val="-1611648736"/>
        <c:crosses val="autoZero"/>
        <c:crossBetween val="between"/>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3.2562881983635689E-2"/>
          <c:y val="0.80306464782080622"/>
          <c:w val="0.8786513447630192"/>
          <c:h val="0.16585819845495159"/>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tx1">
                    <a:lumMod val="75000"/>
                    <a:lumOff val="25000"/>
                  </a:schemeClr>
                </a:solidFill>
                <a:latin typeface="+mj-lt"/>
                <a:ea typeface="+mj-ea"/>
                <a:cs typeface="+mj-cs"/>
              </a:defRPr>
            </a:pPr>
            <a:r>
              <a:rPr lang="el-GR" sz="1400" dirty="0">
                <a:solidFill>
                  <a:schemeClr val="tx1">
                    <a:lumMod val="75000"/>
                    <a:lumOff val="25000"/>
                  </a:schemeClr>
                </a:solidFill>
              </a:rPr>
              <a:t>Ανά γενιές</a:t>
            </a:r>
            <a:endParaRPr lang="en-US" sz="1400" dirty="0">
              <a:solidFill>
                <a:schemeClr val="tx1">
                  <a:lumMod val="75000"/>
                  <a:lumOff val="25000"/>
                </a:schemeClr>
              </a:solidFill>
            </a:endParaRPr>
          </a:p>
        </c:rich>
      </c:tx>
      <c:layout/>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tx1">
                  <a:lumMod val="75000"/>
                  <a:lumOff val="25000"/>
                </a:schemeClr>
              </a:solidFill>
              <a:latin typeface="+mj-lt"/>
              <a:ea typeface="+mj-ea"/>
              <a:cs typeface="+mj-cs"/>
            </a:defRPr>
          </a:pPr>
          <a:endParaRPr lang="en-US"/>
        </a:p>
      </c:txPr>
    </c:title>
    <c:autoTitleDeleted val="0"/>
    <c:plotArea>
      <c:layout>
        <c:manualLayout>
          <c:layoutTarget val="inner"/>
          <c:xMode val="edge"/>
          <c:yMode val="edge"/>
          <c:x val="2.476842322125666E-2"/>
          <c:y val="0.18192825574537622"/>
          <c:w val="0.95946985291067088"/>
          <c:h val="0.49320032798168062"/>
        </c:manualLayout>
      </c:layout>
      <c:lineChart>
        <c:grouping val="standard"/>
        <c:varyColors val="0"/>
        <c:ser>
          <c:idx val="0"/>
          <c:order val="0"/>
          <c:tx>
            <c:strRef>
              <c:f>Sheet1!$B$1</c:f>
              <c:strCache>
                <c:ptCount val="1"/>
                <c:pt idx="0">
                  <c:v>Ο συνολικός τρόπος οργάνωσης της κοινωνίας μας πρέπει να αλλάξει </c:v>
                </c:pt>
              </c:strCache>
            </c:strRef>
          </c:tx>
          <c:spPr>
            <a:ln w="22225" cap="rnd">
              <a:solidFill>
                <a:schemeClr val="accent3"/>
              </a:solidFill>
              <a:round/>
            </a:ln>
            <a:effectLst/>
          </c:spPr>
          <c:marker>
            <c:symbol val="none"/>
          </c:marker>
          <c:dPt>
            <c:idx val="0"/>
            <c:marker>
              <c:symbol val="none"/>
            </c:marker>
            <c:bubble3D val="0"/>
            <c:extLst xmlns:c16r2="http://schemas.microsoft.com/office/drawing/2015/06/chart">
              <c:ext xmlns:c16="http://schemas.microsoft.com/office/drawing/2014/chart" uri="{C3380CC4-5D6E-409C-BE32-E72D297353CC}">
                <c16:uniqueId val="{00000000-86AB-41C3-8C62-1BCA6B4E8166}"/>
              </c:ext>
            </c:extLst>
          </c:dPt>
          <c:dPt>
            <c:idx val="1"/>
            <c:marker>
              <c:symbol val="none"/>
            </c:marker>
            <c:bubble3D val="0"/>
            <c:extLst xmlns:c16r2="http://schemas.microsoft.com/office/drawing/2015/06/chart">
              <c:ext xmlns:c16="http://schemas.microsoft.com/office/drawing/2014/chart" uri="{C3380CC4-5D6E-409C-BE32-E72D297353CC}">
                <c16:uniqueId val="{00000001-86AB-41C3-8C62-1BCA6B4E8166}"/>
              </c:ext>
            </c:extLst>
          </c:dPt>
          <c:dPt>
            <c:idx val="2"/>
            <c:marker>
              <c:symbol val="none"/>
            </c:marker>
            <c:bubble3D val="0"/>
            <c:extLst xmlns:c16r2="http://schemas.microsoft.com/office/drawing/2015/06/chart">
              <c:ext xmlns:c16="http://schemas.microsoft.com/office/drawing/2014/chart" uri="{C3380CC4-5D6E-409C-BE32-E72D297353CC}">
                <c16:uniqueId val="{00000002-86AB-41C3-8C62-1BCA6B4E8166}"/>
              </c:ext>
            </c:extLst>
          </c:dPt>
          <c:dPt>
            <c:idx val="3"/>
            <c:marker>
              <c:symbol val="none"/>
            </c:marker>
            <c:bubble3D val="0"/>
            <c:extLst xmlns:c16r2="http://schemas.microsoft.com/office/drawing/2015/06/chart">
              <c:ext xmlns:c16="http://schemas.microsoft.com/office/drawing/2014/chart" uri="{C3380CC4-5D6E-409C-BE32-E72D297353CC}">
                <c16:uniqueId val="{00000003-86AB-41C3-8C62-1BCA6B4E8166}"/>
              </c:ext>
            </c:extLst>
          </c:dPt>
          <c:dLbls>
            <c:dLbl>
              <c:idx val="0"/>
              <c:layout>
                <c:manualLayout>
                  <c:x val="-5.9284116331096197E-2"/>
                  <c:y val="6.385369205331903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86AB-41C3-8C62-1BCA6B4E8166}"/>
                </c:ext>
                <c:ext xmlns:c15="http://schemas.microsoft.com/office/drawing/2012/chart" uri="{CE6537A1-D6FC-4f65-9D91-7224C49458BB}">
                  <c15:layout/>
                </c:ext>
              </c:extLst>
            </c:dLbl>
            <c:dLbl>
              <c:idx val="1"/>
              <c:layout>
                <c:manualLayout>
                  <c:x val="-7.9579684999554978E-2"/>
                  <c:y val="-5.822370034555488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86AB-41C3-8C62-1BCA6B4E8166}"/>
                </c:ext>
                <c:ext xmlns:c15="http://schemas.microsoft.com/office/drawing/2012/chart" uri="{CE6537A1-D6FC-4f65-9D91-7224C49458BB}">
                  <c15:layout/>
                </c:ext>
              </c:extLst>
            </c:dLbl>
            <c:dLbl>
              <c:idx val="2"/>
              <c:layout>
                <c:manualLayout>
                  <c:x val="-6.832131080807477E-2"/>
                  <c:y val="-7.238963543901537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86AB-41C3-8C62-1BCA6B4E8166}"/>
                </c:ext>
                <c:ext xmlns:c15="http://schemas.microsoft.com/office/drawing/2012/chart" uri="{CE6537A1-D6FC-4f65-9D91-7224C49458BB}">
                  <c15:layout/>
                </c:ext>
              </c:extLst>
            </c:dLbl>
            <c:dLbl>
              <c:idx val="3"/>
              <c:layout>
                <c:manualLayout>
                  <c:x val="-3.6819847928618719E-2"/>
                  <c:y val="2.516212730802808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86AB-41C3-8C62-1BCA6B4E8166}"/>
                </c:ext>
                <c:ext xmlns:c15="http://schemas.microsoft.com/office/drawing/2012/chart" uri="{CE6537A1-D6FC-4f65-9D91-7224C49458BB}">
                  <c15:layout/>
                </c:ext>
              </c:extLst>
            </c:dLbl>
            <c:dLbl>
              <c:idx val="4"/>
              <c:layout>
                <c:manualLayout>
                  <c:x val="-7.534245846723707E-3"/>
                  <c:y val="3.6266462328260533E-4"/>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86AB-41C3-8C62-1BCA6B4E8166}"/>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3"/>
                    </a:solidFill>
                    <a:latin typeface="+mn-lt"/>
                    <a:ea typeface="+mn-ea"/>
                    <a:cs typeface="+mn-cs"/>
                  </a:defRPr>
                </a:pPr>
                <a:endParaRPr lang="en-U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Generation Z (17-26 ετών)</c:v>
                </c:pt>
                <c:pt idx="1">
                  <c:v>Millennials (27-42 ετών)</c:v>
                </c:pt>
                <c:pt idx="2">
                  <c:v>Generation X (43-58 ετών)</c:v>
                </c:pt>
                <c:pt idx="3">
                  <c:v>Boomers (59-77 ετών)</c:v>
                </c:pt>
                <c:pt idx="4">
                  <c:v>Silent (78+ ετών)*</c:v>
                </c:pt>
              </c:strCache>
            </c:strRef>
          </c:cat>
          <c:val>
            <c:numRef>
              <c:f>Sheet1!$B$2:$B$6</c:f>
              <c:numCache>
                <c:formatCode>0</c:formatCode>
                <c:ptCount val="5"/>
                <c:pt idx="0">
                  <c:v>19.8</c:v>
                </c:pt>
                <c:pt idx="1">
                  <c:v>25.6</c:v>
                </c:pt>
                <c:pt idx="2">
                  <c:v>15.3</c:v>
                </c:pt>
                <c:pt idx="3">
                  <c:v>13</c:v>
                </c:pt>
                <c:pt idx="4">
                  <c:v>7.8</c:v>
                </c:pt>
              </c:numCache>
            </c:numRef>
          </c:val>
          <c:smooth val="0"/>
          <c:extLst xmlns:c16r2="http://schemas.microsoft.com/office/drawing/2015/06/chart">
            <c:ext xmlns:c16="http://schemas.microsoft.com/office/drawing/2014/chart" uri="{C3380CC4-5D6E-409C-BE32-E72D297353CC}">
              <c16:uniqueId val="{00000005-86AB-41C3-8C62-1BCA6B4E8166}"/>
            </c:ext>
          </c:extLst>
        </c:ser>
        <c:ser>
          <c:idx val="1"/>
          <c:order val="1"/>
          <c:tx>
            <c:strRef>
              <c:f>Sheet1!$C$1</c:f>
              <c:strCache>
                <c:ptCount val="1"/>
                <c:pt idx="0">
                  <c:v>Η κοινωνία μας πρέπει να βελτιωθεί σταδιακά με μεταρρυθμίσεις</c:v>
                </c:pt>
              </c:strCache>
            </c:strRef>
          </c:tx>
          <c:spPr>
            <a:ln w="22225" cap="rnd">
              <a:solidFill>
                <a:srgbClr val="FFC000"/>
              </a:solidFill>
              <a:round/>
            </a:ln>
            <a:effectLst/>
          </c:spPr>
          <c:marker>
            <c:symbol val="none"/>
          </c:marker>
          <c:dLbls>
            <c:dLbl>
              <c:idx val="0"/>
              <c:layout>
                <c:manualLayout>
                  <c:x val="-3.7695341657083749E-2"/>
                  <c:y val="-5.204951859071389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86AB-41C3-8C62-1BCA6B4E8166}"/>
                </c:ext>
                <c:ext xmlns:c15="http://schemas.microsoft.com/office/drawing/2012/chart" uri="{CE6537A1-D6FC-4f65-9D91-7224C49458BB}">
                  <c15:layout/>
                </c:ext>
              </c:extLst>
            </c:dLbl>
            <c:dLbl>
              <c:idx val="4"/>
              <c:layout>
                <c:manualLayout>
                  <c:x val="-5.3074409358607362E-3"/>
                  <c:y val="6.1897370350764E-3"/>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86AB-41C3-8C62-1BCA6B4E8166}"/>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DAA600"/>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Generation Z (17-26 ετών)</c:v>
                </c:pt>
                <c:pt idx="1">
                  <c:v>Millennials (27-42 ετών)</c:v>
                </c:pt>
                <c:pt idx="2">
                  <c:v>Generation X (43-58 ετών)</c:v>
                </c:pt>
                <c:pt idx="3">
                  <c:v>Boomers (59-77 ετών)</c:v>
                </c:pt>
                <c:pt idx="4">
                  <c:v>Silent (78+ ετών)*</c:v>
                </c:pt>
              </c:strCache>
            </c:strRef>
          </c:cat>
          <c:val>
            <c:numRef>
              <c:f>Sheet1!$C$2:$C$6</c:f>
              <c:numCache>
                <c:formatCode>0</c:formatCode>
                <c:ptCount val="5"/>
                <c:pt idx="0">
                  <c:v>56.7</c:v>
                </c:pt>
                <c:pt idx="1">
                  <c:v>56.4</c:v>
                </c:pt>
                <c:pt idx="2">
                  <c:v>69.7</c:v>
                </c:pt>
                <c:pt idx="3">
                  <c:v>67.900000000000006</c:v>
                </c:pt>
                <c:pt idx="4">
                  <c:v>61.8</c:v>
                </c:pt>
              </c:numCache>
            </c:numRef>
          </c:val>
          <c:smooth val="0"/>
          <c:extLst xmlns:c16r2="http://schemas.microsoft.com/office/drawing/2015/06/chart">
            <c:ext xmlns:c16="http://schemas.microsoft.com/office/drawing/2014/chart" uri="{C3380CC4-5D6E-409C-BE32-E72D297353CC}">
              <c16:uniqueId val="{00000008-86AB-41C3-8C62-1BCA6B4E8166}"/>
            </c:ext>
          </c:extLst>
        </c:ser>
        <c:ser>
          <c:idx val="2"/>
          <c:order val="2"/>
          <c:tx>
            <c:strRef>
              <c:f>Sheet1!$D$1</c:f>
              <c:strCache>
                <c:ptCount val="1"/>
                <c:pt idx="0">
                  <c:v>Πρέπει να υπερασπιστούμε τη σημερινή κοινωνία με γενναιότητα</c:v>
                </c:pt>
              </c:strCache>
            </c:strRef>
          </c:tx>
          <c:spPr>
            <a:ln w="22225" cap="rnd">
              <a:solidFill>
                <a:srgbClr val="C00000"/>
              </a:solidFill>
              <a:round/>
            </a:ln>
            <a:effectLst/>
          </c:spPr>
          <c:marker>
            <c:symbol val="none"/>
          </c:marker>
          <c:dLbls>
            <c:dLbl>
              <c:idx val="0"/>
              <c:layout>
                <c:manualLayout>
                  <c:x val="-7.2864197767260511E-2"/>
                  <c:y val="-6.280895530573708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86AB-41C3-8C62-1BCA6B4E8166}"/>
                </c:ext>
                <c:ext xmlns:c15="http://schemas.microsoft.com/office/drawing/2012/chart" uri="{CE6537A1-D6FC-4f65-9D91-7224C49458BB}">
                  <c15:layout/>
                </c:ext>
              </c:extLst>
            </c:dLbl>
            <c:dLbl>
              <c:idx val="1"/>
              <c:layout>
                <c:manualLayout>
                  <c:x val="-3.6837400354523542E-2"/>
                  <c:y val="4.510211577537039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86AB-41C3-8C62-1BCA6B4E8166}"/>
                </c:ext>
                <c:ext xmlns:c15="http://schemas.microsoft.com/office/drawing/2012/chart" uri="{CE6537A1-D6FC-4f65-9D91-7224C49458BB}">
                  <c15:layout/>
                </c:ext>
              </c:extLst>
            </c:dLbl>
            <c:dLbl>
              <c:idx val="2"/>
              <c:layout>
                <c:manualLayout>
                  <c:x val="-5.034744938429999E-2"/>
                  <c:y val="3.038696971885574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86AB-41C3-8C62-1BCA6B4E8166}"/>
                </c:ext>
                <c:ext xmlns:c15="http://schemas.microsoft.com/office/drawing/2012/chart" uri="{CE6537A1-D6FC-4f65-9D91-7224C49458BB}">
                  <c15:layout/>
                </c:ext>
              </c:extLst>
            </c:dLbl>
            <c:dLbl>
              <c:idx val="3"/>
              <c:layout>
                <c:manualLayout>
                  <c:x val="-1.2068977133266965E-2"/>
                  <c:y val="-9.223924741876640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86AB-41C3-8C62-1BCA6B4E8166}"/>
                </c:ext>
                <c:ext xmlns:c15="http://schemas.microsoft.com/office/drawing/2012/chart" uri="{CE6537A1-D6FC-4f65-9D91-7224C49458BB}">
                  <c15:layout/>
                </c:ext>
              </c:extLst>
            </c:dLbl>
            <c:dLbl>
              <c:idx val="4"/>
              <c:layout>
                <c:manualLayout>
                  <c:x val="-1.4320651971562943E-2"/>
                  <c:y val="-8.242915004775663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86AB-41C3-8C62-1BCA6B4E8166}"/>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C00000"/>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Generation Z (17-26 ετών)</c:v>
                </c:pt>
                <c:pt idx="1">
                  <c:v>Millennials (27-42 ετών)</c:v>
                </c:pt>
                <c:pt idx="2">
                  <c:v>Generation X (43-58 ετών)</c:v>
                </c:pt>
                <c:pt idx="3">
                  <c:v>Boomers (59-77 ετών)</c:v>
                </c:pt>
                <c:pt idx="4">
                  <c:v>Silent (78+ ετών)*</c:v>
                </c:pt>
              </c:strCache>
            </c:strRef>
          </c:cat>
          <c:val>
            <c:numRef>
              <c:f>Sheet1!$D$2:$D$6</c:f>
              <c:numCache>
                <c:formatCode>0</c:formatCode>
                <c:ptCount val="5"/>
                <c:pt idx="0">
                  <c:v>23.4</c:v>
                </c:pt>
                <c:pt idx="1">
                  <c:v>16.600000000000001</c:v>
                </c:pt>
                <c:pt idx="2">
                  <c:v>13.6</c:v>
                </c:pt>
                <c:pt idx="3">
                  <c:v>17.100000000000001</c:v>
                </c:pt>
                <c:pt idx="4">
                  <c:v>13.7</c:v>
                </c:pt>
              </c:numCache>
            </c:numRef>
          </c:val>
          <c:smooth val="0"/>
          <c:extLst xmlns:c16r2="http://schemas.microsoft.com/office/drawing/2015/06/chart">
            <c:ext xmlns:c16="http://schemas.microsoft.com/office/drawing/2014/chart" uri="{C3380CC4-5D6E-409C-BE32-E72D297353CC}">
              <c16:uniqueId val="{0000000C-86AB-41C3-8C62-1BCA6B4E8166}"/>
            </c:ext>
          </c:extLst>
        </c:ser>
        <c:dLbls>
          <c:showLegendKey val="0"/>
          <c:showVal val="0"/>
          <c:showCatName val="0"/>
          <c:showSerName val="0"/>
          <c:showPercent val="0"/>
          <c:showBubbleSize val="0"/>
        </c:dLbls>
        <c:smooth val="0"/>
        <c:axId val="-2034515840"/>
        <c:axId val="-1711643328"/>
      </c:lineChart>
      <c:catAx>
        <c:axId val="-2034515840"/>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800" b="1" i="0" u="none" strike="noStrike" kern="1200" cap="none" spc="0" normalizeH="0" baseline="0">
                <a:solidFill>
                  <a:schemeClr val="tx1">
                    <a:lumMod val="75000"/>
                    <a:lumOff val="25000"/>
                  </a:schemeClr>
                </a:solidFill>
                <a:latin typeface="+mn-lt"/>
                <a:ea typeface="+mn-ea"/>
                <a:cs typeface="+mn-cs"/>
              </a:defRPr>
            </a:pPr>
            <a:endParaRPr lang="en-US"/>
          </a:p>
        </c:txPr>
        <c:crossAx val="-1711643328"/>
        <c:crosses val="autoZero"/>
        <c:auto val="1"/>
        <c:lblAlgn val="ctr"/>
        <c:lblOffset val="100"/>
        <c:noMultiLvlLbl val="0"/>
      </c:catAx>
      <c:valAx>
        <c:axId val="-1711643328"/>
        <c:scaling>
          <c:orientation val="minMax"/>
          <c:max val="100"/>
        </c:scaling>
        <c:delete val="1"/>
        <c:axPos val="l"/>
        <c:majorGridlines>
          <c:spPr>
            <a:ln w="9525" cap="flat" cmpd="sng" algn="ctr">
              <a:solidFill>
                <a:schemeClr val="dk1">
                  <a:lumMod val="15000"/>
                  <a:lumOff val="85000"/>
                  <a:alpha val="54000"/>
                </a:schemeClr>
              </a:solidFill>
              <a:round/>
            </a:ln>
            <a:effectLst/>
          </c:spPr>
        </c:majorGridlines>
        <c:numFmt formatCode="0" sourceLinked="1"/>
        <c:majorTickMark val="out"/>
        <c:minorTickMark val="none"/>
        <c:tickLblPos val="nextTo"/>
        <c:crossAx val="-2034515840"/>
        <c:crosses val="autoZero"/>
        <c:crossBetween val="between"/>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4.7710684959485078E-4"/>
          <c:y val="0.80631082791428443"/>
          <c:w val="0.97652903791784973"/>
          <c:h val="0.16425887997268621"/>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75000"/>
                  <a:lumOff val="2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1 διαφωνώ απόλυτα</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Sheet1!$A$2:$A$5</c:f>
              <c:strCache>
                <c:ptCount val="4"/>
                <c:pt idx="0">
                  <c:v> Θα πρέπει να εφαρμοστεί η αξιολόγηση προσωπικού στον δημόσιο τομέα  </c:v>
                </c:pt>
                <c:pt idx="1">
                  <c:v> Τα παιδιά νόμιμων μεταναστών ή προσφύγων που γεννιούνται στην Ελλάδα θα πρέπει να μπορούν να αποκτήσουν άμεσα την ελληνική ιθαγένεια, ώστε να συμβάλουν στην αντιμετώπιση του δημογραφικού προβλήματος  </c:v>
                </c:pt>
                <c:pt idx="2">
                  <c:v> Θα πρέπει να επιτραπεί η ίδρυση ιδιωτικών πανεπιστημίων στην Ελλάδα  </c:v>
                </c:pt>
                <c:pt idx="3">
                  <c:v> Θα πρέπει να επιτραπεί ο γάμος μεταξύ ομόφυλων ζευγαριών στην Ελλάδα  </c:v>
                </c:pt>
              </c:strCache>
            </c:strRef>
          </c:cat>
          <c:val>
            <c:numRef>
              <c:f>Sheet1!$B$2:$B$5</c:f>
              <c:numCache>
                <c:formatCode>0</c:formatCode>
                <c:ptCount val="4"/>
                <c:pt idx="0">
                  <c:v>3.9</c:v>
                </c:pt>
                <c:pt idx="1">
                  <c:v>17.8</c:v>
                </c:pt>
                <c:pt idx="2">
                  <c:v>21.8</c:v>
                </c:pt>
                <c:pt idx="3">
                  <c:v>38.9</c:v>
                </c:pt>
              </c:numCache>
            </c:numRef>
          </c:val>
          <c:extLst xmlns:c16r2="http://schemas.microsoft.com/office/drawing/2015/06/chart">
            <c:ext xmlns:c16="http://schemas.microsoft.com/office/drawing/2014/chart" uri="{C3380CC4-5D6E-409C-BE32-E72D297353CC}">
              <c16:uniqueId val="{00000000-1219-47B5-8527-FC2A2433AFF1}"/>
            </c:ext>
          </c:extLst>
        </c:ser>
        <c:ser>
          <c:idx val="1"/>
          <c:order val="1"/>
          <c:tx>
            <c:strRef>
              <c:f>Sheet1!$C$1</c:f>
              <c:strCache>
                <c:ptCount val="1"/>
                <c:pt idx="0">
                  <c:v>2</c:v>
                </c:pt>
              </c:strCache>
            </c:strRef>
          </c:tx>
          <c:spPr>
            <a:solidFill>
              <a:srgbClr val="FF5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Sheet1!$A$2:$A$5</c:f>
              <c:strCache>
                <c:ptCount val="4"/>
                <c:pt idx="0">
                  <c:v> Θα πρέπει να εφαρμοστεί η αξιολόγηση προσωπικού στον δημόσιο τομέα  </c:v>
                </c:pt>
                <c:pt idx="1">
                  <c:v> Τα παιδιά νόμιμων μεταναστών ή προσφύγων που γεννιούνται στην Ελλάδα θα πρέπει να μπορούν να αποκτήσουν άμεσα την ελληνική ιθαγένεια, ώστε να συμβάλουν στην αντιμετώπιση του δημογραφικού προβλήματος  </c:v>
                </c:pt>
                <c:pt idx="2">
                  <c:v> Θα πρέπει να επιτραπεί η ίδρυση ιδιωτικών πανεπιστημίων στην Ελλάδα  </c:v>
                </c:pt>
                <c:pt idx="3">
                  <c:v> Θα πρέπει να επιτραπεί ο γάμος μεταξύ ομόφυλων ζευγαριών στην Ελλάδα  </c:v>
                </c:pt>
              </c:strCache>
            </c:strRef>
          </c:cat>
          <c:val>
            <c:numRef>
              <c:f>Sheet1!$C$2:$C$5</c:f>
              <c:numCache>
                <c:formatCode>0</c:formatCode>
                <c:ptCount val="4"/>
                <c:pt idx="0">
                  <c:v>3.8</c:v>
                </c:pt>
                <c:pt idx="1">
                  <c:v>11</c:v>
                </c:pt>
                <c:pt idx="2">
                  <c:v>11.4</c:v>
                </c:pt>
                <c:pt idx="3">
                  <c:v>9.1</c:v>
                </c:pt>
              </c:numCache>
            </c:numRef>
          </c:val>
          <c:extLst xmlns:c16r2="http://schemas.microsoft.com/office/drawing/2015/06/chart">
            <c:ext xmlns:c16="http://schemas.microsoft.com/office/drawing/2014/chart" uri="{C3380CC4-5D6E-409C-BE32-E72D297353CC}">
              <c16:uniqueId val="{00000001-1219-47B5-8527-FC2A2433AFF1}"/>
            </c:ext>
          </c:extLst>
        </c:ser>
        <c:ser>
          <c:idx val="2"/>
          <c:order val="2"/>
          <c:tx>
            <c:strRef>
              <c:f>Sheet1!$D$1</c:f>
              <c:strCache>
                <c:ptCount val="1"/>
                <c:pt idx="0">
                  <c:v>3</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Sheet1!$A$2:$A$5</c:f>
              <c:strCache>
                <c:ptCount val="4"/>
                <c:pt idx="0">
                  <c:v> Θα πρέπει να εφαρμοστεί η αξιολόγηση προσωπικού στον δημόσιο τομέα  </c:v>
                </c:pt>
                <c:pt idx="1">
                  <c:v> Τα παιδιά νόμιμων μεταναστών ή προσφύγων που γεννιούνται στην Ελλάδα θα πρέπει να μπορούν να αποκτήσουν άμεσα την ελληνική ιθαγένεια, ώστε να συμβάλουν στην αντιμετώπιση του δημογραφικού προβλήματος  </c:v>
                </c:pt>
                <c:pt idx="2">
                  <c:v> Θα πρέπει να επιτραπεί η ίδρυση ιδιωτικών πανεπιστημίων στην Ελλάδα  </c:v>
                </c:pt>
                <c:pt idx="3">
                  <c:v> Θα πρέπει να επιτραπεί ο γάμος μεταξύ ομόφυλων ζευγαριών στην Ελλάδα  </c:v>
                </c:pt>
              </c:strCache>
            </c:strRef>
          </c:cat>
          <c:val>
            <c:numRef>
              <c:f>Sheet1!$D$2:$D$5</c:f>
              <c:numCache>
                <c:formatCode>0</c:formatCode>
                <c:ptCount val="4"/>
                <c:pt idx="0">
                  <c:v>11</c:v>
                </c:pt>
                <c:pt idx="1">
                  <c:v>22.4</c:v>
                </c:pt>
                <c:pt idx="2">
                  <c:v>21</c:v>
                </c:pt>
                <c:pt idx="3">
                  <c:v>17</c:v>
                </c:pt>
              </c:numCache>
            </c:numRef>
          </c:val>
          <c:extLst xmlns:c16r2="http://schemas.microsoft.com/office/drawing/2015/06/chart">
            <c:ext xmlns:c16="http://schemas.microsoft.com/office/drawing/2014/chart" uri="{C3380CC4-5D6E-409C-BE32-E72D297353CC}">
              <c16:uniqueId val="{00000002-1219-47B5-8527-FC2A2433AFF1}"/>
            </c:ext>
          </c:extLst>
        </c:ser>
        <c:ser>
          <c:idx val="3"/>
          <c:order val="3"/>
          <c:tx>
            <c:strRef>
              <c:f>Sheet1!$E$1</c:f>
              <c:strCache>
                <c:ptCount val="1"/>
                <c:pt idx="0">
                  <c:v>4</c:v>
                </c:pt>
              </c:strCache>
            </c:strRef>
          </c:tx>
          <c:spPr>
            <a:solidFill>
              <a:schemeClr val="accent3">
                <a:lumMod val="50000"/>
                <a:lumOff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Sheet1!$A$2:$A$5</c:f>
              <c:strCache>
                <c:ptCount val="4"/>
                <c:pt idx="0">
                  <c:v> Θα πρέπει να εφαρμοστεί η αξιολόγηση προσωπικού στον δημόσιο τομέα  </c:v>
                </c:pt>
                <c:pt idx="1">
                  <c:v> Τα παιδιά νόμιμων μεταναστών ή προσφύγων που γεννιούνται στην Ελλάδα θα πρέπει να μπορούν να αποκτήσουν άμεσα την ελληνική ιθαγένεια, ώστε να συμβάλουν στην αντιμετώπιση του δημογραφικού προβλήματος  </c:v>
                </c:pt>
                <c:pt idx="2">
                  <c:v> Θα πρέπει να επιτραπεί η ίδρυση ιδιωτικών πανεπιστημίων στην Ελλάδα  </c:v>
                </c:pt>
                <c:pt idx="3">
                  <c:v> Θα πρέπει να επιτραπεί ο γάμος μεταξύ ομόφυλων ζευγαριών στην Ελλάδα  </c:v>
                </c:pt>
              </c:strCache>
            </c:strRef>
          </c:cat>
          <c:val>
            <c:numRef>
              <c:f>Sheet1!$E$2:$E$5</c:f>
              <c:numCache>
                <c:formatCode>0</c:formatCode>
                <c:ptCount val="4"/>
                <c:pt idx="0">
                  <c:v>15.3</c:v>
                </c:pt>
                <c:pt idx="1">
                  <c:v>18.8</c:v>
                </c:pt>
                <c:pt idx="2">
                  <c:v>12.8</c:v>
                </c:pt>
                <c:pt idx="3">
                  <c:v>12</c:v>
                </c:pt>
              </c:numCache>
            </c:numRef>
          </c:val>
          <c:extLst xmlns:c16r2="http://schemas.microsoft.com/office/drawing/2015/06/chart">
            <c:ext xmlns:c16="http://schemas.microsoft.com/office/drawing/2014/chart" uri="{C3380CC4-5D6E-409C-BE32-E72D297353CC}">
              <c16:uniqueId val="{00000005-1219-47B5-8527-FC2A2433AFF1}"/>
            </c:ext>
          </c:extLst>
        </c:ser>
        <c:ser>
          <c:idx val="4"/>
          <c:order val="4"/>
          <c:tx>
            <c:strRef>
              <c:f>Sheet1!$F$1</c:f>
              <c:strCache>
                <c:ptCount val="1"/>
                <c:pt idx="0">
                  <c:v>5 συμφωνώ απόλυτα</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Sheet1!$A$2:$A$5</c:f>
              <c:strCache>
                <c:ptCount val="4"/>
                <c:pt idx="0">
                  <c:v> Θα πρέπει να εφαρμοστεί η αξιολόγηση προσωπικού στον δημόσιο τομέα  </c:v>
                </c:pt>
                <c:pt idx="1">
                  <c:v> Τα παιδιά νόμιμων μεταναστών ή προσφύγων που γεννιούνται στην Ελλάδα θα πρέπει να μπορούν να αποκτήσουν άμεσα την ελληνική ιθαγένεια, ώστε να συμβάλουν στην αντιμετώπιση του δημογραφικού προβλήματος  </c:v>
                </c:pt>
                <c:pt idx="2">
                  <c:v> Θα πρέπει να επιτραπεί η ίδρυση ιδιωτικών πανεπιστημίων στην Ελλάδα  </c:v>
                </c:pt>
                <c:pt idx="3">
                  <c:v> Θα πρέπει να επιτραπεί ο γάμος μεταξύ ομόφυλων ζευγαριών στην Ελλάδα  </c:v>
                </c:pt>
              </c:strCache>
            </c:strRef>
          </c:cat>
          <c:val>
            <c:numRef>
              <c:f>Sheet1!$F$2:$F$5</c:f>
              <c:numCache>
                <c:formatCode>0</c:formatCode>
                <c:ptCount val="4"/>
                <c:pt idx="0">
                  <c:v>65.400000000000006</c:v>
                </c:pt>
                <c:pt idx="1">
                  <c:v>28.9</c:v>
                </c:pt>
                <c:pt idx="2">
                  <c:v>32.299999999999997</c:v>
                </c:pt>
                <c:pt idx="3">
                  <c:v>22.5</c:v>
                </c:pt>
              </c:numCache>
            </c:numRef>
          </c:val>
          <c:extLst xmlns:c16r2="http://schemas.microsoft.com/office/drawing/2015/06/chart">
            <c:ext xmlns:c16="http://schemas.microsoft.com/office/drawing/2014/chart" uri="{C3380CC4-5D6E-409C-BE32-E72D297353CC}">
              <c16:uniqueId val="{00000000-CC94-422F-9223-68DF478B3BFB}"/>
            </c:ext>
          </c:extLst>
        </c:ser>
        <c:ser>
          <c:idx val="5"/>
          <c:order val="5"/>
          <c:tx>
            <c:strRef>
              <c:f>Sheet1!$G$1</c:f>
              <c:strCache>
                <c:ptCount val="1"/>
                <c:pt idx="0">
                  <c:v>ΔΓ/ΔΑ (αυθ.)</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Sheet1!$A$2:$A$5</c:f>
              <c:strCache>
                <c:ptCount val="4"/>
                <c:pt idx="0">
                  <c:v> Θα πρέπει να εφαρμοστεί η αξιολόγηση προσωπικού στον δημόσιο τομέα  </c:v>
                </c:pt>
                <c:pt idx="1">
                  <c:v> Τα παιδιά νόμιμων μεταναστών ή προσφύγων που γεννιούνται στην Ελλάδα θα πρέπει να μπορούν να αποκτήσουν άμεσα την ελληνική ιθαγένεια, ώστε να συμβάλουν στην αντιμετώπιση του δημογραφικού προβλήματος  </c:v>
                </c:pt>
                <c:pt idx="2">
                  <c:v> Θα πρέπει να επιτραπεί η ίδρυση ιδιωτικών πανεπιστημίων στην Ελλάδα  </c:v>
                </c:pt>
                <c:pt idx="3">
                  <c:v> Θα πρέπει να επιτραπεί ο γάμος μεταξύ ομόφυλων ζευγαριών στην Ελλάδα  </c:v>
                </c:pt>
              </c:strCache>
            </c:strRef>
          </c:cat>
          <c:val>
            <c:numRef>
              <c:f>Sheet1!$G$2:$G$5</c:f>
              <c:numCache>
                <c:formatCode>0</c:formatCode>
                <c:ptCount val="4"/>
                <c:pt idx="0">
                  <c:v>0.6</c:v>
                </c:pt>
                <c:pt idx="1">
                  <c:v>1</c:v>
                </c:pt>
                <c:pt idx="2">
                  <c:v>0.6</c:v>
                </c:pt>
              </c:numCache>
            </c:numRef>
          </c:val>
          <c:extLst xmlns:c16r2="http://schemas.microsoft.com/office/drawing/2015/06/chart">
            <c:ext xmlns:c16="http://schemas.microsoft.com/office/drawing/2014/chart" uri="{C3380CC4-5D6E-409C-BE32-E72D297353CC}">
              <c16:uniqueId val="{00000001-CC94-422F-9223-68DF478B3BFB}"/>
            </c:ext>
          </c:extLst>
        </c:ser>
        <c:dLbls>
          <c:showLegendKey val="0"/>
          <c:showVal val="0"/>
          <c:showCatName val="0"/>
          <c:showSerName val="0"/>
          <c:showPercent val="0"/>
          <c:showBubbleSize val="0"/>
        </c:dLbls>
        <c:gapWidth val="150"/>
        <c:overlap val="100"/>
        <c:axId val="-1711637888"/>
        <c:axId val="-1711636800"/>
      </c:barChart>
      <c:catAx>
        <c:axId val="-1711637888"/>
        <c:scaling>
          <c:orientation val="maxMin"/>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1" i="0" u="none" strike="noStrike" kern="1200" cap="none" spc="0" normalizeH="0" baseline="0">
                <a:solidFill>
                  <a:schemeClr val="dk1">
                    <a:lumMod val="65000"/>
                    <a:lumOff val="35000"/>
                  </a:schemeClr>
                </a:solidFill>
                <a:latin typeface="+mn-lt"/>
                <a:ea typeface="+mn-ea"/>
                <a:cs typeface="+mn-cs"/>
              </a:defRPr>
            </a:pPr>
            <a:endParaRPr lang="en-US"/>
          </a:p>
        </c:txPr>
        <c:crossAx val="-1711636800"/>
        <c:crosses val="autoZero"/>
        <c:auto val="1"/>
        <c:lblAlgn val="ctr"/>
        <c:lblOffset val="100"/>
        <c:noMultiLvlLbl val="0"/>
      </c:catAx>
      <c:valAx>
        <c:axId val="-1711636800"/>
        <c:scaling>
          <c:orientation val="minMax"/>
          <c:max val="100"/>
        </c:scaling>
        <c:delete val="0"/>
        <c:axPos val="t"/>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1711637888"/>
        <c:crosses val="autoZero"/>
        <c:crossBetween val="between"/>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0.24127715887382831"/>
          <c:y val="0.94265296117988917"/>
          <c:w val="0.75678197020249216"/>
          <c:h val="4.978842834268636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r>
              <a:rPr lang="el-GR" sz="1600" dirty="0"/>
              <a:t>Κατεύθυνση</a:t>
            </a:r>
            <a:r>
              <a:rPr lang="el-GR" sz="1600" baseline="0" dirty="0"/>
              <a:t> των πραγμάτων στη χώρα ανά άποψη για το πολιτικό σύστημα</a:t>
            </a:r>
            <a:endParaRPr lang="en-US" sz="1600" dirty="0"/>
          </a:p>
        </c:rich>
      </c:tx>
      <c:layout>
        <c:manualLayout>
          <c:xMode val="edge"/>
          <c:yMode val="edge"/>
          <c:x val="0.19465468885352183"/>
          <c:y val="0"/>
        </c:manualLayout>
      </c:layout>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manualLayout>
          <c:layoutTarget val="inner"/>
          <c:xMode val="edge"/>
          <c:yMode val="edge"/>
          <c:x val="1.1927351585795609E-2"/>
          <c:y val="8.6463690801650242E-2"/>
          <c:w val="0.97614529682840878"/>
          <c:h val="0.79120566245720114"/>
        </c:manualLayout>
      </c:layout>
      <c:lineChart>
        <c:grouping val="standard"/>
        <c:varyColors val="0"/>
        <c:ser>
          <c:idx val="0"/>
          <c:order val="0"/>
          <c:tx>
            <c:strRef>
              <c:f>Sheet1!$B$1</c:f>
              <c:strCache>
                <c:ptCount val="1"/>
                <c:pt idx="0">
                  <c:v>Προς τη σωστή</c:v>
                </c:pt>
              </c:strCache>
            </c:strRef>
          </c:tx>
          <c:spPr>
            <a:ln w="22225" cap="rnd">
              <a:solidFill>
                <a:schemeClr val="accent3"/>
              </a:solidFill>
              <a:round/>
            </a:ln>
            <a:effectLst/>
          </c:spPr>
          <c:marker>
            <c:symbol val="none"/>
          </c:marker>
          <c:dPt>
            <c:idx val="0"/>
            <c:marker>
              <c:symbol val="none"/>
            </c:marker>
            <c:bubble3D val="0"/>
            <c:extLst xmlns:c16r2="http://schemas.microsoft.com/office/drawing/2015/06/chart">
              <c:ext xmlns:c16="http://schemas.microsoft.com/office/drawing/2014/chart" uri="{C3380CC4-5D6E-409C-BE32-E72D297353CC}">
                <c16:uniqueId val="{00000000-0687-4A9C-A4AE-37CDC39AD1F0}"/>
              </c:ext>
            </c:extLst>
          </c:dPt>
          <c:dPt>
            <c:idx val="1"/>
            <c:marker>
              <c:symbol val="none"/>
            </c:marker>
            <c:bubble3D val="0"/>
            <c:extLst xmlns:c16r2="http://schemas.microsoft.com/office/drawing/2015/06/chart">
              <c:ext xmlns:c16="http://schemas.microsoft.com/office/drawing/2014/chart" uri="{C3380CC4-5D6E-409C-BE32-E72D297353CC}">
                <c16:uniqueId val="{00000001-0687-4A9C-A4AE-37CDC39AD1F0}"/>
              </c:ext>
            </c:extLst>
          </c:dPt>
          <c:dPt>
            <c:idx val="2"/>
            <c:marker>
              <c:symbol val="none"/>
            </c:marker>
            <c:bubble3D val="0"/>
            <c:extLst xmlns:c16r2="http://schemas.microsoft.com/office/drawing/2015/06/chart">
              <c:ext xmlns:c16="http://schemas.microsoft.com/office/drawing/2014/chart" uri="{C3380CC4-5D6E-409C-BE32-E72D297353CC}">
                <c16:uniqueId val="{00000002-0687-4A9C-A4AE-37CDC39AD1F0}"/>
              </c:ext>
            </c:extLst>
          </c:dPt>
          <c:dLbls>
            <c:dLbl>
              <c:idx val="1"/>
              <c:layout>
                <c:manualLayout>
                  <c:x val="-1.8365119262751781E-2"/>
                  <c:y val="-6.02734967424775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0687-4A9C-A4AE-37CDC39AD1F0}"/>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3"/>
                    </a:solidFill>
                    <a:latin typeface="+mn-lt"/>
                    <a:ea typeface="+mn-ea"/>
                    <a:cs typeface="+mn-cs"/>
                  </a:defRPr>
                </a:pPr>
                <a:endParaRPr lang="en-U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Sheet1!$A$2:$A$4</c:f>
              <c:strCache>
                <c:ptCount val="3"/>
                <c:pt idx="0">
                  <c:v>Ενισχύεται</c:v>
                </c:pt>
                <c:pt idx="1">
                  <c:v>Παραμένει σταθερό</c:v>
                </c:pt>
                <c:pt idx="2">
                  <c:v>Εξασθενεί</c:v>
                </c:pt>
              </c:strCache>
            </c:strRef>
          </c:cat>
          <c:val>
            <c:numRef>
              <c:f>Sheet1!$B$2:$B$4</c:f>
              <c:numCache>
                <c:formatCode>0</c:formatCode>
                <c:ptCount val="3"/>
                <c:pt idx="0">
                  <c:v>81</c:v>
                </c:pt>
                <c:pt idx="1">
                  <c:v>49.6</c:v>
                </c:pt>
                <c:pt idx="2">
                  <c:v>9.1</c:v>
                </c:pt>
              </c:numCache>
            </c:numRef>
          </c:val>
          <c:smooth val="0"/>
          <c:extLst xmlns:c16r2="http://schemas.microsoft.com/office/drawing/2015/06/chart">
            <c:ext xmlns:c16="http://schemas.microsoft.com/office/drawing/2014/chart" uri="{C3380CC4-5D6E-409C-BE32-E72D297353CC}">
              <c16:uniqueId val="{00000004-0687-4A9C-A4AE-37CDC39AD1F0}"/>
            </c:ext>
          </c:extLst>
        </c:ser>
        <c:ser>
          <c:idx val="1"/>
          <c:order val="1"/>
          <c:tx>
            <c:strRef>
              <c:f>Sheet1!$C$1</c:f>
              <c:strCache>
                <c:ptCount val="1"/>
                <c:pt idx="0">
                  <c:v>Προς τη λάθος</c:v>
                </c:pt>
              </c:strCache>
            </c:strRef>
          </c:tx>
          <c:spPr>
            <a:ln w="22225" cap="rnd">
              <a:solidFill>
                <a:srgbClr val="C00000"/>
              </a:solidFill>
              <a:round/>
            </a:ln>
            <a:effectLst/>
          </c:spPr>
          <c:marker>
            <c:symbol val="none"/>
          </c:marker>
          <c:dLbls>
            <c:dLbl>
              <c:idx val="1"/>
              <c:layout>
                <c:manualLayout>
                  <c:x val="-1.2073557178855636E-2"/>
                  <c:y val="7.266615779694048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8E79-432D-ADA6-34F7E71EB87C}"/>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C00000"/>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Sheet1!$A$2:$A$4</c:f>
              <c:strCache>
                <c:ptCount val="3"/>
                <c:pt idx="0">
                  <c:v>Ενισχύεται</c:v>
                </c:pt>
                <c:pt idx="1">
                  <c:v>Παραμένει σταθερό</c:v>
                </c:pt>
                <c:pt idx="2">
                  <c:v>Εξασθενεί</c:v>
                </c:pt>
              </c:strCache>
            </c:strRef>
          </c:cat>
          <c:val>
            <c:numRef>
              <c:f>Sheet1!$C$2:$C$4</c:f>
              <c:numCache>
                <c:formatCode>0</c:formatCode>
                <c:ptCount val="3"/>
                <c:pt idx="0">
                  <c:v>13.3</c:v>
                </c:pt>
                <c:pt idx="1">
                  <c:v>41.1</c:v>
                </c:pt>
                <c:pt idx="2">
                  <c:v>86.7</c:v>
                </c:pt>
              </c:numCache>
            </c:numRef>
          </c:val>
          <c:smooth val="0"/>
          <c:extLst xmlns:c16r2="http://schemas.microsoft.com/office/drawing/2015/06/chart">
            <c:ext xmlns:c16="http://schemas.microsoft.com/office/drawing/2014/chart" uri="{C3380CC4-5D6E-409C-BE32-E72D297353CC}">
              <c16:uniqueId val="{00000005-0687-4A9C-A4AE-37CDC39AD1F0}"/>
            </c:ext>
          </c:extLst>
        </c:ser>
        <c:dLbls>
          <c:showLegendKey val="0"/>
          <c:showVal val="0"/>
          <c:showCatName val="0"/>
          <c:showSerName val="0"/>
          <c:showPercent val="0"/>
          <c:showBubbleSize val="0"/>
        </c:dLbls>
        <c:smooth val="0"/>
        <c:axId val="-1711637344"/>
        <c:axId val="-1711638976"/>
      </c:lineChart>
      <c:catAx>
        <c:axId val="-1711637344"/>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200" b="1" i="0" u="none" strike="noStrike" kern="1200" cap="none" spc="0" normalizeH="0" baseline="0">
                <a:solidFill>
                  <a:schemeClr val="tx1">
                    <a:lumMod val="75000"/>
                    <a:lumOff val="25000"/>
                  </a:schemeClr>
                </a:solidFill>
                <a:latin typeface="+mn-lt"/>
                <a:ea typeface="+mn-ea"/>
                <a:cs typeface="+mn-cs"/>
              </a:defRPr>
            </a:pPr>
            <a:endParaRPr lang="en-US"/>
          </a:p>
        </c:txPr>
        <c:crossAx val="-1711638976"/>
        <c:crosses val="autoZero"/>
        <c:auto val="1"/>
        <c:lblAlgn val="ctr"/>
        <c:lblOffset val="100"/>
        <c:noMultiLvlLbl val="0"/>
      </c:catAx>
      <c:valAx>
        <c:axId val="-1711638976"/>
        <c:scaling>
          <c:orientation val="minMax"/>
          <c:max val="100"/>
        </c:scaling>
        <c:delete val="1"/>
        <c:axPos val="l"/>
        <c:majorGridlines>
          <c:spPr>
            <a:ln w="9525" cap="flat" cmpd="sng" algn="ctr">
              <a:solidFill>
                <a:schemeClr val="dk1">
                  <a:lumMod val="15000"/>
                  <a:lumOff val="85000"/>
                  <a:alpha val="54000"/>
                </a:schemeClr>
              </a:solidFill>
              <a:round/>
            </a:ln>
            <a:effectLst/>
          </c:spPr>
        </c:majorGridlines>
        <c:numFmt formatCode="0" sourceLinked="1"/>
        <c:majorTickMark val="out"/>
        <c:minorTickMark val="none"/>
        <c:tickLblPos val="nextTo"/>
        <c:crossAx val="-1711637344"/>
        <c:crosses val="autoZero"/>
        <c:crossBetween val="between"/>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3.2910913561566106E-2"/>
          <c:y val="8.6740089298586759E-2"/>
          <c:w val="0.8786513447630192"/>
          <c:h val="0.16585819845495159"/>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normalizeH="0" baseline="0">
                <a:solidFill>
                  <a:schemeClr val="dk1">
                    <a:lumMod val="50000"/>
                    <a:lumOff val="50000"/>
                  </a:schemeClr>
                </a:solidFill>
                <a:latin typeface="+mj-lt"/>
                <a:ea typeface="+mj-ea"/>
                <a:cs typeface="+mj-cs"/>
              </a:defRPr>
            </a:pPr>
            <a:r>
              <a:rPr lang="el-GR" sz="1200" dirty="0"/>
              <a:t>Σύνολο</a:t>
            </a:r>
            <a:endParaRPr lang="en-US" sz="1200" dirty="0"/>
          </a:p>
        </c:rich>
      </c:tx>
      <c:layout/>
      <c:overlay val="0"/>
      <c:spPr>
        <a:noFill/>
        <a:ln>
          <a:noFill/>
        </a:ln>
        <a:effectLst/>
      </c:spPr>
      <c:txPr>
        <a:bodyPr rot="0" spcFirstLastPara="1" vertOverflow="ellipsis" vert="horz" wrap="square" anchor="ctr" anchorCtr="1"/>
        <a:lstStyle/>
        <a:p>
          <a:pPr>
            <a:defRPr sz="1200" b="1" i="0" u="none" strike="noStrike" kern="1200" spc="0" normalizeH="0" baseline="0">
              <a:solidFill>
                <a:schemeClr val="dk1">
                  <a:lumMod val="50000"/>
                  <a:lumOff val="50000"/>
                </a:schemeClr>
              </a:solidFill>
              <a:latin typeface="+mj-lt"/>
              <a:ea typeface="+mj-ea"/>
              <a:cs typeface="+mj-cs"/>
            </a:defRPr>
          </a:pPr>
          <a:endParaRPr lang="en-US"/>
        </a:p>
      </c:txPr>
    </c:title>
    <c:autoTitleDeleted val="0"/>
    <c:view3D>
      <c:rotX val="30"/>
      <c:rotY val="227"/>
      <c:depthPercent val="100"/>
      <c:rAngAx val="0"/>
      <c:perspective val="5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Series 1</c:v>
                </c:pt>
              </c:strCache>
            </c:strRef>
          </c:tx>
          <c:spPr>
            <a:solidFill>
              <a:srgbClr val="C00000"/>
            </a:solidFill>
            <a:ln>
              <a:noFill/>
            </a:ln>
          </c:spPr>
          <c:dPt>
            <c:idx val="0"/>
            <c:bubble3D val="0"/>
            <c:spPr>
              <a:solidFill>
                <a:schemeClr val="accent3"/>
              </a:solidFill>
              <a:ln w="50800">
                <a:noFill/>
              </a:ln>
              <a:effectLst/>
              <a:sp3d/>
            </c:spPr>
            <c:extLst xmlns:c16r2="http://schemas.microsoft.com/office/drawing/2015/06/chart">
              <c:ext xmlns:c16="http://schemas.microsoft.com/office/drawing/2014/chart" uri="{C3380CC4-5D6E-409C-BE32-E72D297353CC}">
                <c16:uniqueId val="{00000004-9A4F-4D58-A0A0-EA779306130C}"/>
              </c:ext>
            </c:extLst>
          </c:dPt>
          <c:dPt>
            <c:idx val="1"/>
            <c:bubble3D val="0"/>
            <c:spPr>
              <a:solidFill>
                <a:srgbClr val="C00000"/>
              </a:solidFill>
              <a:ln w="50800">
                <a:noFill/>
              </a:ln>
              <a:effectLst/>
              <a:sp3d/>
            </c:spPr>
            <c:extLst xmlns:c16r2="http://schemas.microsoft.com/office/drawing/2015/06/chart">
              <c:ext xmlns:c16="http://schemas.microsoft.com/office/drawing/2014/chart" uri="{C3380CC4-5D6E-409C-BE32-E72D297353CC}">
                <c16:uniqueId val="{00000006-9A4F-4D58-A0A0-EA779306130C}"/>
              </c:ext>
            </c:extLst>
          </c:dPt>
          <c:dPt>
            <c:idx val="2"/>
            <c:bubble3D val="0"/>
            <c:spPr>
              <a:solidFill>
                <a:schemeClr val="bg1">
                  <a:lumMod val="65000"/>
                </a:schemeClr>
              </a:solidFill>
              <a:ln w="50800">
                <a:noFill/>
              </a:ln>
              <a:effectLst/>
              <a:sp3d/>
            </c:spPr>
            <c:extLst xmlns:c16r2="http://schemas.microsoft.com/office/drawing/2015/06/chart">
              <c:ext xmlns:c16="http://schemas.microsoft.com/office/drawing/2014/chart" uri="{C3380CC4-5D6E-409C-BE32-E72D297353CC}">
                <c16:uniqueId val="{00000005-9A4F-4D58-A0A0-EA779306130C}"/>
              </c:ext>
            </c:extLst>
          </c:dPt>
          <c:dPt>
            <c:idx val="3"/>
            <c:bubble3D val="0"/>
            <c:spPr>
              <a:solidFill>
                <a:srgbClr val="C00000"/>
              </a:solidFill>
              <a:ln w="50800">
                <a:noFill/>
              </a:ln>
              <a:effectLst/>
              <a:sp3d/>
            </c:spPr>
            <c:extLst xmlns:c16r2="http://schemas.microsoft.com/office/drawing/2015/06/chart">
              <c:ext xmlns:c16="http://schemas.microsoft.com/office/drawing/2014/chart" uri="{C3380CC4-5D6E-409C-BE32-E72D297353CC}">
                <c16:uniqueId val="{00000007-9A4F-4D58-A0A0-EA779306130C}"/>
              </c:ext>
            </c:extLst>
          </c:dPt>
          <c:dLbls>
            <c:dLbl>
              <c:idx val="2"/>
              <c:layout>
                <c:manualLayout>
                  <c:x val="-4.503346482868667E-3"/>
                  <c:y val="-4.7665605137376405E-3"/>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9A4F-4D58-A0A0-EA779306130C}"/>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Sheet1!$A$2:$A$4</c:f>
              <c:strCache>
                <c:ptCount val="3"/>
                <c:pt idx="0">
                  <c:v>Λειτουργεί αποτελεσματικά</c:v>
                </c:pt>
                <c:pt idx="1">
                  <c:v>Δεν λειτουργεί αποτελεσματικά</c:v>
                </c:pt>
                <c:pt idx="2">
                  <c:v>ΔΓ/ΔΑ (αυθ.)</c:v>
                </c:pt>
              </c:strCache>
            </c:strRef>
          </c:cat>
          <c:val>
            <c:numRef>
              <c:f>Sheet1!$B$2:$B$4</c:f>
              <c:numCache>
                <c:formatCode>0</c:formatCode>
                <c:ptCount val="3"/>
                <c:pt idx="0">
                  <c:v>19.7</c:v>
                </c:pt>
                <c:pt idx="1">
                  <c:v>77.8</c:v>
                </c:pt>
                <c:pt idx="2">
                  <c:v>2.4</c:v>
                </c:pt>
              </c:numCache>
            </c:numRef>
          </c:val>
          <c:extLst xmlns:c16r2="http://schemas.microsoft.com/office/drawing/2015/06/chart">
            <c:ext xmlns:c16="http://schemas.microsoft.com/office/drawing/2014/chart" uri="{C3380CC4-5D6E-409C-BE32-E72D297353CC}">
              <c16:uniqueId val="{00000000-9A4F-4D58-A0A0-EA779306130C}"/>
            </c:ext>
          </c:extLst>
        </c:ser>
        <c:dLbls>
          <c:showLegendKey val="0"/>
          <c:showVal val="0"/>
          <c:showCatName val="0"/>
          <c:showSerName val="0"/>
          <c:showPercent val="0"/>
          <c:showBubbleSize val="0"/>
          <c:showLeaderLines val="1"/>
        </c:dLbls>
      </c:pie3DChart>
      <c:spPr>
        <a:noFill/>
        <a:ln>
          <a:noFill/>
        </a:ln>
        <a:effectLst/>
      </c:spPr>
    </c:plotArea>
    <c:legend>
      <c:legendPos val="r"/>
      <c:layout>
        <c:manualLayout>
          <c:xMode val="edge"/>
          <c:yMode val="edge"/>
          <c:x val="0.68918345818004534"/>
          <c:y val="0.21659588762176779"/>
          <c:w val="0.29280315588848016"/>
          <c:h val="0.36630304440595335"/>
        </c:manualLayout>
      </c:layout>
      <c:overlay val="0"/>
      <c:spPr>
        <a:solidFill>
          <a:schemeClr val="lt1">
            <a:alpha val="50000"/>
          </a:schemeClr>
        </a:solidFill>
        <a:ln>
          <a:noFill/>
        </a:ln>
        <a:effectLst/>
      </c:spPr>
      <c:txPr>
        <a:bodyPr rot="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0.xml><?xml version="1.0" encoding="utf-8"?>
<cs:chartStyle xmlns:cs="http://schemas.microsoft.com/office/drawing/2012/chartStyle" xmlns:a="http://schemas.openxmlformats.org/drawingml/2006/main" id="303">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1.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2.xml><?xml version="1.0" encoding="utf-8"?>
<cs:chartStyle xmlns:cs="http://schemas.microsoft.com/office/drawing/2012/chartStyle" xmlns:a="http://schemas.openxmlformats.org/drawingml/2006/main" id="303">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3.xml><?xml version="1.0" encoding="utf-8"?>
<cs:chartStyle xmlns:cs="http://schemas.microsoft.com/office/drawing/2012/chartStyle" xmlns:a="http://schemas.openxmlformats.org/drawingml/2006/main" id="303">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4.xml><?xml version="1.0" encoding="utf-8"?>
<cs:chartStyle xmlns:cs="http://schemas.microsoft.com/office/drawing/2012/chartStyle" xmlns:a="http://schemas.openxmlformats.org/drawingml/2006/main" id="267">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303">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6.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7.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8.xml><?xml version="1.0" encoding="utf-8"?>
<cs:chartStyle xmlns:cs="http://schemas.microsoft.com/office/drawing/2012/chartStyle" xmlns:a="http://schemas.openxmlformats.org/drawingml/2006/main" id="303">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9.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303">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0.xml><?xml version="1.0" encoding="utf-8"?>
<cs:chartStyle xmlns:cs="http://schemas.microsoft.com/office/drawing/2012/chartStyle" xmlns:a="http://schemas.openxmlformats.org/drawingml/2006/main" id="303">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1.xml><?xml version="1.0" encoding="utf-8"?>
<cs:chartStyle xmlns:cs="http://schemas.microsoft.com/office/drawing/2012/chartStyle" xmlns:a="http://schemas.openxmlformats.org/drawingml/2006/main" id="267">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303">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3.xml><?xml version="1.0" encoding="utf-8"?>
<cs:chartStyle xmlns:cs="http://schemas.microsoft.com/office/drawing/2012/chartStyle" xmlns:a="http://schemas.openxmlformats.org/drawingml/2006/main" id="267">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303">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5.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6.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7.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8.xml><?xml version="1.0" encoding="utf-8"?>
<cs:chartStyle xmlns:cs="http://schemas.microsoft.com/office/drawing/2012/chartStyle" xmlns:a="http://schemas.openxmlformats.org/drawingml/2006/main" id="303">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9.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0.xml><?xml version="1.0" encoding="utf-8"?>
<cs:chartStyle xmlns:cs="http://schemas.microsoft.com/office/drawing/2012/chartStyle" xmlns:a="http://schemas.openxmlformats.org/drawingml/2006/main" id="267">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31.xml><?xml version="1.0" encoding="utf-8"?>
<cs:chartStyle xmlns:cs="http://schemas.microsoft.com/office/drawing/2012/chartStyle" xmlns:a="http://schemas.openxmlformats.org/drawingml/2006/main" id="303">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2.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3.xml><?xml version="1.0" encoding="utf-8"?>
<cs:chartStyle xmlns:cs="http://schemas.microsoft.com/office/drawing/2012/chartStyle" xmlns:a="http://schemas.openxmlformats.org/drawingml/2006/main" id="267">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34.xml><?xml version="1.0" encoding="utf-8"?>
<cs:chartStyle xmlns:cs="http://schemas.microsoft.com/office/drawing/2012/chartStyle" xmlns:a="http://schemas.openxmlformats.org/drawingml/2006/main" id="303">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5.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6.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7.xml><?xml version="1.0" encoding="utf-8"?>
<cs:chartStyle xmlns:cs="http://schemas.microsoft.com/office/drawing/2012/chartStyle" xmlns:a="http://schemas.openxmlformats.org/drawingml/2006/main" id="303">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8.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9.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4.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40.xml><?xml version="1.0" encoding="utf-8"?>
<cs:chartStyle xmlns:cs="http://schemas.microsoft.com/office/drawing/2012/chartStyle" xmlns:a="http://schemas.openxmlformats.org/drawingml/2006/main" id="303">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41.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42.xml><?xml version="1.0" encoding="utf-8"?>
<cs:chartStyle xmlns:cs="http://schemas.microsoft.com/office/drawing/2012/chartStyle" xmlns:a="http://schemas.openxmlformats.org/drawingml/2006/main" id="267">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43.xml><?xml version="1.0" encoding="utf-8"?>
<cs:chartStyle xmlns:cs="http://schemas.microsoft.com/office/drawing/2012/chartStyle" xmlns:a="http://schemas.openxmlformats.org/drawingml/2006/main" id="303">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44.xml><?xml version="1.0" encoding="utf-8"?>
<cs:chartStyle xmlns:cs="http://schemas.microsoft.com/office/drawing/2012/chartStyle" xmlns:a="http://schemas.openxmlformats.org/drawingml/2006/main" id="303">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45.xml><?xml version="1.0" encoding="utf-8"?>
<cs:chartStyle xmlns:cs="http://schemas.microsoft.com/office/drawing/2012/chartStyle" xmlns:a="http://schemas.openxmlformats.org/drawingml/2006/main" id="267">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46.xml><?xml version="1.0" encoding="utf-8"?>
<cs:chartStyle xmlns:cs="http://schemas.microsoft.com/office/drawing/2012/chartStyle" xmlns:a="http://schemas.openxmlformats.org/drawingml/2006/main" id="303">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47.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48.xml><?xml version="1.0" encoding="utf-8"?>
<cs:chartStyle xmlns:cs="http://schemas.microsoft.com/office/drawing/2012/chartStyle" xmlns:a="http://schemas.openxmlformats.org/drawingml/2006/main" id="303">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49.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5.xml><?xml version="1.0" encoding="utf-8"?>
<cs:chartStyle xmlns:cs="http://schemas.microsoft.com/office/drawing/2012/chartStyle" xmlns:a="http://schemas.openxmlformats.org/drawingml/2006/main" id="303">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50.xml><?xml version="1.0" encoding="utf-8"?>
<cs:chartStyle xmlns:cs="http://schemas.microsoft.com/office/drawing/2012/chartStyle" xmlns:a="http://schemas.openxmlformats.org/drawingml/2006/main" id="267">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51.xml><?xml version="1.0" encoding="utf-8"?>
<cs:chartStyle xmlns:cs="http://schemas.microsoft.com/office/drawing/2012/chartStyle" xmlns:a="http://schemas.openxmlformats.org/drawingml/2006/main" id="303">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52.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6.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7.xml><?xml version="1.0" encoding="utf-8"?>
<cs:chartStyle xmlns:cs="http://schemas.microsoft.com/office/drawing/2012/chartStyle" xmlns:a="http://schemas.openxmlformats.org/drawingml/2006/main" id="303">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8.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9.xml><?xml version="1.0" encoding="utf-8"?>
<cs:chartStyle xmlns:cs="http://schemas.microsoft.com/office/drawing/2012/chartStyle" xmlns:a="http://schemas.openxmlformats.org/drawingml/2006/main" id="267">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D2F452-78A1-4412-B44C-484AF0F995FE}" type="doc">
      <dgm:prSet loTypeId="urn:microsoft.com/office/officeart/2005/8/layout/venn1" loCatId="relationship" qsTypeId="urn:microsoft.com/office/officeart/2005/8/quickstyle/3d3" qsCatId="3D" csTypeId="urn:microsoft.com/office/officeart/2005/8/colors/accent0_3" csCatId="mainScheme" phldr="1"/>
      <dgm:spPr/>
    </dgm:pt>
    <dgm:pt modelId="{2A31B07F-7284-4126-AD82-143CEED577CB}">
      <dgm:prSet phldrT="[Text]" custT="1"/>
      <dgm:spPr/>
      <dgm:t>
        <a:bodyPr/>
        <a:lstStyle/>
        <a:p>
          <a:r>
            <a:rPr lang="el-GR" sz="2400" b="1" dirty="0"/>
            <a:t>Πολιτική ασυμμετρία:</a:t>
          </a:r>
        </a:p>
        <a:p>
          <a:r>
            <a:rPr lang="el-GR" sz="2400" dirty="0"/>
            <a:t> Δυσαναλογία κοινωνικών απαιτήσεων με επεξεργασμένες και αποδεκτές πολιτικές λύσεις</a:t>
          </a:r>
          <a:endParaRPr lang="en-US" sz="2400" dirty="0"/>
        </a:p>
      </dgm:t>
    </dgm:pt>
    <dgm:pt modelId="{F76DA871-0F45-4E01-9AA8-99C74FD8311B}" type="parTrans" cxnId="{E1892E8E-1DD9-48A2-B577-FBC1514CBAB5}">
      <dgm:prSet/>
      <dgm:spPr/>
      <dgm:t>
        <a:bodyPr/>
        <a:lstStyle/>
        <a:p>
          <a:endParaRPr lang="en-US"/>
        </a:p>
      </dgm:t>
    </dgm:pt>
    <dgm:pt modelId="{E5607633-17F4-4D57-93B5-9FA24201E8A2}" type="sibTrans" cxnId="{E1892E8E-1DD9-48A2-B577-FBC1514CBAB5}">
      <dgm:prSet/>
      <dgm:spPr/>
      <dgm:t>
        <a:bodyPr/>
        <a:lstStyle/>
        <a:p>
          <a:endParaRPr lang="en-US"/>
        </a:p>
      </dgm:t>
    </dgm:pt>
    <dgm:pt modelId="{6260805F-63AB-4E2E-BC8C-D839157D41B3}" type="pres">
      <dgm:prSet presAssocID="{2FD2F452-78A1-4412-B44C-484AF0F995FE}" presName="compositeShape" presStyleCnt="0">
        <dgm:presLayoutVars>
          <dgm:chMax val="7"/>
          <dgm:dir/>
          <dgm:resizeHandles val="exact"/>
        </dgm:presLayoutVars>
      </dgm:prSet>
      <dgm:spPr/>
    </dgm:pt>
    <dgm:pt modelId="{A6F8EA6E-DB00-4DEE-8E9C-435175A00C3B}" type="pres">
      <dgm:prSet presAssocID="{2A31B07F-7284-4126-AD82-143CEED577CB}" presName="circ1TxSh" presStyleLbl="vennNode1" presStyleIdx="0" presStyleCnt="1"/>
      <dgm:spPr/>
      <dgm:t>
        <a:bodyPr/>
        <a:lstStyle/>
        <a:p>
          <a:endParaRPr lang="en-US"/>
        </a:p>
      </dgm:t>
    </dgm:pt>
  </dgm:ptLst>
  <dgm:cxnLst>
    <dgm:cxn modelId="{7F89FED1-593E-4823-8F42-C9712AED119F}" type="presOf" srcId="{2FD2F452-78A1-4412-B44C-484AF0F995FE}" destId="{6260805F-63AB-4E2E-BC8C-D839157D41B3}" srcOrd="0" destOrd="0" presId="urn:microsoft.com/office/officeart/2005/8/layout/venn1"/>
    <dgm:cxn modelId="{E9899BAB-E1AD-4EFA-B4C9-9ED640A43963}" type="presOf" srcId="{2A31B07F-7284-4126-AD82-143CEED577CB}" destId="{A6F8EA6E-DB00-4DEE-8E9C-435175A00C3B}" srcOrd="0" destOrd="0" presId="urn:microsoft.com/office/officeart/2005/8/layout/venn1"/>
    <dgm:cxn modelId="{E1892E8E-1DD9-48A2-B577-FBC1514CBAB5}" srcId="{2FD2F452-78A1-4412-B44C-484AF0F995FE}" destId="{2A31B07F-7284-4126-AD82-143CEED577CB}" srcOrd="0" destOrd="0" parTransId="{F76DA871-0F45-4E01-9AA8-99C74FD8311B}" sibTransId="{E5607633-17F4-4D57-93B5-9FA24201E8A2}"/>
    <dgm:cxn modelId="{2C2F6387-031D-4CE7-AFCE-44FDF7053312}" type="presParOf" srcId="{6260805F-63AB-4E2E-BC8C-D839157D41B3}" destId="{A6F8EA6E-DB00-4DEE-8E9C-435175A00C3B}"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D2F452-78A1-4412-B44C-484AF0F995FE}" type="doc">
      <dgm:prSet loTypeId="urn:microsoft.com/office/officeart/2005/8/layout/venn1" loCatId="relationship" qsTypeId="urn:microsoft.com/office/officeart/2005/8/quickstyle/3d3" qsCatId="3D" csTypeId="urn:microsoft.com/office/officeart/2005/8/colors/accent0_3" csCatId="mainScheme" phldr="1"/>
      <dgm:spPr/>
    </dgm:pt>
    <dgm:pt modelId="{2A31B07F-7284-4126-AD82-143CEED577CB}">
      <dgm:prSet phldrT="[Text]"/>
      <dgm:spPr/>
      <dgm:t>
        <a:bodyPr/>
        <a:lstStyle/>
        <a:p>
          <a:r>
            <a:rPr lang="el-GR" dirty="0"/>
            <a:t>Ασυμμετρία 1: Πολιτικό Σύστημα και Κοινωνία</a:t>
          </a:r>
          <a:endParaRPr lang="en-US" dirty="0"/>
        </a:p>
      </dgm:t>
    </dgm:pt>
    <dgm:pt modelId="{F76DA871-0F45-4E01-9AA8-99C74FD8311B}" type="parTrans" cxnId="{E1892E8E-1DD9-48A2-B577-FBC1514CBAB5}">
      <dgm:prSet/>
      <dgm:spPr/>
      <dgm:t>
        <a:bodyPr/>
        <a:lstStyle/>
        <a:p>
          <a:endParaRPr lang="en-US"/>
        </a:p>
      </dgm:t>
    </dgm:pt>
    <dgm:pt modelId="{E5607633-17F4-4D57-93B5-9FA24201E8A2}" type="sibTrans" cxnId="{E1892E8E-1DD9-48A2-B577-FBC1514CBAB5}">
      <dgm:prSet/>
      <dgm:spPr/>
      <dgm:t>
        <a:bodyPr/>
        <a:lstStyle/>
        <a:p>
          <a:endParaRPr lang="en-US"/>
        </a:p>
      </dgm:t>
    </dgm:pt>
    <dgm:pt modelId="{B255FD58-1D84-4895-9BDA-B581C91ACE17}">
      <dgm:prSet phldrT="[Text]"/>
      <dgm:spPr/>
      <dgm:t>
        <a:bodyPr/>
        <a:lstStyle/>
        <a:p>
          <a:r>
            <a:rPr lang="el-GR" dirty="0"/>
            <a:t>Ασυμμετρία 3: Διεθνείς κρίσεις και δημοκρατία</a:t>
          </a:r>
          <a:endParaRPr lang="en-US" dirty="0"/>
        </a:p>
      </dgm:t>
    </dgm:pt>
    <dgm:pt modelId="{ACF67AD2-477F-4CDE-AB39-FC75FB2B13D7}" type="parTrans" cxnId="{A9B7B45A-5843-4718-86A2-7866C2E419ED}">
      <dgm:prSet/>
      <dgm:spPr/>
      <dgm:t>
        <a:bodyPr/>
        <a:lstStyle/>
        <a:p>
          <a:endParaRPr lang="en-US"/>
        </a:p>
      </dgm:t>
    </dgm:pt>
    <dgm:pt modelId="{DC7DAF2D-60D0-4D30-97B8-31BDA200AE36}" type="sibTrans" cxnId="{A9B7B45A-5843-4718-86A2-7866C2E419ED}">
      <dgm:prSet/>
      <dgm:spPr/>
      <dgm:t>
        <a:bodyPr/>
        <a:lstStyle/>
        <a:p>
          <a:endParaRPr lang="en-US"/>
        </a:p>
      </dgm:t>
    </dgm:pt>
    <dgm:pt modelId="{A27348F7-9726-4F43-B917-7CE548A7B49F}">
      <dgm:prSet phldrT="[Text]"/>
      <dgm:spPr/>
      <dgm:t>
        <a:bodyPr/>
        <a:lstStyle/>
        <a:p>
          <a:r>
            <a:rPr lang="el-GR" dirty="0"/>
            <a:t>Ασυμμετρία 2: Πολιτικό Σύστημα και Διακυβέρνηση</a:t>
          </a:r>
          <a:endParaRPr lang="en-US" dirty="0"/>
        </a:p>
      </dgm:t>
    </dgm:pt>
    <dgm:pt modelId="{66394843-17DF-4FE6-8FD2-B31AC11EE0B5}" type="parTrans" cxnId="{0FE5BF85-372B-43C2-A5A7-0F0EF631864C}">
      <dgm:prSet/>
      <dgm:spPr/>
      <dgm:t>
        <a:bodyPr/>
        <a:lstStyle/>
        <a:p>
          <a:endParaRPr lang="en-US"/>
        </a:p>
      </dgm:t>
    </dgm:pt>
    <dgm:pt modelId="{0F8D138B-E793-45DC-A786-F3E5B509EAD3}" type="sibTrans" cxnId="{0FE5BF85-372B-43C2-A5A7-0F0EF631864C}">
      <dgm:prSet/>
      <dgm:spPr/>
      <dgm:t>
        <a:bodyPr/>
        <a:lstStyle/>
        <a:p>
          <a:endParaRPr lang="en-US"/>
        </a:p>
      </dgm:t>
    </dgm:pt>
    <dgm:pt modelId="{6260805F-63AB-4E2E-BC8C-D839157D41B3}" type="pres">
      <dgm:prSet presAssocID="{2FD2F452-78A1-4412-B44C-484AF0F995FE}" presName="compositeShape" presStyleCnt="0">
        <dgm:presLayoutVars>
          <dgm:chMax val="7"/>
          <dgm:dir/>
          <dgm:resizeHandles val="exact"/>
        </dgm:presLayoutVars>
      </dgm:prSet>
      <dgm:spPr/>
    </dgm:pt>
    <dgm:pt modelId="{8E8F5B75-4415-4ADA-9D41-9865606B69CC}" type="pres">
      <dgm:prSet presAssocID="{2A31B07F-7284-4126-AD82-143CEED577CB}" presName="circ1" presStyleLbl="vennNode1" presStyleIdx="0" presStyleCnt="3"/>
      <dgm:spPr/>
      <dgm:t>
        <a:bodyPr/>
        <a:lstStyle/>
        <a:p>
          <a:endParaRPr lang="en-US"/>
        </a:p>
      </dgm:t>
    </dgm:pt>
    <dgm:pt modelId="{6D1510FE-EBFB-415C-BDAF-F327B93BFA42}" type="pres">
      <dgm:prSet presAssocID="{2A31B07F-7284-4126-AD82-143CEED577CB}" presName="circ1Tx" presStyleLbl="revTx" presStyleIdx="0" presStyleCnt="0">
        <dgm:presLayoutVars>
          <dgm:chMax val="0"/>
          <dgm:chPref val="0"/>
          <dgm:bulletEnabled val="1"/>
        </dgm:presLayoutVars>
      </dgm:prSet>
      <dgm:spPr/>
      <dgm:t>
        <a:bodyPr/>
        <a:lstStyle/>
        <a:p>
          <a:endParaRPr lang="en-US"/>
        </a:p>
      </dgm:t>
    </dgm:pt>
    <dgm:pt modelId="{E745FB1A-BC72-40C2-B41E-389DF2A824DC}" type="pres">
      <dgm:prSet presAssocID="{B255FD58-1D84-4895-9BDA-B581C91ACE17}" presName="circ2" presStyleLbl="vennNode1" presStyleIdx="1" presStyleCnt="3"/>
      <dgm:spPr/>
      <dgm:t>
        <a:bodyPr/>
        <a:lstStyle/>
        <a:p>
          <a:endParaRPr lang="en-US"/>
        </a:p>
      </dgm:t>
    </dgm:pt>
    <dgm:pt modelId="{0EF2E967-A9C2-4CE4-949A-6C8413003749}" type="pres">
      <dgm:prSet presAssocID="{B255FD58-1D84-4895-9BDA-B581C91ACE17}" presName="circ2Tx" presStyleLbl="revTx" presStyleIdx="0" presStyleCnt="0">
        <dgm:presLayoutVars>
          <dgm:chMax val="0"/>
          <dgm:chPref val="0"/>
          <dgm:bulletEnabled val="1"/>
        </dgm:presLayoutVars>
      </dgm:prSet>
      <dgm:spPr/>
      <dgm:t>
        <a:bodyPr/>
        <a:lstStyle/>
        <a:p>
          <a:endParaRPr lang="en-US"/>
        </a:p>
      </dgm:t>
    </dgm:pt>
    <dgm:pt modelId="{2530C4B5-DC7C-4910-B629-05417BB0D875}" type="pres">
      <dgm:prSet presAssocID="{A27348F7-9726-4F43-B917-7CE548A7B49F}" presName="circ3" presStyleLbl="vennNode1" presStyleIdx="2" presStyleCnt="3"/>
      <dgm:spPr/>
      <dgm:t>
        <a:bodyPr/>
        <a:lstStyle/>
        <a:p>
          <a:endParaRPr lang="en-US"/>
        </a:p>
      </dgm:t>
    </dgm:pt>
    <dgm:pt modelId="{253930D0-5D9D-4A1E-A587-2B1D8F74DF5B}" type="pres">
      <dgm:prSet presAssocID="{A27348F7-9726-4F43-B917-7CE548A7B49F}" presName="circ3Tx" presStyleLbl="revTx" presStyleIdx="0" presStyleCnt="0">
        <dgm:presLayoutVars>
          <dgm:chMax val="0"/>
          <dgm:chPref val="0"/>
          <dgm:bulletEnabled val="1"/>
        </dgm:presLayoutVars>
      </dgm:prSet>
      <dgm:spPr/>
      <dgm:t>
        <a:bodyPr/>
        <a:lstStyle/>
        <a:p>
          <a:endParaRPr lang="en-US"/>
        </a:p>
      </dgm:t>
    </dgm:pt>
  </dgm:ptLst>
  <dgm:cxnLst>
    <dgm:cxn modelId="{06AE40E5-61A1-43E9-BD56-47F22E850B64}" type="presOf" srcId="{A27348F7-9726-4F43-B917-7CE548A7B49F}" destId="{253930D0-5D9D-4A1E-A587-2B1D8F74DF5B}" srcOrd="1" destOrd="0" presId="urn:microsoft.com/office/officeart/2005/8/layout/venn1"/>
    <dgm:cxn modelId="{7F89FED1-593E-4823-8F42-C9712AED119F}" type="presOf" srcId="{2FD2F452-78A1-4412-B44C-484AF0F995FE}" destId="{6260805F-63AB-4E2E-BC8C-D839157D41B3}" srcOrd="0" destOrd="0" presId="urn:microsoft.com/office/officeart/2005/8/layout/venn1"/>
    <dgm:cxn modelId="{C9BDB01D-BBA1-4EDB-90D9-D983B1D01319}" type="presOf" srcId="{A27348F7-9726-4F43-B917-7CE548A7B49F}" destId="{2530C4B5-DC7C-4910-B629-05417BB0D875}" srcOrd="0" destOrd="0" presId="urn:microsoft.com/office/officeart/2005/8/layout/venn1"/>
    <dgm:cxn modelId="{E1892E8E-1DD9-48A2-B577-FBC1514CBAB5}" srcId="{2FD2F452-78A1-4412-B44C-484AF0F995FE}" destId="{2A31B07F-7284-4126-AD82-143CEED577CB}" srcOrd="0" destOrd="0" parTransId="{F76DA871-0F45-4E01-9AA8-99C74FD8311B}" sibTransId="{E5607633-17F4-4D57-93B5-9FA24201E8A2}"/>
    <dgm:cxn modelId="{A9B7B45A-5843-4718-86A2-7866C2E419ED}" srcId="{2FD2F452-78A1-4412-B44C-484AF0F995FE}" destId="{B255FD58-1D84-4895-9BDA-B581C91ACE17}" srcOrd="1" destOrd="0" parTransId="{ACF67AD2-477F-4CDE-AB39-FC75FB2B13D7}" sibTransId="{DC7DAF2D-60D0-4D30-97B8-31BDA200AE36}"/>
    <dgm:cxn modelId="{0FE5BF85-372B-43C2-A5A7-0F0EF631864C}" srcId="{2FD2F452-78A1-4412-B44C-484AF0F995FE}" destId="{A27348F7-9726-4F43-B917-7CE548A7B49F}" srcOrd="2" destOrd="0" parTransId="{66394843-17DF-4FE6-8FD2-B31AC11EE0B5}" sibTransId="{0F8D138B-E793-45DC-A786-F3E5B509EAD3}"/>
    <dgm:cxn modelId="{656D274B-D32B-44D4-9BC9-C4BAD46B35F2}" type="presOf" srcId="{2A31B07F-7284-4126-AD82-143CEED577CB}" destId="{6D1510FE-EBFB-415C-BDAF-F327B93BFA42}" srcOrd="1" destOrd="0" presId="urn:microsoft.com/office/officeart/2005/8/layout/venn1"/>
    <dgm:cxn modelId="{F4EBD8AE-6D9E-4EFE-A8BA-665E01C51453}" type="presOf" srcId="{B255FD58-1D84-4895-9BDA-B581C91ACE17}" destId="{E745FB1A-BC72-40C2-B41E-389DF2A824DC}" srcOrd="0" destOrd="0" presId="urn:microsoft.com/office/officeart/2005/8/layout/venn1"/>
    <dgm:cxn modelId="{7D6D63A3-0A41-4E06-B9DD-CBA3952235B1}" type="presOf" srcId="{B255FD58-1D84-4895-9BDA-B581C91ACE17}" destId="{0EF2E967-A9C2-4CE4-949A-6C8413003749}" srcOrd="1" destOrd="0" presId="urn:microsoft.com/office/officeart/2005/8/layout/venn1"/>
    <dgm:cxn modelId="{AE9BE3D8-D392-4DC8-A225-CA309D56E455}" type="presOf" srcId="{2A31B07F-7284-4126-AD82-143CEED577CB}" destId="{8E8F5B75-4415-4ADA-9D41-9865606B69CC}" srcOrd="0" destOrd="0" presId="urn:microsoft.com/office/officeart/2005/8/layout/venn1"/>
    <dgm:cxn modelId="{350CB1BB-6AFC-4588-9826-5BCCF9FF3EB4}" type="presParOf" srcId="{6260805F-63AB-4E2E-BC8C-D839157D41B3}" destId="{8E8F5B75-4415-4ADA-9D41-9865606B69CC}" srcOrd="0" destOrd="0" presId="urn:microsoft.com/office/officeart/2005/8/layout/venn1"/>
    <dgm:cxn modelId="{D8ED2DED-3D8B-44F0-9E89-276EC566E903}" type="presParOf" srcId="{6260805F-63AB-4E2E-BC8C-D839157D41B3}" destId="{6D1510FE-EBFB-415C-BDAF-F327B93BFA42}" srcOrd="1" destOrd="0" presId="urn:microsoft.com/office/officeart/2005/8/layout/venn1"/>
    <dgm:cxn modelId="{0DA8A647-B0E5-47D6-A4F9-EF66E0A98ABF}" type="presParOf" srcId="{6260805F-63AB-4E2E-BC8C-D839157D41B3}" destId="{E745FB1A-BC72-40C2-B41E-389DF2A824DC}" srcOrd="2" destOrd="0" presId="urn:microsoft.com/office/officeart/2005/8/layout/venn1"/>
    <dgm:cxn modelId="{84B66F52-8106-48B3-94DE-2754DCAFE494}" type="presParOf" srcId="{6260805F-63AB-4E2E-BC8C-D839157D41B3}" destId="{0EF2E967-A9C2-4CE4-949A-6C8413003749}" srcOrd="3" destOrd="0" presId="urn:microsoft.com/office/officeart/2005/8/layout/venn1"/>
    <dgm:cxn modelId="{E85D09EE-3D6D-4FF9-BEBF-413623226090}" type="presParOf" srcId="{6260805F-63AB-4E2E-BC8C-D839157D41B3}" destId="{2530C4B5-DC7C-4910-B629-05417BB0D875}" srcOrd="4" destOrd="0" presId="urn:microsoft.com/office/officeart/2005/8/layout/venn1"/>
    <dgm:cxn modelId="{165834A2-A116-46E3-89F5-578E5C8503CB}" type="presParOf" srcId="{6260805F-63AB-4E2E-BC8C-D839157D41B3}" destId="{253930D0-5D9D-4A1E-A587-2B1D8F74DF5B}"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D2F452-78A1-4412-B44C-484AF0F995FE}" type="doc">
      <dgm:prSet loTypeId="urn:microsoft.com/office/officeart/2005/8/layout/venn1" loCatId="relationship" qsTypeId="urn:microsoft.com/office/officeart/2005/8/quickstyle/3d3" qsCatId="3D" csTypeId="urn:microsoft.com/office/officeart/2005/8/colors/accent0_3" csCatId="mainScheme" phldr="1"/>
      <dgm:spPr/>
    </dgm:pt>
    <dgm:pt modelId="{2A31B07F-7284-4126-AD82-143CEED577CB}">
      <dgm:prSet phldrT="[Text]"/>
      <dgm:spPr>
        <a:solidFill>
          <a:srgbClr val="00B0F0"/>
        </a:solidFill>
      </dgm:spPr>
      <dgm:t>
        <a:bodyPr/>
        <a:lstStyle/>
        <a:p>
          <a:r>
            <a:rPr lang="el-GR" dirty="0"/>
            <a:t>Ασυμμετρία 1: Πολιτικό Σύστημα και Κοινωνία</a:t>
          </a:r>
          <a:endParaRPr lang="en-US" dirty="0"/>
        </a:p>
      </dgm:t>
    </dgm:pt>
    <dgm:pt modelId="{F76DA871-0F45-4E01-9AA8-99C74FD8311B}" type="parTrans" cxnId="{E1892E8E-1DD9-48A2-B577-FBC1514CBAB5}">
      <dgm:prSet/>
      <dgm:spPr/>
      <dgm:t>
        <a:bodyPr/>
        <a:lstStyle/>
        <a:p>
          <a:endParaRPr lang="en-US"/>
        </a:p>
      </dgm:t>
    </dgm:pt>
    <dgm:pt modelId="{E5607633-17F4-4D57-93B5-9FA24201E8A2}" type="sibTrans" cxnId="{E1892E8E-1DD9-48A2-B577-FBC1514CBAB5}">
      <dgm:prSet/>
      <dgm:spPr/>
      <dgm:t>
        <a:bodyPr/>
        <a:lstStyle/>
        <a:p>
          <a:endParaRPr lang="en-US"/>
        </a:p>
      </dgm:t>
    </dgm:pt>
    <dgm:pt modelId="{B255FD58-1D84-4895-9BDA-B581C91ACE17}">
      <dgm:prSet phldrT="[Text]"/>
      <dgm:spPr/>
      <dgm:t>
        <a:bodyPr/>
        <a:lstStyle/>
        <a:p>
          <a:r>
            <a:rPr lang="el-GR" dirty="0"/>
            <a:t>Ασυμμετρία 3: Διεθνείς κρίσεις και δημοκρατία</a:t>
          </a:r>
          <a:endParaRPr lang="en-US" dirty="0"/>
        </a:p>
      </dgm:t>
    </dgm:pt>
    <dgm:pt modelId="{ACF67AD2-477F-4CDE-AB39-FC75FB2B13D7}" type="parTrans" cxnId="{A9B7B45A-5843-4718-86A2-7866C2E419ED}">
      <dgm:prSet/>
      <dgm:spPr/>
      <dgm:t>
        <a:bodyPr/>
        <a:lstStyle/>
        <a:p>
          <a:endParaRPr lang="en-US"/>
        </a:p>
      </dgm:t>
    </dgm:pt>
    <dgm:pt modelId="{DC7DAF2D-60D0-4D30-97B8-31BDA200AE36}" type="sibTrans" cxnId="{A9B7B45A-5843-4718-86A2-7866C2E419ED}">
      <dgm:prSet/>
      <dgm:spPr/>
      <dgm:t>
        <a:bodyPr/>
        <a:lstStyle/>
        <a:p>
          <a:endParaRPr lang="en-US"/>
        </a:p>
      </dgm:t>
    </dgm:pt>
    <dgm:pt modelId="{A27348F7-9726-4F43-B917-7CE548A7B49F}">
      <dgm:prSet phldrT="[Text]"/>
      <dgm:spPr/>
      <dgm:t>
        <a:bodyPr/>
        <a:lstStyle/>
        <a:p>
          <a:r>
            <a:rPr lang="el-GR" dirty="0"/>
            <a:t>Ασυμμετρία 2: Πολιτικό Σύστημα και Διακυβέρνηση</a:t>
          </a:r>
          <a:endParaRPr lang="en-US" dirty="0"/>
        </a:p>
      </dgm:t>
    </dgm:pt>
    <dgm:pt modelId="{66394843-17DF-4FE6-8FD2-B31AC11EE0B5}" type="parTrans" cxnId="{0FE5BF85-372B-43C2-A5A7-0F0EF631864C}">
      <dgm:prSet/>
      <dgm:spPr/>
      <dgm:t>
        <a:bodyPr/>
        <a:lstStyle/>
        <a:p>
          <a:endParaRPr lang="en-US"/>
        </a:p>
      </dgm:t>
    </dgm:pt>
    <dgm:pt modelId="{0F8D138B-E793-45DC-A786-F3E5B509EAD3}" type="sibTrans" cxnId="{0FE5BF85-372B-43C2-A5A7-0F0EF631864C}">
      <dgm:prSet/>
      <dgm:spPr/>
      <dgm:t>
        <a:bodyPr/>
        <a:lstStyle/>
        <a:p>
          <a:endParaRPr lang="en-US"/>
        </a:p>
      </dgm:t>
    </dgm:pt>
    <dgm:pt modelId="{6260805F-63AB-4E2E-BC8C-D839157D41B3}" type="pres">
      <dgm:prSet presAssocID="{2FD2F452-78A1-4412-B44C-484AF0F995FE}" presName="compositeShape" presStyleCnt="0">
        <dgm:presLayoutVars>
          <dgm:chMax val="7"/>
          <dgm:dir/>
          <dgm:resizeHandles val="exact"/>
        </dgm:presLayoutVars>
      </dgm:prSet>
      <dgm:spPr/>
    </dgm:pt>
    <dgm:pt modelId="{8E8F5B75-4415-4ADA-9D41-9865606B69CC}" type="pres">
      <dgm:prSet presAssocID="{2A31B07F-7284-4126-AD82-143CEED577CB}" presName="circ1" presStyleLbl="vennNode1" presStyleIdx="0" presStyleCnt="3"/>
      <dgm:spPr/>
      <dgm:t>
        <a:bodyPr/>
        <a:lstStyle/>
        <a:p>
          <a:endParaRPr lang="en-US"/>
        </a:p>
      </dgm:t>
    </dgm:pt>
    <dgm:pt modelId="{6D1510FE-EBFB-415C-BDAF-F327B93BFA42}" type="pres">
      <dgm:prSet presAssocID="{2A31B07F-7284-4126-AD82-143CEED577CB}" presName="circ1Tx" presStyleLbl="revTx" presStyleIdx="0" presStyleCnt="0">
        <dgm:presLayoutVars>
          <dgm:chMax val="0"/>
          <dgm:chPref val="0"/>
          <dgm:bulletEnabled val="1"/>
        </dgm:presLayoutVars>
      </dgm:prSet>
      <dgm:spPr/>
      <dgm:t>
        <a:bodyPr/>
        <a:lstStyle/>
        <a:p>
          <a:endParaRPr lang="en-US"/>
        </a:p>
      </dgm:t>
    </dgm:pt>
    <dgm:pt modelId="{E745FB1A-BC72-40C2-B41E-389DF2A824DC}" type="pres">
      <dgm:prSet presAssocID="{B255FD58-1D84-4895-9BDA-B581C91ACE17}" presName="circ2" presStyleLbl="vennNode1" presStyleIdx="1" presStyleCnt="3"/>
      <dgm:spPr/>
      <dgm:t>
        <a:bodyPr/>
        <a:lstStyle/>
        <a:p>
          <a:endParaRPr lang="en-US"/>
        </a:p>
      </dgm:t>
    </dgm:pt>
    <dgm:pt modelId="{0EF2E967-A9C2-4CE4-949A-6C8413003749}" type="pres">
      <dgm:prSet presAssocID="{B255FD58-1D84-4895-9BDA-B581C91ACE17}" presName="circ2Tx" presStyleLbl="revTx" presStyleIdx="0" presStyleCnt="0">
        <dgm:presLayoutVars>
          <dgm:chMax val="0"/>
          <dgm:chPref val="0"/>
          <dgm:bulletEnabled val="1"/>
        </dgm:presLayoutVars>
      </dgm:prSet>
      <dgm:spPr/>
      <dgm:t>
        <a:bodyPr/>
        <a:lstStyle/>
        <a:p>
          <a:endParaRPr lang="en-US"/>
        </a:p>
      </dgm:t>
    </dgm:pt>
    <dgm:pt modelId="{2530C4B5-DC7C-4910-B629-05417BB0D875}" type="pres">
      <dgm:prSet presAssocID="{A27348F7-9726-4F43-B917-7CE548A7B49F}" presName="circ3" presStyleLbl="vennNode1" presStyleIdx="2" presStyleCnt="3"/>
      <dgm:spPr/>
      <dgm:t>
        <a:bodyPr/>
        <a:lstStyle/>
        <a:p>
          <a:endParaRPr lang="en-US"/>
        </a:p>
      </dgm:t>
    </dgm:pt>
    <dgm:pt modelId="{253930D0-5D9D-4A1E-A587-2B1D8F74DF5B}" type="pres">
      <dgm:prSet presAssocID="{A27348F7-9726-4F43-B917-7CE548A7B49F}" presName="circ3Tx" presStyleLbl="revTx" presStyleIdx="0" presStyleCnt="0">
        <dgm:presLayoutVars>
          <dgm:chMax val="0"/>
          <dgm:chPref val="0"/>
          <dgm:bulletEnabled val="1"/>
        </dgm:presLayoutVars>
      </dgm:prSet>
      <dgm:spPr/>
      <dgm:t>
        <a:bodyPr/>
        <a:lstStyle/>
        <a:p>
          <a:endParaRPr lang="en-US"/>
        </a:p>
      </dgm:t>
    </dgm:pt>
  </dgm:ptLst>
  <dgm:cxnLst>
    <dgm:cxn modelId="{06AE40E5-61A1-43E9-BD56-47F22E850B64}" type="presOf" srcId="{A27348F7-9726-4F43-B917-7CE548A7B49F}" destId="{253930D0-5D9D-4A1E-A587-2B1D8F74DF5B}" srcOrd="1" destOrd="0" presId="urn:microsoft.com/office/officeart/2005/8/layout/venn1"/>
    <dgm:cxn modelId="{7F89FED1-593E-4823-8F42-C9712AED119F}" type="presOf" srcId="{2FD2F452-78A1-4412-B44C-484AF0F995FE}" destId="{6260805F-63AB-4E2E-BC8C-D839157D41B3}" srcOrd="0" destOrd="0" presId="urn:microsoft.com/office/officeart/2005/8/layout/venn1"/>
    <dgm:cxn modelId="{C9BDB01D-BBA1-4EDB-90D9-D983B1D01319}" type="presOf" srcId="{A27348F7-9726-4F43-B917-7CE548A7B49F}" destId="{2530C4B5-DC7C-4910-B629-05417BB0D875}" srcOrd="0" destOrd="0" presId="urn:microsoft.com/office/officeart/2005/8/layout/venn1"/>
    <dgm:cxn modelId="{E1892E8E-1DD9-48A2-B577-FBC1514CBAB5}" srcId="{2FD2F452-78A1-4412-B44C-484AF0F995FE}" destId="{2A31B07F-7284-4126-AD82-143CEED577CB}" srcOrd="0" destOrd="0" parTransId="{F76DA871-0F45-4E01-9AA8-99C74FD8311B}" sibTransId="{E5607633-17F4-4D57-93B5-9FA24201E8A2}"/>
    <dgm:cxn modelId="{A9B7B45A-5843-4718-86A2-7866C2E419ED}" srcId="{2FD2F452-78A1-4412-B44C-484AF0F995FE}" destId="{B255FD58-1D84-4895-9BDA-B581C91ACE17}" srcOrd="1" destOrd="0" parTransId="{ACF67AD2-477F-4CDE-AB39-FC75FB2B13D7}" sibTransId="{DC7DAF2D-60D0-4D30-97B8-31BDA200AE36}"/>
    <dgm:cxn modelId="{0FE5BF85-372B-43C2-A5A7-0F0EF631864C}" srcId="{2FD2F452-78A1-4412-B44C-484AF0F995FE}" destId="{A27348F7-9726-4F43-B917-7CE548A7B49F}" srcOrd="2" destOrd="0" parTransId="{66394843-17DF-4FE6-8FD2-B31AC11EE0B5}" sibTransId="{0F8D138B-E793-45DC-A786-F3E5B509EAD3}"/>
    <dgm:cxn modelId="{656D274B-D32B-44D4-9BC9-C4BAD46B35F2}" type="presOf" srcId="{2A31B07F-7284-4126-AD82-143CEED577CB}" destId="{6D1510FE-EBFB-415C-BDAF-F327B93BFA42}" srcOrd="1" destOrd="0" presId="urn:microsoft.com/office/officeart/2005/8/layout/venn1"/>
    <dgm:cxn modelId="{F4EBD8AE-6D9E-4EFE-A8BA-665E01C51453}" type="presOf" srcId="{B255FD58-1D84-4895-9BDA-B581C91ACE17}" destId="{E745FB1A-BC72-40C2-B41E-389DF2A824DC}" srcOrd="0" destOrd="0" presId="urn:microsoft.com/office/officeart/2005/8/layout/venn1"/>
    <dgm:cxn modelId="{7D6D63A3-0A41-4E06-B9DD-CBA3952235B1}" type="presOf" srcId="{B255FD58-1D84-4895-9BDA-B581C91ACE17}" destId="{0EF2E967-A9C2-4CE4-949A-6C8413003749}" srcOrd="1" destOrd="0" presId="urn:microsoft.com/office/officeart/2005/8/layout/venn1"/>
    <dgm:cxn modelId="{AE9BE3D8-D392-4DC8-A225-CA309D56E455}" type="presOf" srcId="{2A31B07F-7284-4126-AD82-143CEED577CB}" destId="{8E8F5B75-4415-4ADA-9D41-9865606B69CC}" srcOrd="0" destOrd="0" presId="urn:microsoft.com/office/officeart/2005/8/layout/venn1"/>
    <dgm:cxn modelId="{350CB1BB-6AFC-4588-9826-5BCCF9FF3EB4}" type="presParOf" srcId="{6260805F-63AB-4E2E-BC8C-D839157D41B3}" destId="{8E8F5B75-4415-4ADA-9D41-9865606B69CC}" srcOrd="0" destOrd="0" presId="urn:microsoft.com/office/officeart/2005/8/layout/venn1"/>
    <dgm:cxn modelId="{D8ED2DED-3D8B-44F0-9E89-276EC566E903}" type="presParOf" srcId="{6260805F-63AB-4E2E-BC8C-D839157D41B3}" destId="{6D1510FE-EBFB-415C-BDAF-F327B93BFA42}" srcOrd="1" destOrd="0" presId="urn:microsoft.com/office/officeart/2005/8/layout/venn1"/>
    <dgm:cxn modelId="{0DA8A647-B0E5-47D6-A4F9-EF66E0A98ABF}" type="presParOf" srcId="{6260805F-63AB-4E2E-BC8C-D839157D41B3}" destId="{E745FB1A-BC72-40C2-B41E-389DF2A824DC}" srcOrd="2" destOrd="0" presId="urn:microsoft.com/office/officeart/2005/8/layout/venn1"/>
    <dgm:cxn modelId="{84B66F52-8106-48B3-94DE-2754DCAFE494}" type="presParOf" srcId="{6260805F-63AB-4E2E-BC8C-D839157D41B3}" destId="{0EF2E967-A9C2-4CE4-949A-6C8413003749}" srcOrd="3" destOrd="0" presId="urn:microsoft.com/office/officeart/2005/8/layout/venn1"/>
    <dgm:cxn modelId="{E85D09EE-3D6D-4FF9-BEBF-413623226090}" type="presParOf" srcId="{6260805F-63AB-4E2E-BC8C-D839157D41B3}" destId="{2530C4B5-DC7C-4910-B629-05417BB0D875}" srcOrd="4" destOrd="0" presId="urn:microsoft.com/office/officeart/2005/8/layout/venn1"/>
    <dgm:cxn modelId="{165834A2-A116-46E3-89F5-578E5C8503CB}" type="presParOf" srcId="{6260805F-63AB-4E2E-BC8C-D839157D41B3}" destId="{253930D0-5D9D-4A1E-A587-2B1D8F74DF5B}"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D2F452-78A1-4412-B44C-484AF0F995FE}" type="doc">
      <dgm:prSet loTypeId="urn:microsoft.com/office/officeart/2005/8/layout/venn1" loCatId="relationship" qsTypeId="urn:microsoft.com/office/officeart/2005/8/quickstyle/3d3" qsCatId="3D" csTypeId="urn:microsoft.com/office/officeart/2005/8/colors/accent0_3" csCatId="mainScheme" phldr="1"/>
      <dgm:spPr/>
    </dgm:pt>
    <dgm:pt modelId="{2A31B07F-7284-4126-AD82-143CEED577CB}">
      <dgm:prSet phldrT="[Text]"/>
      <dgm:spPr/>
      <dgm:t>
        <a:bodyPr/>
        <a:lstStyle/>
        <a:p>
          <a:r>
            <a:rPr lang="el-GR" dirty="0"/>
            <a:t>Ασυμμετρία 1: Πολιτικό Σύστημα και Κοινωνία</a:t>
          </a:r>
          <a:endParaRPr lang="en-US" dirty="0"/>
        </a:p>
      </dgm:t>
    </dgm:pt>
    <dgm:pt modelId="{F76DA871-0F45-4E01-9AA8-99C74FD8311B}" type="parTrans" cxnId="{E1892E8E-1DD9-48A2-B577-FBC1514CBAB5}">
      <dgm:prSet/>
      <dgm:spPr/>
      <dgm:t>
        <a:bodyPr/>
        <a:lstStyle/>
        <a:p>
          <a:endParaRPr lang="en-US"/>
        </a:p>
      </dgm:t>
    </dgm:pt>
    <dgm:pt modelId="{E5607633-17F4-4D57-93B5-9FA24201E8A2}" type="sibTrans" cxnId="{E1892E8E-1DD9-48A2-B577-FBC1514CBAB5}">
      <dgm:prSet/>
      <dgm:spPr/>
      <dgm:t>
        <a:bodyPr/>
        <a:lstStyle/>
        <a:p>
          <a:endParaRPr lang="en-US"/>
        </a:p>
      </dgm:t>
    </dgm:pt>
    <dgm:pt modelId="{B255FD58-1D84-4895-9BDA-B581C91ACE17}">
      <dgm:prSet phldrT="[Text]"/>
      <dgm:spPr/>
      <dgm:t>
        <a:bodyPr/>
        <a:lstStyle/>
        <a:p>
          <a:r>
            <a:rPr lang="el-GR" dirty="0"/>
            <a:t>Ασυμμετρία 3: Διεθνείς κρίσεις και δημοκρατία</a:t>
          </a:r>
          <a:endParaRPr lang="en-US" dirty="0"/>
        </a:p>
      </dgm:t>
    </dgm:pt>
    <dgm:pt modelId="{ACF67AD2-477F-4CDE-AB39-FC75FB2B13D7}" type="parTrans" cxnId="{A9B7B45A-5843-4718-86A2-7866C2E419ED}">
      <dgm:prSet/>
      <dgm:spPr/>
      <dgm:t>
        <a:bodyPr/>
        <a:lstStyle/>
        <a:p>
          <a:endParaRPr lang="en-US"/>
        </a:p>
      </dgm:t>
    </dgm:pt>
    <dgm:pt modelId="{DC7DAF2D-60D0-4D30-97B8-31BDA200AE36}" type="sibTrans" cxnId="{A9B7B45A-5843-4718-86A2-7866C2E419ED}">
      <dgm:prSet/>
      <dgm:spPr/>
      <dgm:t>
        <a:bodyPr/>
        <a:lstStyle/>
        <a:p>
          <a:endParaRPr lang="en-US"/>
        </a:p>
      </dgm:t>
    </dgm:pt>
    <dgm:pt modelId="{A27348F7-9726-4F43-B917-7CE548A7B49F}">
      <dgm:prSet phldrT="[Text]"/>
      <dgm:spPr>
        <a:solidFill>
          <a:srgbClr val="00B0F0">
            <a:alpha val="50000"/>
          </a:srgbClr>
        </a:solidFill>
      </dgm:spPr>
      <dgm:t>
        <a:bodyPr/>
        <a:lstStyle/>
        <a:p>
          <a:r>
            <a:rPr lang="el-GR" dirty="0"/>
            <a:t>Ασυμμετρία 2: Πολιτικό Σύστημα και Διακυβέρνηση</a:t>
          </a:r>
          <a:endParaRPr lang="en-US" dirty="0"/>
        </a:p>
      </dgm:t>
    </dgm:pt>
    <dgm:pt modelId="{66394843-17DF-4FE6-8FD2-B31AC11EE0B5}" type="parTrans" cxnId="{0FE5BF85-372B-43C2-A5A7-0F0EF631864C}">
      <dgm:prSet/>
      <dgm:spPr/>
      <dgm:t>
        <a:bodyPr/>
        <a:lstStyle/>
        <a:p>
          <a:endParaRPr lang="en-US"/>
        </a:p>
      </dgm:t>
    </dgm:pt>
    <dgm:pt modelId="{0F8D138B-E793-45DC-A786-F3E5B509EAD3}" type="sibTrans" cxnId="{0FE5BF85-372B-43C2-A5A7-0F0EF631864C}">
      <dgm:prSet/>
      <dgm:spPr/>
      <dgm:t>
        <a:bodyPr/>
        <a:lstStyle/>
        <a:p>
          <a:endParaRPr lang="en-US"/>
        </a:p>
      </dgm:t>
    </dgm:pt>
    <dgm:pt modelId="{6260805F-63AB-4E2E-BC8C-D839157D41B3}" type="pres">
      <dgm:prSet presAssocID="{2FD2F452-78A1-4412-B44C-484AF0F995FE}" presName="compositeShape" presStyleCnt="0">
        <dgm:presLayoutVars>
          <dgm:chMax val="7"/>
          <dgm:dir/>
          <dgm:resizeHandles val="exact"/>
        </dgm:presLayoutVars>
      </dgm:prSet>
      <dgm:spPr/>
    </dgm:pt>
    <dgm:pt modelId="{8E8F5B75-4415-4ADA-9D41-9865606B69CC}" type="pres">
      <dgm:prSet presAssocID="{2A31B07F-7284-4126-AD82-143CEED577CB}" presName="circ1" presStyleLbl="vennNode1" presStyleIdx="0" presStyleCnt="3"/>
      <dgm:spPr/>
      <dgm:t>
        <a:bodyPr/>
        <a:lstStyle/>
        <a:p>
          <a:endParaRPr lang="en-US"/>
        </a:p>
      </dgm:t>
    </dgm:pt>
    <dgm:pt modelId="{6D1510FE-EBFB-415C-BDAF-F327B93BFA42}" type="pres">
      <dgm:prSet presAssocID="{2A31B07F-7284-4126-AD82-143CEED577CB}" presName="circ1Tx" presStyleLbl="revTx" presStyleIdx="0" presStyleCnt="0">
        <dgm:presLayoutVars>
          <dgm:chMax val="0"/>
          <dgm:chPref val="0"/>
          <dgm:bulletEnabled val="1"/>
        </dgm:presLayoutVars>
      </dgm:prSet>
      <dgm:spPr/>
      <dgm:t>
        <a:bodyPr/>
        <a:lstStyle/>
        <a:p>
          <a:endParaRPr lang="en-US"/>
        </a:p>
      </dgm:t>
    </dgm:pt>
    <dgm:pt modelId="{E745FB1A-BC72-40C2-B41E-389DF2A824DC}" type="pres">
      <dgm:prSet presAssocID="{B255FD58-1D84-4895-9BDA-B581C91ACE17}" presName="circ2" presStyleLbl="vennNode1" presStyleIdx="1" presStyleCnt="3"/>
      <dgm:spPr/>
      <dgm:t>
        <a:bodyPr/>
        <a:lstStyle/>
        <a:p>
          <a:endParaRPr lang="en-US"/>
        </a:p>
      </dgm:t>
    </dgm:pt>
    <dgm:pt modelId="{0EF2E967-A9C2-4CE4-949A-6C8413003749}" type="pres">
      <dgm:prSet presAssocID="{B255FD58-1D84-4895-9BDA-B581C91ACE17}" presName="circ2Tx" presStyleLbl="revTx" presStyleIdx="0" presStyleCnt="0">
        <dgm:presLayoutVars>
          <dgm:chMax val="0"/>
          <dgm:chPref val="0"/>
          <dgm:bulletEnabled val="1"/>
        </dgm:presLayoutVars>
      </dgm:prSet>
      <dgm:spPr/>
      <dgm:t>
        <a:bodyPr/>
        <a:lstStyle/>
        <a:p>
          <a:endParaRPr lang="en-US"/>
        </a:p>
      </dgm:t>
    </dgm:pt>
    <dgm:pt modelId="{2530C4B5-DC7C-4910-B629-05417BB0D875}" type="pres">
      <dgm:prSet presAssocID="{A27348F7-9726-4F43-B917-7CE548A7B49F}" presName="circ3" presStyleLbl="vennNode1" presStyleIdx="2" presStyleCnt="3"/>
      <dgm:spPr/>
      <dgm:t>
        <a:bodyPr/>
        <a:lstStyle/>
        <a:p>
          <a:endParaRPr lang="en-US"/>
        </a:p>
      </dgm:t>
    </dgm:pt>
    <dgm:pt modelId="{253930D0-5D9D-4A1E-A587-2B1D8F74DF5B}" type="pres">
      <dgm:prSet presAssocID="{A27348F7-9726-4F43-B917-7CE548A7B49F}" presName="circ3Tx" presStyleLbl="revTx" presStyleIdx="0" presStyleCnt="0">
        <dgm:presLayoutVars>
          <dgm:chMax val="0"/>
          <dgm:chPref val="0"/>
          <dgm:bulletEnabled val="1"/>
        </dgm:presLayoutVars>
      </dgm:prSet>
      <dgm:spPr/>
      <dgm:t>
        <a:bodyPr/>
        <a:lstStyle/>
        <a:p>
          <a:endParaRPr lang="en-US"/>
        </a:p>
      </dgm:t>
    </dgm:pt>
  </dgm:ptLst>
  <dgm:cxnLst>
    <dgm:cxn modelId="{06AE40E5-61A1-43E9-BD56-47F22E850B64}" type="presOf" srcId="{A27348F7-9726-4F43-B917-7CE548A7B49F}" destId="{253930D0-5D9D-4A1E-A587-2B1D8F74DF5B}" srcOrd="1" destOrd="0" presId="urn:microsoft.com/office/officeart/2005/8/layout/venn1"/>
    <dgm:cxn modelId="{7F89FED1-593E-4823-8F42-C9712AED119F}" type="presOf" srcId="{2FD2F452-78A1-4412-B44C-484AF0F995FE}" destId="{6260805F-63AB-4E2E-BC8C-D839157D41B3}" srcOrd="0" destOrd="0" presId="urn:microsoft.com/office/officeart/2005/8/layout/venn1"/>
    <dgm:cxn modelId="{C9BDB01D-BBA1-4EDB-90D9-D983B1D01319}" type="presOf" srcId="{A27348F7-9726-4F43-B917-7CE548A7B49F}" destId="{2530C4B5-DC7C-4910-B629-05417BB0D875}" srcOrd="0" destOrd="0" presId="urn:microsoft.com/office/officeart/2005/8/layout/venn1"/>
    <dgm:cxn modelId="{E1892E8E-1DD9-48A2-B577-FBC1514CBAB5}" srcId="{2FD2F452-78A1-4412-B44C-484AF0F995FE}" destId="{2A31B07F-7284-4126-AD82-143CEED577CB}" srcOrd="0" destOrd="0" parTransId="{F76DA871-0F45-4E01-9AA8-99C74FD8311B}" sibTransId="{E5607633-17F4-4D57-93B5-9FA24201E8A2}"/>
    <dgm:cxn modelId="{A9B7B45A-5843-4718-86A2-7866C2E419ED}" srcId="{2FD2F452-78A1-4412-B44C-484AF0F995FE}" destId="{B255FD58-1D84-4895-9BDA-B581C91ACE17}" srcOrd="1" destOrd="0" parTransId="{ACF67AD2-477F-4CDE-AB39-FC75FB2B13D7}" sibTransId="{DC7DAF2D-60D0-4D30-97B8-31BDA200AE36}"/>
    <dgm:cxn modelId="{0FE5BF85-372B-43C2-A5A7-0F0EF631864C}" srcId="{2FD2F452-78A1-4412-B44C-484AF0F995FE}" destId="{A27348F7-9726-4F43-B917-7CE548A7B49F}" srcOrd="2" destOrd="0" parTransId="{66394843-17DF-4FE6-8FD2-B31AC11EE0B5}" sibTransId="{0F8D138B-E793-45DC-A786-F3E5B509EAD3}"/>
    <dgm:cxn modelId="{656D274B-D32B-44D4-9BC9-C4BAD46B35F2}" type="presOf" srcId="{2A31B07F-7284-4126-AD82-143CEED577CB}" destId="{6D1510FE-EBFB-415C-BDAF-F327B93BFA42}" srcOrd="1" destOrd="0" presId="urn:microsoft.com/office/officeart/2005/8/layout/venn1"/>
    <dgm:cxn modelId="{F4EBD8AE-6D9E-4EFE-A8BA-665E01C51453}" type="presOf" srcId="{B255FD58-1D84-4895-9BDA-B581C91ACE17}" destId="{E745FB1A-BC72-40C2-B41E-389DF2A824DC}" srcOrd="0" destOrd="0" presId="urn:microsoft.com/office/officeart/2005/8/layout/venn1"/>
    <dgm:cxn modelId="{7D6D63A3-0A41-4E06-B9DD-CBA3952235B1}" type="presOf" srcId="{B255FD58-1D84-4895-9BDA-B581C91ACE17}" destId="{0EF2E967-A9C2-4CE4-949A-6C8413003749}" srcOrd="1" destOrd="0" presId="urn:microsoft.com/office/officeart/2005/8/layout/venn1"/>
    <dgm:cxn modelId="{AE9BE3D8-D392-4DC8-A225-CA309D56E455}" type="presOf" srcId="{2A31B07F-7284-4126-AD82-143CEED577CB}" destId="{8E8F5B75-4415-4ADA-9D41-9865606B69CC}" srcOrd="0" destOrd="0" presId="urn:microsoft.com/office/officeart/2005/8/layout/venn1"/>
    <dgm:cxn modelId="{350CB1BB-6AFC-4588-9826-5BCCF9FF3EB4}" type="presParOf" srcId="{6260805F-63AB-4E2E-BC8C-D839157D41B3}" destId="{8E8F5B75-4415-4ADA-9D41-9865606B69CC}" srcOrd="0" destOrd="0" presId="urn:microsoft.com/office/officeart/2005/8/layout/venn1"/>
    <dgm:cxn modelId="{D8ED2DED-3D8B-44F0-9E89-276EC566E903}" type="presParOf" srcId="{6260805F-63AB-4E2E-BC8C-D839157D41B3}" destId="{6D1510FE-EBFB-415C-BDAF-F327B93BFA42}" srcOrd="1" destOrd="0" presId="urn:microsoft.com/office/officeart/2005/8/layout/venn1"/>
    <dgm:cxn modelId="{0DA8A647-B0E5-47D6-A4F9-EF66E0A98ABF}" type="presParOf" srcId="{6260805F-63AB-4E2E-BC8C-D839157D41B3}" destId="{E745FB1A-BC72-40C2-B41E-389DF2A824DC}" srcOrd="2" destOrd="0" presId="urn:microsoft.com/office/officeart/2005/8/layout/venn1"/>
    <dgm:cxn modelId="{84B66F52-8106-48B3-94DE-2754DCAFE494}" type="presParOf" srcId="{6260805F-63AB-4E2E-BC8C-D839157D41B3}" destId="{0EF2E967-A9C2-4CE4-949A-6C8413003749}" srcOrd="3" destOrd="0" presId="urn:microsoft.com/office/officeart/2005/8/layout/venn1"/>
    <dgm:cxn modelId="{E85D09EE-3D6D-4FF9-BEBF-413623226090}" type="presParOf" srcId="{6260805F-63AB-4E2E-BC8C-D839157D41B3}" destId="{2530C4B5-DC7C-4910-B629-05417BB0D875}" srcOrd="4" destOrd="0" presId="urn:microsoft.com/office/officeart/2005/8/layout/venn1"/>
    <dgm:cxn modelId="{165834A2-A116-46E3-89F5-578E5C8503CB}" type="presParOf" srcId="{6260805F-63AB-4E2E-BC8C-D839157D41B3}" destId="{253930D0-5D9D-4A1E-A587-2B1D8F74DF5B}"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FD2F452-78A1-4412-B44C-484AF0F995FE}" type="doc">
      <dgm:prSet loTypeId="urn:microsoft.com/office/officeart/2005/8/layout/venn1" loCatId="relationship" qsTypeId="urn:microsoft.com/office/officeart/2005/8/quickstyle/3d3" qsCatId="3D" csTypeId="urn:microsoft.com/office/officeart/2005/8/colors/accent0_3" csCatId="mainScheme" phldr="1"/>
      <dgm:spPr/>
    </dgm:pt>
    <dgm:pt modelId="{2A31B07F-7284-4126-AD82-143CEED577CB}">
      <dgm:prSet phldrT="[Text]"/>
      <dgm:spPr/>
      <dgm:t>
        <a:bodyPr/>
        <a:lstStyle/>
        <a:p>
          <a:r>
            <a:rPr lang="el-GR" dirty="0"/>
            <a:t>Ασυμμετρία 1: Πολιτικό Σύστημα και Κοινωνία</a:t>
          </a:r>
          <a:endParaRPr lang="en-US" dirty="0"/>
        </a:p>
      </dgm:t>
    </dgm:pt>
    <dgm:pt modelId="{F76DA871-0F45-4E01-9AA8-99C74FD8311B}" type="parTrans" cxnId="{E1892E8E-1DD9-48A2-B577-FBC1514CBAB5}">
      <dgm:prSet/>
      <dgm:spPr/>
      <dgm:t>
        <a:bodyPr/>
        <a:lstStyle/>
        <a:p>
          <a:endParaRPr lang="en-US"/>
        </a:p>
      </dgm:t>
    </dgm:pt>
    <dgm:pt modelId="{E5607633-17F4-4D57-93B5-9FA24201E8A2}" type="sibTrans" cxnId="{E1892E8E-1DD9-48A2-B577-FBC1514CBAB5}">
      <dgm:prSet/>
      <dgm:spPr/>
      <dgm:t>
        <a:bodyPr/>
        <a:lstStyle/>
        <a:p>
          <a:endParaRPr lang="en-US"/>
        </a:p>
      </dgm:t>
    </dgm:pt>
    <dgm:pt modelId="{B255FD58-1D84-4895-9BDA-B581C91ACE17}">
      <dgm:prSet phldrT="[Text]"/>
      <dgm:spPr>
        <a:solidFill>
          <a:srgbClr val="00B0F0"/>
        </a:solidFill>
      </dgm:spPr>
      <dgm:t>
        <a:bodyPr/>
        <a:lstStyle/>
        <a:p>
          <a:r>
            <a:rPr lang="el-GR" dirty="0"/>
            <a:t>Ασυμμετρία 3: Διεθνείς κρίσεις και δημοκρατία</a:t>
          </a:r>
          <a:endParaRPr lang="en-US" dirty="0"/>
        </a:p>
      </dgm:t>
    </dgm:pt>
    <dgm:pt modelId="{ACF67AD2-477F-4CDE-AB39-FC75FB2B13D7}" type="parTrans" cxnId="{A9B7B45A-5843-4718-86A2-7866C2E419ED}">
      <dgm:prSet/>
      <dgm:spPr/>
      <dgm:t>
        <a:bodyPr/>
        <a:lstStyle/>
        <a:p>
          <a:endParaRPr lang="en-US"/>
        </a:p>
      </dgm:t>
    </dgm:pt>
    <dgm:pt modelId="{DC7DAF2D-60D0-4D30-97B8-31BDA200AE36}" type="sibTrans" cxnId="{A9B7B45A-5843-4718-86A2-7866C2E419ED}">
      <dgm:prSet/>
      <dgm:spPr/>
      <dgm:t>
        <a:bodyPr/>
        <a:lstStyle/>
        <a:p>
          <a:endParaRPr lang="en-US"/>
        </a:p>
      </dgm:t>
    </dgm:pt>
    <dgm:pt modelId="{A27348F7-9726-4F43-B917-7CE548A7B49F}">
      <dgm:prSet phldrT="[Text]"/>
      <dgm:spPr/>
      <dgm:t>
        <a:bodyPr/>
        <a:lstStyle/>
        <a:p>
          <a:r>
            <a:rPr lang="el-GR" dirty="0"/>
            <a:t>Ασυμμετρία 2: Πολιτικό Σύστημα και Διακυβέρνηση</a:t>
          </a:r>
          <a:endParaRPr lang="en-US" dirty="0"/>
        </a:p>
      </dgm:t>
    </dgm:pt>
    <dgm:pt modelId="{66394843-17DF-4FE6-8FD2-B31AC11EE0B5}" type="parTrans" cxnId="{0FE5BF85-372B-43C2-A5A7-0F0EF631864C}">
      <dgm:prSet/>
      <dgm:spPr/>
      <dgm:t>
        <a:bodyPr/>
        <a:lstStyle/>
        <a:p>
          <a:endParaRPr lang="en-US"/>
        </a:p>
      </dgm:t>
    </dgm:pt>
    <dgm:pt modelId="{0F8D138B-E793-45DC-A786-F3E5B509EAD3}" type="sibTrans" cxnId="{0FE5BF85-372B-43C2-A5A7-0F0EF631864C}">
      <dgm:prSet/>
      <dgm:spPr/>
      <dgm:t>
        <a:bodyPr/>
        <a:lstStyle/>
        <a:p>
          <a:endParaRPr lang="en-US"/>
        </a:p>
      </dgm:t>
    </dgm:pt>
    <dgm:pt modelId="{6260805F-63AB-4E2E-BC8C-D839157D41B3}" type="pres">
      <dgm:prSet presAssocID="{2FD2F452-78A1-4412-B44C-484AF0F995FE}" presName="compositeShape" presStyleCnt="0">
        <dgm:presLayoutVars>
          <dgm:chMax val="7"/>
          <dgm:dir/>
          <dgm:resizeHandles val="exact"/>
        </dgm:presLayoutVars>
      </dgm:prSet>
      <dgm:spPr/>
    </dgm:pt>
    <dgm:pt modelId="{8E8F5B75-4415-4ADA-9D41-9865606B69CC}" type="pres">
      <dgm:prSet presAssocID="{2A31B07F-7284-4126-AD82-143CEED577CB}" presName="circ1" presStyleLbl="vennNode1" presStyleIdx="0" presStyleCnt="3"/>
      <dgm:spPr/>
      <dgm:t>
        <a:bodyPr/>
        <a:lstStyle/>
        <a:p>
          <a:endParaRPr lang="en-US"/>
        </a:p>
      </dgm:t>
    </dgm:pt>
    <dgm:pt modelId="{6D1510FE-EBFB-415C-BDAF-F327B93BFA42}" type="pres">
      <dgm:prSet presAssocID="{2A31B07F-7284-4126-AD82-143CEED577CB}" presName="circ1Tx" presStyleLbl="revTx" presStyleIdx="0" presStyleCnt="0">
        <dgm:presLayoutVars>
          <dgm:chMax val="0"/>
          <dgm:chPref val="0"/>
          <dgm:bulletEnabled val="1"/>
        </dgm:presLayoutVars>
      </dgm:prSet>
      <dgm:spPr/>
      <dgm:t>
        <a:bodyPr/>
        <a:lstStyle/>
        <a:p>
          <a:endParaRPr lang="en-US"/>
        </a:p>
      </dgm:t>
    </dgm:pt>
    <dgm:pt modelId="{E745FB1A-BC72-40C2-B41E-389DF2A824DC}" type="pres">
      <dgm:prSet presAssocID="{B255FD58-1D84-4895-9BDA-B581C91ACE17}" presName="circ2" presStyleLbl="vennNode1" presStyleIdx="1" presStyleCnt="3"/>
      <dgm:spPr/>
      <dgm:t>
        <a:bodyPr/>
        <a:lstStyle/>
        <a:p>
          <a:endParaRPr lang="en-US"/>
        </a:p>
      </dgm:t>
    </dgm:pt>
    <dgm:pt modelId="{0EF2E967-A9C2-4CE4-949A-6C8413003749}" type="pres">
      <dgm:prSet presAssocID="{B255FD58-1D84-4895-9BDA-B581C91ACE17}" presName="circ2Tx" presStyleLbl="revTx" presStyleIdx="0" presStyleCnt="0">
        <dgm:presLayoutVars>
          <dgm:chMax val="0"/>
          <dgm:chPref val="0"/>
          <dgm:bulletEnabled val="1"/>
        </dgm:presLayoutVars>
      </dgm:prSet>
      <dgm:spPr/>
      <dgm:t>
        <a:bodyPr/>
        <a:lstStyle/>
        <a:p>
          <a:endParaRPr lang="en-US"/>
        </a:p>
      </dgm:t>
    </dgm:pt>
    <dgm:pt modelId="{2530C4B5-DC7C-4910-B629-05417BB0D875}" type="pres">
      <dgm:prSet presAssocID="{A27348F7-9726-4F43-B917-7CE548A7B49F}" presName="circ3" presStyleLbl="vennNode1" presStyleIdx="2" presStyleCnt="3"/>
      <dgm:spPr/>
      <dgm:t>
        <a:bodyPr/>
        <a:lstStyle/>
        <a:p>
          <a:endParaRPr lang="en-US"/>
        </a:p>
      </dgm:t>
    </dgm:pt>
    <dgm:pt modelId="{253930D0-5D9D-4A1E-A587-2B1D8F74DF5B}" type="pres">
      <dgm:prSet presAssocID="{A27348F7-9726-4F43-B917-7CE548A7B49F}" presName="circ3Tx" presStyleLbl="revTx" presStyleIdx="0" presStyleCnt="0">
        <dgm:presLayoutVars>
          <dgm:chMax val="0"/>
          <dgm:chPref val="0"/>
          <dgm:bulletEnabled val="1"/>
        </dgm:presLayoutVars>
      </dgm:prSet>
      <dgm:spPr/>
      <dgm:t>
        <a:bodyPr/>
        <a:lstStyle/>
        <a:p>
          <a:endParaRPr lang="en-US"/>
        </a:p>
      </dgm:t>
    </dgm:pt>
  </dgm:ptLst>
  <dgm:cxnLst>
    <dgm:cxn modelId="{06AE40E5-61A1-43E9-BD56-47F22E850B64}" type="presOf" srcId="{A27348F7-9726-4F43-B917-7CE548A7B49F}" destId="{253930D0-5D9D-4A1E-A587-2B1D8F74DF5B}" srcOrd="1" destOrd="0" presId="urn:microsoft.com/office/officeart/2005/8/layout/venn1"/>
    <dgm:cxn modelId="{7F89FED1-593E-4823-8F42-C9712AED119F}" type="presOf" srcId="{2FD2F452-78A1-4412-B44C-484AF0F995FE}" destId="{6260805F-63AB-4E2E-BC8C-D839157D41B3}" srcOrd="0" destOrd="0" presId="urn:microsoft.com/office/officeart/2005/8/layout/venn1"/>
    <dgm:cxn modelId="{C9BDB01D-BBA1-4EDB-90D9-D983B1D01319}" type="presOf" srcId="{A27348F7-9726-4F43-B917-7CE548A7B49F}" destId="{2530C4B5-DC7C-4910-B629-05417BB0D875}" srcOrd="0" destOrd="0" presId="urn:microsoft.com/office/officeart/2005/8/layout/venn1"/>
    <dgm:cxn modelId="{E1892E8E-1DD9-48A2-B577-FBC1514CBAB5}" srcId="{2FD2F452-78A1-4412-B44C-484AF0F995FE}" destId="{2A31B07F-7284-4126-AD82-143CEED577CB}" srcOrd="0" destOrd="0" parTransId="{F76DA871-0F45-4E01-9AA8-99C74FD8311B}" sibTransId="{E5607633-17F4-4D57-93B5-9FA24201E8A2}"/>
    <dgm:cxn modelId="{A9B7B45A-5843-4718-86A2-7866C2E419ED}" srcId="{2FD2F452-78A1-4412-B44C-484AF0F995FE}" destId="{B255FD58-1D84-4895-9BDA-B581C91ACE17}" srcOrd="1" destOrd="0" parTransId="{ACF67AD2-477F-4CDE-AB39-FC75FB2B13D7}" sibTransId="{DC7DAF2D-60D0-4D30-97B8-31BDA200AE36}"/>
    <dgm:cxn modelId="{0FE5BF85-372B-43C2-A5A7-0F0EF631864C}" srcId="{2FD2F452-78A1-4412-B44C-484AF0F995FE}" destId="{A27348F7-9726-4F43-B917-7CE548A7B49F}" srcOrd="2" destOrd="0" parTransId="{66394843-17DF-4FE6-8FD2-B31AC11EE0B5}" sibTransId="{0F8D138B-E793-45DC-A786-F3E5B509EAD3}"/>
    <dgm:cxn modelId="{656D274B-D32B-44D4-9BC9-C4BAD46B35F2}" type="presOf" srcId="{2A31B07F-7284-4126-AD82-143CEED577CB}" destId="{6D1510FE-EBFB-415C-BDAF-F327B93BFA42}" srcOrd="1" destOrd="0" presId="urn:microsoft.com/office/officeart/2005/8/layout/venn1"/>
    <dgm:cxn modelId="{F4EBD8AE-6D9E-4EFE-A8BA-665E01C51453}" type="presOf" srcId="{B255FD58-1D84-4895-9BDA-B581C91ACE17}" destId="{E745FB1A-BC72-40C2-B41E-389DF2A824DC}" srcOrd="0" destOrd="0" presId="urn:microsoft.com/office/officeart/2005/8/layout/venn1"/>
    <dgm:cxn modelId="{7D6D63A3-0A41-4E06-B9DD-CBA3952235B1}" type="presOf" srcId="{B255FD58-1D84-4895-9BDA-B581C91ACE17}" destId="{0EF2E967-A9C2-4CE4-949A-6C8413003749}" srcOrd="1" destOrd="0" presId="urn:microsoft.com/office/officeart/2005/8/layout/venn1"/>
    <dgm:cxn modelId="{AE9BE3D8-D392-4DC8-A225-CA309D56E455}" type="presOf" srcId="{2A31B07F-7284-4126-AD82-143CEED577CB}" destId="{8E8F5B75-4415-4ADA-9D41-9865606B69CC}" srcOrd="0" destOrd="0" presId="urn:microsoft.com/office/officeart/2005/8/layout/venn1"/>
    <dgm:cxn modelId="{350CB1BB-6AFC-4588-9826-5BCCF9FF3EB4}" type="presParOf" srcId="{6260805F-63AB-4E2E-BC8C-D839157D41B3}" destId="{8E8F5B75-4415-4ADA-9D41-9865606B69CC}" srcOrd="0" destOrd="0" presId="urn:microsoft.com/office/officeart/2005/8/layout/venn1"/>
    <dgm:cxn modelId="{D8ED2DED-3D8B-44F0-9E89-276EC566E903}" type="presParOf" srcId="{6260805F-63AB-4E2E-BC8C-D839157D41B3}" destId="{6D1510FE-EBFB-415C-BDAF-F327B93BFA42}" srcOrd="1" destOrd="0" presId="urn:microsoft.com/office/officeart/2005/8/layout/venn1"/>
    <dgm:cxn modelId="{0DA8A647-B0E5-47D6-A4F9-EF66E0A98ABF}" type="presParOf" srcId="{6260805F-63AB-4E2E-BC8C-D839157D41B3}" destId="{E745FB1A-BC72-40C2-B41E-389DF2A824DC}" srcOrd="2" destOrd="0" presId="urn:microsoft.com/office/officeart/2005/8/layout/venn1"/>
    <dgm:cxn modelId="{84B66F52-8106-48B3-94DE-2754DCAFE494}" type="presParOf" srcId="{6260805F-63AB-4E2E-BC8C-D839157D41B3}" destId="{0EF2E967-A9C2-4CE4-949A-6C8413003749}" srcOrd="3" destOrd="0" presId="urn:microsoft.com/office/officeart/2005/8/layout/venn1"/>
    <dgm:cxn modelId="{E85D09EE-3D6D-4FF9-BEBF-413623226090}" type="presParOf" srcId="{6260805F-63AB-4E2E-BC8C-D839157D41B3}" destId="{2530C4B5-DC7C-4910-B629-05417BB0D875}" srcOrd="4" destOrd="0" presId="urn:microsoft.com/office/officeart/2005/8/layout/venn1"/>
    <dgm:cxn modelId="{165834A2-A116-46E3-89F5-578E5C8503CB}" type="presParOf" srcId="{6260805F-63AB-4E2E-BC8C-D839157D41B3}" destId="{253930D0-5D9D-4A1E-A587-2B1D8F74DF5B}"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FD2F452-78A1-4412-B44C-484AF0F995FE}" type="doc">
      <dgm:prSet loTypeId="urn:microsoft.com/office/officeart/2005/8/layout/venn1" loCatId="relationship" qsTypeId="urn:microsoft.com/office/officeart/2005/8/quickstyle/3d3" qsCatId="3D" csTypeId="urn:microsoft.com/office/officeart/2005/8/colors/accent0_3" csCatId="mainScheme" phldr="1"/>
      <dgm:spPr/>
    </dgm:pt>
    <dgm:pt modelId="{2A31B07F-7284-4126-AD82-143CEED577CB}">
      <dgm:prSet phldrT="[Text]"/>
      <dgm:spPr>
        <a:solidFill>
          <a:srgbClr val="00B0F0"/>
        </a:solidFill>
      </dgm:spPr>
      <dgm:t>
        <a:bodyPr/>
        <a:lstStyle/>
        <a:p>
          <a:r>
            <a:rPr lang="el-GR" dirty="0"/>
            <a:t>Ασυμμετρία 1: Πολιτικό Σύστημα και Κοινωνία</a:t>
          </a:r>
          <a:endParaRPr lang="en-US" dirty="0"/>
        </a:p>
      </dgm:t>
    </dgm:pt>
    <dgm:pt modelId="{F76DA871-0F45-4E01-9AA8-99C74FD8311B}" type="parTrans" cxnId="{E1892E8E-1DD9-48A2-B577-FBC1514CBAB5}">
      <dgm:prSet/>
      <dgm:spPr/>
      <dgm:t>
        <a:bodyPr/>
        <a:lstStyle/>
        <a:p>
          <a:endParaRPr lang="en-US"/>
        </a:p>
      </dgm:t>
    </dgm:pt>
    <dgm:pt modelId="{E5607633-17F4-4D57-93B5-9FA24201E8A2}" type="sibTrans" cxnId="{E1892E8E-1DD9-48A2-B577-FBC1514CBAB5}">
      <dgm:prSet/>
      <dgm:spPr/>
      <dgm:t>
        <a:bodyPr/>
        <a:lstStyle/>
        <a:p>
          <a:endParaRPr lang="en-US"/>
        </a:p>
      </dgm:t>
    </dgm:pt>
    <dgm:pt modelId="{B255FD58-1D84-4895-9BDA-B581C91ACE17}">
      <dgm:prSet phldrT="[Text]"/>
      <dgm:spPr>
        <a:solidFill>
          <a:srgbClr val="00B0F0">
            <a:alpha val="50000"/>
          </a:srgbClr>
        </a:solidFill>
      </dgm:spPr>
      <dgm:t>
        <a:bodyPr/>
        <a:lstStyle/>
        <a:p>
          <a:r>
            <a:rPr lang="el-GR" dirty="0"/>
            <a:t>Ασυμμετρία 3: Διεθνείς κρίσεις και δημοκρατία</a:t>
          </a:r>
          <a:endParaRPr lang="en-US" dirty="0"/>
        </a:p>
      </dgm:t>
    </dgm:pt>
    <dgm:pt modelId="{ACF67AD2-477F-4CDE-AB39-FC75FB2B13D7}" type="parTrans" cxnId="{A9B7B45A-5843-4718-86A2-7866C2E419ED}">
      <dgm:prSet/>
      <dgm:spPr/>
      <dgm:t>
        <a:bodyPr/>
        <a:lstStyle/>
        <a:p>
          <a:endParaRPr lang="en-US"/>
        </a:p>
      </dgm:t>
    </dgm:pt>
    <dgm:pt modelId="{DC7DAF2D-60D0-4D30-97B8-31BDA200AE36}" type="sibTrans" cxnId="{A9B7B45A-5843-4718-86A2-7866C2E419ED}">
      <dgm:prSet/>
      <dgm:spPr/>
      <dgm:t>
        <a:bodyPr/>
        <a:lstStyle/>
        <a:p>
          <a:endParaRPr lang="en-US"/>
        </a:p>
      </dgm:t>
    </dgm:pt>
    <dgm:pt modelId="{A27348F7-9726-4F43-B917-7CE548A7B49F}">
      <dgm:prSet phldrT="[Text]"/>
      <dgm:spPr>
        <a:solidFill>
          <a:srgbClr val="00B0F0">
            <a:alpha val="50000"/>
          </a:srgbClr>
        </a:solidFill>
      </dgm:spPr>
      <dgm:t>
        <a:bodyPr/>
        <a:lstStyle/>
        <a:p>
          <a:r>
            <a:rPr lang="el-GR" dirty="0"/>
            <a:t>Ασυμμετρία 2: Πολιτικό Σύστημα και Διακυβέρνηση</a:t>
          </a:r>
          <a:endParaRPr lang="en-US" dirty="0"/>
        </a:p>
      </dgm:t>
    </dgm:pt>
    <dgm:pt modelId="{66394843-17DF-4FE6-8FD2-B31AC11EE0B5}" type="parTrans" cxnId="{0FE5BF85-372B-43C2-A5A7-0F0EF631864C}">
      <dgm:prSet/>
      <dgm:spPr/>
      <dgm:t>
        <a:bodyPr/>
        <a:lstStyle/>
        <a:p>
          <a:endParaRPr lang="en-US"/>
        </a:p>
      </dgm:t>
    </dgm:pt>
    <dgm:pt modelId="{0F8D138B-E793-45DC-A786-F3E5B509EAD3}" type="sibTrans" cxnId="{0FE5BF85-372B-43C2-A5A7-0F0EF631864C}">
      <dgm:prSet/>
      <dgm:spPr/>
      <dgm:t>
        <a:bodyPr/>
        <a:lstStyle/>
        <a:p>
          <a:endParaRPr lang="en-US"/>
        </a:p>
      </dgm:t>
    </dgm:pt>
    <dgm:pt modelId="{6260805F-63AB-4E2E-BC8C-D839157D41B3}" type="pres">
      <dgm:prSet presAssocID="{2FD2F452-78A1-4412-B44C-484AF0F995FE}" presName="compositeShape" presStyleCnt="0">
        <dgm:presLayoutVars>
          <dgm:chMax val="7"/>
          <dgm:dir/>
          <dgm:resizeHandles val="exact"/>
        </dgm:presLayoutVars>
      </dgm:prSet>
      <dgm:spPr/>
    </dgm:pt>
    <dgm:pt modelId="{8E8F5B75-4415-4ADA-9D41-9865606B69CC}" type="pres">
      <dgm:prSet presAssocID="{2A31B07F-7284-4126-AD82-143CEED577CB}" presName="circ1" presStyleLbl="vennNode1" presStyleIdx="0" presStyleCnt="3"/>
      <dgm:spPr/>
      <dgm:t>
        <a:bodyPr/>
        <a:lstStyle/>
        <a:p>
          <a:endParaRPr lang="en-US"/>
        </a:p>
      </dgm:t>
    </dgm:pt>
    <dgm:pt modelId="{6D1510FE-EBFB-415C-BDAF-F327B93BFA42}" type="pres">
      <dgm:prSet presAssocID="{2A31B07F-7284-4126-AD82-143CEED577CB}" presName="circ1Tx" presStyleLbl="revTx" presStyleIdx="0" presStyleCnt="0">
        <dgm:presLayoutVars>
          <dgm:chMax val="0"/>
          <dgm:chPref val="0"/>
          <dgm:bulletEnabled val="1"/>
        </dgm:presLayoutVars>
      </dgm:prSet>
      <dgm:spPr/>
      <dgm:t>
        <a:bodyPr/>
        <a:lstStyle/>
        <a:p>
          <a:endParaRPr lang="en-US"/>
        </a:p>
      </dgm:t>
    </dgm:pt>
    <dgm:pt modelId="{E745FB1A-BC72-40C2-B41E-389DF2A824DC}" type="pres">
      <dgm:prSet presAssocID="{B255FD58-1D84-4895-9BDA-B581C91ACE17}" presName="circ2" presStyleLbl="vennNode1" presStyleIdx="1" presStyleCnt="3"/>
      <dgm:spPr/>
      <dgm:t>
        <a:bodyPr/>
        <a:lstStyle/>
        <a:p>
          <a:endParaRPr lang="en-US"/>
        </a:p>
      </dgm:t>
    </dgm:pt>
    <dgm:pt modelId="{0EF2E967-A9C2-4CE4-949A-6C8413003749}" type="pres">
      <dgm:prSet presAssocID="{B255FD58-1D84-4895-9BDA-B581C91ACE17}" presName="circ2Tx" presStyleLbl="revTx" presStyleIdx="0" presStyleCnt="0">
        <dgm:presLayoutVars>
          <dgm:chMax val="0"/>
          <dgm:chPref val="0"/>
          <dgm:bulletEnabled val="1"/>
        </dgm:presLayoutVars>
      </dgm:prSet>
      <dgm:spPr/>
      <dgm:t>
        <a:bodyPr/>
        <a:lstStyle/>
        <a:p>
          <a:endParaRPr lang="en-US"/>
        </a:p>
      </dgm:t>
    </dgm:pt>
    <dgm:pt modelId="{2530C4B5-DC7C-4910-B629-05417BB0D875}" type="pres">
      <dgm:prSet presAssocID="{A27348F7-9726-4F43-B917-7CE548A7B49F}" presName="circ3" presStyleLbl="vennNode1" presStyleIdx="2" presStyleCnt="3"/>
      <dgm:spPr/>
      <dgm:t>
        <a:bodyPr/>
        <a:lstStyle/>
        <a:p>
          <a:endParaRPr lang="en-US"/>
        </a:p>
      </dgm:t>
    </dgm:pt>
    <dgm:pt modelId="{253930D0-5D9D-4A1E-A587-2B1D8F74DF5B}" type="pres">
      <dgm:prSet presAssocID="{A27348F7-9726-4F43-B917-7CE548A7B49F}" presName="circ3Tx" presStyleLbl="revTx" presStyleIdx="0" presStyleCnt="0">
        <dgm:presLayoutVars>
          <dgm:chMax val="0"/>
          <dgm:chPref val="0"/>
          <dgm:bulletEnabled val="1"/>
        </dgm:presLayoutVars>
      </dgm:prSet>
      <dgm:spPr/>
      <dgm:t>
        <a:bodyPr/>
        <a:lstStyle/>
        <a:p>
          <a:endParaRPr lang="en-US"/>
        </a:p>
      </dgm:t>
    </dgm:pt>
  </dgm:ptLst>
  <dgm:cxnLst>
    <dgm:cxn modelId="{06AE40E5-61A1-43E9-BD56-47F22E850B64}" type="presOf" srcId="{A27348F7-9726-4F43-B917-7CE548A7B49F}" destId="{253930D0-5D9D-4A1E-A587-2B1D8F74DF5B}" srcOrd="1" destOrd="0" presId="urn:microsoft.com/office/officeart/2005/8/layout/venn1"/>
    <dgm:cxn modelId="{7F89FED1-593E-4823-8F42-C9712AED119F}" type="presOf" srcId="{2FD2F452-78A1-4412-B44C-484AF0F995FE}" destId="{6260805F-63AB-4E2E-BC8C-D839157D41B3}" srcOrd="0" destOrd="0" presId="urn:microsoft.com/office/officeart/2005/8/layout/venn1"/>
    <dgm:cxn modelId="{C9BDB01D-BBA1-4EDB-90D9-D983B1D01319}" type="presOf" srcId="{A27348F7-9726-4F43-B917-7CE548A7B49F}" destId="{2530C4B5-DC7C-4910-B629-05417BB0D875}" srcOrd="0" destOrd="0" presId="urn:microsoft.com/office/officeart/2005/8/layout/venn1"/>
    <dgm:cxn modelId="{E1892E8E-1DD9-48A2-B577-FBC1514CBAB5}" srcId="{2FD2F452-78A1-4412-B44C-484AF0F995FE}" destId="{2A31B07F-7284-4126-AD82-143CEED577CB}" srcOrd="0" destOrd="0" parTransId="{F76DA871-0F45-4E01-9AA8-99C74FD8311B}" sibTransId="{E5607633-17F4-4D57-93B5-9FA24201E8A2}"/>
    <dgm:cxn modelId="{A9B7B45A-5843-4718-86A2-7866C2E419ED}" srcId="{2FD2F452-78A1-4412-B44C-484AF0F995FE}" destId="{B255FD58-1D84-4895-9BDA-B581C91ACE17}" srcOrd="1" destOrd="0" parTransId="{ACF67AD2-477F-4CDE-AB39-FC75FB2B13D7}" sibTransId="{DC7DAF2D-60D0-4D30-97B8-31BDA200AE36}"/>
    <dgm:cxn modelId="{0FE5BF85-372B-43C2-A5A7-0F0EF631864C}" srcId="{2FD2F452-78A1-4412-B44C-484AF0F995FE}" destId="{A27348F7-9726-4F43-B917-7CE548A7B49F}" srcOrd="2" destOrd="0" parTransId="{66394843-17DF-4FE6-8FD2-B31AC11EE0B5}" sibTransId="{0F8D138B-E793-45DC-A786-F3E5B509EAD3}"/>
    <dgm:cxn modelId="{656D274B-D32B-44D4-9BC9-C4BAD46B35F2}" type="presOf" srcId="{2A31B07F-7284-4126-AD82-143CEED577CB}" destId="{6D1510FE-EBFB-415C-BDAF-F327B93BFA42}" srcOrd="1" destOrd="0" presId="urn:microsoft.com/office/officeart/2005/8/layout/venn1"/>
    <dgm:cxn modelId="{F4EBD8AE-6D9E-4EFE-A8BA-665E01C51453}" type="presOf" srcId="{B255FD58-1D84-4895-9BDA-B581C91ACE17}" destId="{E745FB1A-BC72-40C2-B41E-389DF2A824DC}" srcOrd="0" destOrd="0" presId="urn:microsoft.com/office/officeart/2005/8/layout/venn1"/>
    <dgm:cxn modelId="{7D6D63A3-0A41-4E06-B9DD-CBA3952235B1}" type="presOf" srcId="{B255FD58-1D84-4895-9BDA-B581C91ACE17}" destId="{0EF2E967-A9C2-4CE4-949A-6C8413003749}" srcOrd="1" destOrd="0" presId="urn:microsoft.com/office/officeart/2005/8/layout/venn1"/>
    <dgm:cxn modelId="{AE9BE3D8-D392-4DC8-A225-CA309D56E455}" type="presOf" srcId="{2A31B07F-7284-4126-AD82-143CEED577CB}" destId="{8E8F5B75-4415-4ADA-9D41-9865606B69CC}" srcOrd="0" destOrd="0" presId="urn:microsoft.com/office/officeart/2005/8/layout/venn1"/>
    <dgm:cxn modelId="{350CB1BB-6AFC-4588-9826-5BCCF9FF3EB4}" type="presParOf" srcId="{6260805F-63AB-4E2E-BC8C-D839157D41B3}" destId="{8E8F5B75-4415-4ADA-9D41-9865606B69CC}" srcOrd="0" destOrd="0" presId="urn:microsoft.com/office/officeart/2005/8/layout/venn1"/>
    <dgm:cxn modelId="{D8ED2DED-3D8B-44F0-9E89-276EC566E903}" type="presParOf" srcId="{6260805F-63AB-4E2E-BC8C-D839157D41B3}" destId="{6D1510FE-EBFB-415C-BDAF-F327B93BFA42}" srcOrd="1" destOrd="0" presId="urn:microsoft.com/office/officeart/2005/8/layout/venn1"/>
    <dgm:cxn modelId="{0DA8A647-B0E5-47D6-A4F9-EF66E0A98ABF}" type="presParOf" srcId="{6260805F-63AB-4E2E-BC8C-D839157D41B3}" destId="{E745FB1A-BC72-40C2-B41E-389DF2A824DC}" srcOrd="2" destOrd="0" presId="urn:microsoft.com/office/officeart/2005/8/layout/venn1"/>
    <dgm:cxn modelId="{84B66F52-8106-48B3-94DE-2754DCAFE494}" type="presParOf" srcId="{6260805F-63AB-4E2E-BC8C-D839157D41B3}" destId="{0EF2E967-A9C2-4CE4-949A-6C8413003749}" srcOrd="3" destOrd="0" presId="urn:microsoft.com/office/officeart/2005/8/layout/venn1"/>
    <dgm:cxn modelId="{E85D09EE-3D6D-4FF9-BEBF-413623226090}" type="presParOf" srcId="{6260805F-63AB-4E2E-BC8C-D839157D41B3}" destId="{2530C4B5-DC7C-4910-B629-05417BB0D875}" srcOrd="4" destOrd="0" presId="urn:microsoft.com/office/officeart/2005/8/layout/venn1"/>
    <dgm:cxn modelId="{165834A2-A116-46E3-89F5-578E5C8503CB}" type="presParOf" srcId="{6260805F-63AB-4E2E-BC8C-D839157D41B3}" destId="{253930D0-5D9D-4A1E-A587-2B1D8F74DF5B}"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F8EA6E-DB00-4DEE-8E9C-435175A00C3B}">
      <dsp:nvSpPr>
        <dsp:cNvPr id="0" name=""/>
        <dsp:cNvSpPr/>
      </dsp:nvSpPr>
      <dsp:spPr>
        <a:xfrm>
          <a:off x="1550504" y="0"/>
          <a:ext cx="4354147" cy="4354147"/>
        </a:xfrm>
        <a:prstGeom prst="ellipse">
          <a:avLst/>
        </a:prstGeom>
        <a:solidFill>
          <a:schemeClr val="dk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l-GR" sz="2400" b="1" kern="1200" dirty="0"/>
            <a:t>Πολιτική ασυμμετρία:</a:t>
          </a:r>
        </a:p>
        <a:p>
          <a:pPr lvl="0" algn="ctr" defTabSz="1066800">
            <a:lnSpc>
              <a:spcPct val="90000"/>
            </a:lnSpc>
            <a:spcBef>
              <a:spcPct val="0"/>
            </a:spcBef>
            <a:spcAft>
              <a:spcPct val="35000"/>
            </a:spcAft>
          </a:pPr>
          <a:r>
            <a:rPr lang="el-GR" sz="2400" kern="1200" dirty="0"/>
            <a:t> Δυσαναλογία κοινωνικών απαιτήσεων με επεξεργασμένες και αποδεκτές πολιτικές λύσεις</a:t>
          </a:r>
          <a:endParaRPr lang="en-US" sz="2400" kern="1200" dirty="0"/>
        </a:p>
      </dsp:txBody>
      <dsp:txXfrm>
        <a:off x="2188154" y="637650"/>
        <a:ext cx="3078847" cy="30788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8F5B75-4415-4ADA-9D41-9865606B69CC}">
      <dsp:nvSpPr>
        <dsp:cNvPr id="0" name=""/>
        <dsp:cNvSpPr/>
      </dsp:nvSpPr>
      <dsp:spPr>
        <a:xfrm>
          <a:off x="2546413" y="54766"/>
          <a:ext cx="2628771" cy="2628771"/>
        </a:xfrm>
        <a:prstGeom prst="ellipse">
          <a:avLst/>
        </a:prstGeom>
        <a:solidFill>
          <a:schemeClr val="dk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l-GR" sz="2000" kern="1200" dirty="0"/>
            <a:t>Ασυμμετρία 1: Πολιτικό Σύστημα και Κοινωνία</a:t>
          </a:r>
          <a:endParaRPr lang="en-US" sz="2000" kern="1200" dirty="0"/>
        </a:p>
      </dsp:txBody>
      <dsp:txXfrm>
        <a:off x="2896916" y="514801"/>
        <a:ext cx="1927765" cy="1182947"/>
      </dsp:txXfrm>
    </dsp:sp>
    <dsp:sp modelId="{E745FB1A-BC72-40C2-B41E-389DF2A824DC}">
      <dsp:nvSpPr>
        <dsp:cNvPr id="0" name=""/>
        <dsp:cNvSpPr/>
      </dsp:nvSpPr>
      <dsp:spPr>
        <a:xfrm>
          <a:off x="3494962" y="1697748"/>
          <a:ext cx="2628771" cy="2628771"/>
        </a:xfrm>
        <a:prstGeom prst="ellipse">
          <a:avLst/>
        </a:prstGeom>
        <a:solidFill>
          <a:schemeClr val="dk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l-GR" sz="2000" kern="1200" dirty="0"/>
            <a:t>Ασυμμετρία 3: Διεθνείς κρίσεις και δημοκρατία</a:t>
          </a:r>
          <a:endParaRPr lang="en-US" sz="2000" kern="1200" dirty="0"/>
        </a:p>
      </dsp:txBody>
      <dsp:txXfrm>
        <a:off x="4298928" y="2376847"/>
        <a:ext cx="1577262" cy="1445824"/>
      </dsp:txXfrm>
    </dsp:sp>
    <dsp:sp modelId="{2530C4B5-DC7C-4910-B629-05417BB0D875}">
      <dsp:nvSpPr>
        <dsp:cNvPr id="0" name=""/>
        <dsp:cNvSpPr/>
      </dsp:nvSpPr>
      <dsp:spPr>
        <a:xfrm>
          <a:off x="1597865" y="1697748"/>
          <a:ext cx="2628771" cy="2628771"/>
        </a:xfrm>
        <a:prstGeom prst="ellipse">
          <a:avLst/>
        </a:prstGeom>
        <a:solidFill>
          <a:schemeClr val="dk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l-GR" sz="2000" kern="1200" dirty="0"/>
            <a:t>Ασυμμετρία 2: Πολιτικό Σύστημα και Διακυβέρνηση</a:t>
          </a:r>
          <a:endParaRPr lang="en-US" sz="2000" kern="1200" dirty="0"/>
        </a:p>
      </dsp:txBody>
      <dsp:txXfrm>
        <a:off x="1845407" y="2376847"/>
        <a:ext cx="1577262" cy="14458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8F5B75-4415-4ADA-9D41-9865606B69CC}">
      <dsp:nvSpPr>
        <dsp:cNvPr id="0" name=""/>
        <dsp:cNvSpPr/>
      </dsp:nvSpPr>
      <dsp:spPr>
        <a:xfrm>
          <a:off x="2546413" y="54766"/>
          <a:ext cx="2628771" cy="2628771"/>
        </a:xfrm>
        <a:prstGeom prst="ellipse">
          <a:avLst/>
        </a:prstGeom>
        <a:solidFill>
          <a:srgbClr val="00B0F0"/>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l-GR" sz="2000" kern="1200" dirty="0"/>
            <a:t>Ασυμμετρία 1: Πολιτικό Σύστημα και Κοινωνία</a:t>
          </a:r>
          <a:endParaRPr lang="en-US" sz="2000" kern="1200" dirty="0"/>
        </a:p>
      </dsp:txBody>
      <dsp:txXfrm>
        <a:off x="2896916" y="514801"/>
        <a:ext cx="1927765" cy="1182947"/>
      </dsp:txXfrm>
    </dsp:sp>
    <dsp:sp modelId="{E745FB1A-BC72-40C2-B41E-389DF2A824DC}">
      <dsp:nvSpPr>
        <dsp:cNvPr id="0" name=""/>
        <dsp:cNvSpPr/>
      </dsp:nvSpPr>
      <dsp:spPr>
        <a:xfrm>
          <a:off x="3494962" y="1697748"/>
          <a:ext cx="2628771" cy="2628771"/>
        </a:xfrm>
        <a:prstGeom prst="ellipse">
          <a:avLst/>
        </a:prstGeom>
        <a:solidFill>
          <a:schemeClr val="dk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l-GR" sz="2000" kern="1200" dirty="0"/>
            <a:t>Ασυμμετρία 3: Διεθνείς κρίσεις και δημοκρατία</a:t>
          </a:r>
          <a:endParaRPr lang="en-US" sz="2000" kern="1200" dirty="0"/>
        </a:p>
      </dsp:txBody>
      <dsp:txXfrm>
        <a:off x="4298928" y="2376847"/>
        <a:ext cx="1577262" cy="1445824"/>
      </dsp:txXfrm>
    </dsp:sp>
    <dsp:sp modelId="{2530C4B5-DC7C-4910-B629-05417BB0D875}">
      <dsp:nvSpPr>
        <dsp:cNvPr id="0" name=""/>
        <dsp:cNvSpPr/>
      </dsp:nvSpPr>
      <dsp:spPr>
        <a:xfrm>
          <a:off x="1597865" y="1697748"/>
          <a:ext cx="2628771" cy="2628771"/>
        </a:xfrm>
        <a:prstGeom prst="ellipse">
          <a:avLst/>
        </a:prstGeom>
        <a:solidFill>
          <a:schemeClr val="dk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l-GR" sz="2000" kern="1200" dirty="0"/>
            <a:t>Ασυμμετρία 2: Πολιτικό Σύστημα και Διακυβέρνηση</a:t>
          </a:r>
          <a:endParaRPr lang="en-US" sz="2000" kern="1200" dirty="0"/>
        </a:p>
      </dsp:txBody>
      <dsp:txXfrm>
        <a:off x="1845407" y="2376847"/>
        <a:ext cx="1577262" cy="14458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8F5B75-4415-4ADA-9D41-9865606B69CC}">
      <dsp:nvSpPr>
        <dsp:cNvPr id="0" name=""/>
        <dsp:cNvSpPr/>
      </dsp:nvSpPr>
      <dsp:spPr>
        <a:xfrm>
          <a:off x="2546413" y="54766"/>
          <a:ext cx="2628771" cy="2628771"/>
        </a:xfrm>
        <a:prstGeom prst="ellipse">
          <a:avLst/>
        </a:prstGeom>
        <a:solidFill>
          <a:schemeClr val="dk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l-GR" sz="2000" kern="1200" dirty="0"/>
            <a:t>Ασυμμετρία 1: Πολιτικό Σύστημα και Κοινωνία</a:t>
          </a:r>
          <a:endParaRPr lang="en-US" sz="2000" kern="1200" dirty="0"/>
        </a:p>
      </dsp:txBody>
      <dsp:txXfrm>
        <a:off x="2896916" y="514801"/>
        <a:ext cx="1927765" cy="1182947"/>
      </dsp:txXfrm>
    </dsp:sp>
    <dsp:sp modelId="{E745FB1A-BC72-40C2-B41E-389DF2A824DC}">
      <dsp:nvSpPr>
        <dsp:cNvPr id="0" name=""/>
        <dsp:cNvSpPr/>
      </dsp:nvSpPr>
      <dsp:spPr>
        <a:xfrm>
          <a:off x="3494962" y="1697748"/>
          <a:ext cx="2628771" cy="2628771"/>
        </a:xfrm>
        <a:prstGeom prst="ellipse">
          <a:avLst/>
        </a:prstGeom>
        <a:solidFill>
          <a:schemeClr val="dk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l-GR" sz="2000" kern="1200" dirty="0"/>
            <a:t>Ασυμμετρία 3: Διεθνείς κρίσεις και δημοκρατία</a:t>
          </a:r>
          <a:endParaRPr lang="en-US" sz="2000" kern="1200" dirty="0"/>
        </a:p>
      </dsp:txBody>
      <dsp:txXfrm>
        <a:off x="4298928" y="2376847"/>
        <a:ext cx="1577262" cy="1445824"/>
      </dsp:txXfrm>
    </dsp:sp>
    <dsp:sp modelId="{2530C4B5-DC7C-4910-B629-05417BB0D875}">
      <dsp:nvSpPr>
        <dsp:cNvPr id="0" name=""/>
        <dsp:cNvSpPr/>
      </dsp:nvSpPr>
      <dsp:spPr>
        <a:xfrm>
          <a:off x="1597865" y="1697748"/>
          <a:ext cx="2628771" cy="2628771"/>
        </a:xfrm>
        <a:prstGeom prst="ellipse">
          <a:avLst/>
        </a:prstGeom>
        <a:solidFill>
          <a:srgbClr val="00B0F0">
            <a:alpha val="50000"/>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l-GR" sz="2000" kern="1200" dirty="0"/>
            <a:t>Ασυμμετρία 2: Πολιτικό Σύστημα και Διακυβέρνηση</a:t>
          </a:r>
          <a:endParaRPr lang="en-US" sz="2000" kern="1200" dirty="0"/>
        </a:p>
      </dsp:txBody>
      <dsp:txXfrm>
        <a:off x="1845407" y="2376847"/>
        <a:ext cx="1577262" cy="14458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8F5B75-4415-4ADA-9D41-9865606B69CC}">
      <dsp:nvSpPr>
        <dsp:cNvPr id="0" name=""/>
        <dsp:cNvSpPr/>
      </dsp:nvSpPr>
      <dsp:spPr>
        <a:xfrm>
          <a:off x="2546413" y="54766"/>
          <a:ext cx="2628771" cy="2628771"/>
        </a:xfrm>
        <a:prstGeom prst="ellipse">
          <a:avLst/>
        </a:prstGeom>
        <a:solidFill>
          <a:schemeClr val="dk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l-GR" sz="2000" kern="1200" dirty="0"/>
            <a:t>Ασυμμετρία 1: Πολιτικό Σύστημα και Κοινωνία</a:t>
          </a:r>
          <a:endParaRPr lang="en-US" sz="2000" kern="1200" dirty="0"/>
        </a:p>
      </dsp:txBody>
      <dsp:txXfrm>
        <a:off x="2896916" y="514801"/>
        <a:ext cx="1927765" cy="1182947"/>
      </dsp:txXfrm>
    </dsp:sp>
    <dsp:sp modelId="{E745FB1A-BC72-40C2-B41E-389DF2A824DC}">
      <dsp:nvSpPr>
        <dsp:cNvPr id="0" name=""/>
        <dsp:cNvSpPr/>
      </dsp:nvSpPr>
      <dsp:spPr>
        <a:xfrm>
          <a:off x="3494962" y="1697748"/>
          <a:ext cx="2628771" cy="2628771"/>
        </a:xfrm>
        <a:prstGeom prst="ellipse">
          <a:avLst/>
        </a:prstGeom>
        <a:solidFill>
          <a:srgbClr val="00B0F0"/>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l-GR" sz="2000" kern="1200" dirty="0"/>
            <a:t>Ασυμμετρία 3: Διεθνείς κρίσεις και δημοκρατία</a:t>
          </a:r>
          <a:endParaRPr lang="en-US" sz="2000" kern="1200" dirty="0"/>
        </a:p>
      </dsp:txBody>
      <dsp:txXfrm>
        <a:off x="4298928" y="2376847"/>
        <a:ext cx="1577262" cy="1445824"/>
      </dsp:txXfrm>
    </dsp:sp>
    <dsp:sp modelId="{2530C4B5-DC7C-4910-B629-05417BB0D875}">
      <dsp:nvSpPr>
        <dsp:cNvPr id="0" name=""/>
        <dsp:cNvSpPr/>
      </dsp:nvSpPr>
      <dsp:spPr>
        <a:xfrm>
          <a:off x="1597865" y="1697748"/>
          <a:ext cx="2628771" cy="2628771"/>
        </a:xfrm>
        <a:prstGeom prst="ellipse">
          <a:avLst/>
        </a:prstGeom>
        <a:solidFill>
          <a:schemeClr val="dk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l-GR" sz="2000" kern="1200" dirty="0"/>
            <a:t>Ασυμμετρία 2: Πολιτικό Σύστημα και Διακυβέρνηση</a:t>
          </a:r>
          <a:endParaRPr lang="en-US" sz="2000" kern="1200" dirty="0"/>
        </a:p>
      </dsp:txBody>
      <dsp:txXfrm>
        <a:off x="1845407" y="2376847"/>
        <a:ext cx="1577262" cy="14458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8F5B75-4415-4ADA-9D41-9865606B69CC}">
      <dsp:nvSpPr>
        <dsp:cNvPr id="0" name=""/>
        <dsp:cNvSpPr/>
      </dsp:nvSpPr>
      <dsp:spPr>
        <a:xfrm>
          <a:off x="2546413" y="54766"/>
          <a:ext cx="2628771" cy="2628771"/>
        </a:xfrm>
        <a:prstGeom prst="ellipse">
          <a:avLst/>
        </a:prstGeom>
        <a:solidFill>
          <a:srgbClr val="00B0F0"/>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l-GR" sz="2000" kern="1200" dirty="0"/>
            <a:t>Ασυμμετρία 1: Πολιτικό Σύστημα και Κοινωνία</a:t>
          </a:r>
          <a:endParaRPr lang="en-US" sz="2000" kern="1200" dirty="0"/>
        </a:p>
      </dsp:txBody>
      <dsp:txXfrm>
        <a:off x="2896916" y="514801"/>
        <a:ext cx="1927765" cy="1182947"/>
      </dsp:txXfrm>
    </dsp:sp>
    <dsp:sp modelId="{E745FB1A-BC72-40C2-B41E-389DF2A824DC}">
      <dsp:nvSpPr>
        <dsp:cNvPr id="0" name=""/>
        <dsp:cNvSpPr/>
      </dsp:nvSpPr>
      <dsp:spPr>
        <a:xfrm>
          <a:off x="3494962" y="1697748"/>
          <a:ext cx="2628771" cy="2628771"/>
        </a:xfrm>
        <a:prstGeom prst="ellipse">
          <a:avLst/>
        </a:prstGeom>
        <a:solidFill>
          <a:srgbClr val="00B0F0">
            <a:alpha val="50000"/>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l-GR" sz="2000" kern="1200" dirty="0"/>
            <a:t>Ασυμμετρία 3: Διεθνείς κρίσεις και δημοκρατία</a:t>
          </a:r>
          <a:endParaRPr lang="en-US" sz="2000" kern="1200" dirty="0"/>
        </a:p>
      </dsp:txBody>
      <dsp:txXfrm>
        <a:off x="4298928" y="2376847"/>
        <a:ext cx="1577262" cy="1445824"/>
      </dsp:txXfrm>
    </dsp:sp>
    <dsp:sp modelId="{2530C4B5-DC7C-4910-B629-05417BB0D875}">
      <dsp:nvSpPr>
        <dsp:cNvPr id="0" name=""/>
        <dsp:cNvSpPr/>
      </dsp:nvSpPr>
      <dsp:spPr>
        <a:xfrm>
          <a:off x="1597865" y="1697748"/>
          <a:ext cx="2628771" cy="2628771"/>
        </a:xfrm>
        <a:prstGeom prst="ellipse">
          <a:avLst/>
        </a:prstGeom>
        <a:solidFill>
          <a:srgbClr val="00B0F0">
            <a:alpha val="50000"/>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l-GR" sz="2000" kern="1200" dirty="0"/>
            <a:t>Ασυμμετρία 2: Πολιτικό Σύστημα και Διακυβέρνηση</a:t>
          </a:r>
          <a:endParaRPr lang="en-US" sz="2000" kern="1200" dirty="0"/>
        </a:p>
      </dsp:txBody>
      <dsp:txXfrm>
        <a:off x="1845407" y="2376847"/>
        <a:ext cx="1577262" cy="144582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0.05121</cdr:x>
      <cdr:y>0.32205</cdr:y>
    </cdr:from>
    <cdr:to>
      <cdr:x>0.23985</cdr:x>
      <cdr:y>0.44972</cdr:y>
    </cdr:to>
    <cdr:sp macro="" textlink="">
      <cdr:nvSpPr>
        <cdr:cNvPr id="2" name="TextBox 1">
          <a:extLst xmlns:a="http://schemas.openxmlformats.org/drawingml/2006/main">
            <a:ext uri="{FF2B5EF4-FFF2-40B4-BE49-F238E27FC236}">
              <a16:creationId xmlns:a16="http://schemas.microsoft.com/office/drawing/2014/main" xmlns="" id="{7A110E9F-11AB-A0CD-5627-13B2ADE02C7C}"/>
            </a:ext>
          </a:extLst>
        </cdr:cNvPr>
        <cdr:cNvSpPr txBox="1"/>
      </cdr:nvSpPr>
      <cdr:spPr>
        <a:xfrm xmlns:a="http://schemas.openxmlformats.org/drawingml/2006/main">
          <a:off x="288816" y="736152"/>
          <a:ext cx="1063995" cy="291830"/>
        </a:xfrm>
        <a:prstGeom xmlns:a="http://schemas.openxmlformats.org/drawingml/2006/main" prst="rect">
          <a:avLst/>
        </a:prstGeom>
        <a:noFill xmlns:a="http://schemas.openxmlformats.org/drawingml/2006/mai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wrap="square" rtlCol="0" anchor="ctr"/>
        <a:lstStyle xmlns:a="http://schemas.openxmlformats.org/drawingml/2006/main"/>
        <a:p xmlns:a="http://schemas.openxmlformats.org/drawingml/2006/main">
          <a:pPr algn="ctr"/>
          <a:r>
            <a:rPr lang="el-GR" sz="1000" dirty="0"/>
            <a:t>16% το 2017***</a:t>
          </a:r>
        </a:p>
      </cdr:txBody>
    </cdr:sp>
  </cdr:relSizeAnchor>
  <cdr:relSizeAnchor xmlns:cdr="http://schemas.openxmlformats.org/drawingml/2006/chartDrawing">
    <cdr:from>
      <cdr:x>0.52509</cdr:x>
      <cdr:y>0.33811</cdr:y>
    </cdr:from>
    <cdr:to>
      <cdr:x>0.71028</cdr:x>
      <cdr:y>0.44658</cdr:y>
    </cdr:to>
    <cdr:sp macro="" textlink="">
      <cdr:nvSpPr>
        <cdr:cNvPr id="3" name="TextBox 1">
          <a:extLst xmlns:a="http://schemas.openxmlformats.org/drawingml/2006/main">
            <a:ext uri="{FF2B5EF4-FFF2-40B4-BE49-F238E27FC236}">
              <a16:creationId xmlns:a16="http://schemas.microsoft.com/office/drawing/2014/main" xmlns="" id="{35243D94-4695-2D49-F52C-7BEB376EF326}"/>
            </a:ext>
          </a:extLst>
        </cdr:cNvPr>
        <cdr:cNvSpPr txBox="1"/>
      </cdr:nvSpPr>
      <cdr:spPr>
        <a:xfrm xmlns:a="http://schemas.openxmlformats.org/drawingml/2006/main">
          <a:off x="2961616" y="772861"/>
          <a:ext cx="1044540" cy="247933"/>
        </a:xfrm>
        <a:prstGeom xmlns:a="http://schemas.openxmlformats.org/drawingml/2006/main" prst="rect">
          <a:avLst/>
        </a:prstGeom>
        <a:noFill xmlns:a="http://schemas.openxmlformats.org/drawingml/2006/mai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l-GR" sz="1000" dirty="0"/>
            <a:t>16% το 2017***</a:t>
          </a:r>
        </a:p>
      </cdr:txBody>
    </cdr:sp>
  </cdr:relSizeAnchor>
  <cdr:relSizeAnchor xmlns:cdr="http://schemas.openxmlformats.org/drawingml/2006/chartDrawing">
    <cdr:from>
      <cdr:x>0.29588</cdr:x>
      <cdr:y>0.11757</cdr:y>
    </cdr:from>
    <cdr:to>
      <cdr:x>0.48107</cdr:x>
      <cdr:y>0.20636</cdr:y>
    </cdr:to>
    <cdr:sp macro="" textlink="">
      <cdr:nvSpPr>
        <cdr:cNvPr id="4" name="TextBox 1">
          <a:extLst xmlns:a="http://schemas.openxmlformats.org/drawingml/2006/main">
            <a:ext uri="{FF2B5EF4-FFF2-40B4-BE49-F238E27FC236}">
              <a16:creationId xmlns:a16="http://schemas.microsoft.com/office/drawing/2014/main" xmlns="" id="{7A783F35-5FAE-F9CC-CA82-A47BC253A911}"/>
            </a:ext>
          </a:extLst>
        </cdr:cNvPr>
        <cdr:cNvSpPr txBox="1"/>
      </cdr:nvSpPr>
      <cdr:spPr>
        <a:xfrm xmlns:a="http://schemas.openxmlformats.org/drawingml/2006/main">
          <a:off x="1668813" y="268752"/>
          <a:ext cx="1044517" cy="202958"/>
        </a:xfrm>
        <a:prstGeom xmlns:a="http://schemas.openxmlformats.org/drawingml/2006/main" prst="rect">
          <a:avLst/>
        </a:prstGeom>
        <a:noFill xmlns:a="http://schemas.openxmlformats.org/drawingml/2006/mai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l-GR" sz="1000" dirty="0"/>
            <a:t>63% το 2017***</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55C5E6-464A-4C2F-A7B2-78FB5F15EED0}" type="datetimeFigureOut">
              <a:rPr lang="el-GR" smtClean="0"/>
              <a:t>5/11/2023</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1F32F6-21A5-4057-AEA2-23EB81EC2ADA}" type="slidenum">
              <a:rPr lang="el-GR" smtClean="0"/>
              <a:t>‹#›</a:t>
            </a:fld>
            <a:endParaRPr lang="el-GR"/>
          </a:p>
        </p:txBody>
      </p:sp>
    </p:spTree>
    <p:extLst>
      <p:ext uri="{BB962C8B-B14F-4D97-AF65-F5344CB8AC3E}">
        <p14:creationId xmlns:p14="http://schemas.microsoft.com/office/powerpoint/2010/main" val="2623854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80748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1072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5498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22718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467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89419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8766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16189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885936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6455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83053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Δημόσιοι υπάλληλοι</a:t>
            </a:r>
            <a:r>
              <a:rPr lang="en-US" dirty="0"/>
              <a:t> 73</a:t>
            </a:r>
            <a:r>
              <a:rPr lang="el-GR"/>
              <a:t> αξιολόγηση</a:t>
            </a:r>
            <a:endParaRPr lang="el-GR" dirty="0"/>
          </a:p>
          <a:p>
            <a:r>
              <a:rPr lang="el-GR" dirty="0"/>
              <a:t>Φοιτητές</a:t>
            </a:r>
            <a:r>
              <a:rPr lang="en-US" dirty="0"/>
              <a:t> 22%</a:t>
            </a:r>
            <a:r>
              <a:rPr lang="el-GR" dirty="0"/>
              <a:t> πανεπιστήμια</a:t>
            </a:r>
            <a:endParaRPr lang="en-US" dirty="0"/>
          </a:p>
          <a:p>
            <a:r>
              <a:rPr lang="el-GR" dirty="0" err="1"/>
              <a:t>Ανδρες</a:t>
            </a:r>
            <a:r>
              <a:rPr lang="el-GR" dirty="0"/>
              <a:t> 29 γυναίκες 40 </a:t>
            </a:r>
            <a:r>
              <a:rPr lang="el-GR" dirty="0" err="1"/>
              <a:t>γαμος</a:t>
            </a:r>
            <a:endParaRPr lang="en-US" dirty="0"/>
          </a:p>
        </p:txBody>
      </p:sp>
      <p:sp>
        <p:nvSpPr>
          <p:cNvPr id="4" name="Slide Number Placeholder 3"/>
          <p:cNvSpPr>
            <a:spLocks noGrp="1"/>
          </p:cNvSpPr>
          <p:nvPr>
            <p:ph type="sldNum" sz="quarter" idx="5"/>
          </p:nvPr>
        </p:nvSpPr>
        <p:spPr/>
        <p:txBody>
          <a:bodyPr/>
          <a:lstStyle/>
          <a:p>
            <a:fld id="{E11F32F6-21A5-4057-AEA2-23EB81EC2ADA}" type="slidenum">
              <a:rPr lang="el-GR" smtClean="0"/>
              <a:t>8</a:t>
            </a:fld>
            <a:endParaRPr lang="el-GR"/>
          </a:p>
        </p:txBody>
      </p:sp>
    </p:spTree>
    <p:extLst>
      <p:ext uri="{BB962C8B-B14F-4D97-AF65-F5344CB8AC3E}">
        <p14:creationId xmlns:p14="http://schemas.microsoft.com/office/powerpoint/2010/main" val="3337240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5830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1" dirty="0">
                <a:highlight>
                  <a:srgbClr val="FFFF00"/>
                </a:highlight>
              </a:rPr>
              <a:t>Ανεξάρτητες Αρχές: Σύνολο 58% - ψηφοφόροι ΝΔ 66%</a:t>
            </a:r>
          </a:p>
        </p:txBody>
      </p:sp>
      <p:sp>
        <p:nvSpPr>
          <p:cNvPr id="4" name="Slide Number Placeholder 3"/>
          <p:cNvSpPr>
            <a:spLocks noGrp="1"/>
          </p:cNvSpPr>
          <p:nvPr>
            <p:ph type="sldNum" sz="quarter" idx="5"/>
          </p:nvPr>
        </p:nvSpPr>
        <p:spPr/>
        <p:txBody>
          <a:bodyPr/>
          <a:lstStyle/>
          <a:p>
            <a:fld id="{E11F32F6-21A5-4057-AEA2-23EB81EC2ADA}" type="slidenum">
              <a:rPr lang="el-GR" smtClean="0"/>
              <a:t>13</a:t>
            </a:fld>
            <a:endParaRPr lang="el-GR"/>
          </a:p>
        </p:txBody>
      </p:sp>
    </p:spTree>
    <p:extLst>
      <p:ext uri="{BB962C8B-B14F-4D97-AF65-F5344CB8AC3E}">
        <p14:creationId xmlns:p14="http://schemas.microsoft.com/office/powerpoint/2010/main" val="1068575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6296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8748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44327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61237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DE1A06-8754-4870-9E44-E39BADAD98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3527F020-BBC3-49BB-91C2-5B2CBD64B3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67C0C22-EBDA-4130-87AE-CB28BC19B077}"/>
              </a:ext>
            </a:extLst>
          </p:cNvPr>
          <p:cNvSpPr>
            <a:spLocks noGrp="1"/>
          </p:cNvSpPr>
          <p:nvPr>
            <p:ph type="dt" sz="half" idx="10"/>
          </p:nvPr>
        </p:nvSpPr>
        <p:spPr/>
        <p:txBody>
          <a:bodyPr/>
          <a:lstStyle/>
          <a:p>
            <a:fld id="{5AD7D4C5-754A-4B09-9460-511CA03E1A73}" type="datetime1">
              <a:rPr lang="en-US" smtClean="0"/>
              <a:t>11/5/2023</a:t>
            </a:fld>
            <a:endParaRPr lang="en-US" dirty="0"/>
          </a:p>
        </p:txBody>
      </p:sp>
      <p:sp>
        <p:nvSpPr>
          <p:cNvPr id="5" name="Footer Placeholder 4">
            <a:extLst>
              <a:ext uri="{FF2B5EF4-FFF2-40B4-BE49-F238E27FC236}">
                <a16:creationId xmlns:a16="http://schemas.microsoft.com/office/drawing/2014/main" xmlns="" id="{E2A419A8-07CA-4A4C-AEC2-C40D4D50A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9FA7B86-E610-42EA-B4DC-C2F447785273}"/>
              </a:ext>
            </a:extLst>
          </p:cNvPr>
          <p:cNvSpPr>
            <a:spLocks noGrp="1"/>
          </p:cNvSpPr>
          <p:nvPr>
            <p:ph type="sldNum" sz="quarter" idx="12"/>
          </p:nvPr>
        </p:nvSpPr>
        <p:spPr>
          <a:xfrm>
            <a:off x="9176657" y="6355443"/>
            <a:ext cx="2743200" cy="365125"/>
          </a:xfrm>
        </p:spPr>
        <p:txBody>
          <a:bodyPr/>
          <a:lstStyle>
            <a:lvl1pPr>
              <a:defRPr lang="en-US" sz="1600" kern="1200" cap="none" spc="0" baseline="0" smtClean="0">
                <a:solidFill>
                  <a:schemeClr val="accent2"/>
                </a:solidFill>
                <a:effectLst>
                  <a:outerShdw blurRad="38100" dist="38100" dir="2700000" algn="tl">
                    <a:srgbClr val="000000">
                      <a:alpha val="43137"/>
                    </a:srgbClr>
                  </a:outerShdw>
                </a:effectLst>
                <a:latin typeface="+mn-lt"/>
                <a:ea typeface="+mn-ea"/>
                <a:cs typeface="+mn-cs"/>
              </a:defRPr>
            </a:lvl1pPr>
          </a:lstStyle>
          <a:p>
            <a:fld id="{4854181D-6920-4594-9A5D-6CE56DC9F8B2}" type="slidenum">
              <a:rPr lang="el-GR" smtClean="0"/>
              <a:pPr/>
              <a:t>‹#›</a:t>
            </a:fld>
            <a:endParaRPr lang="el-GR" dirty="0"/>
          </a:p>
        </p:txBody>
      </p:sp>
    </p:spTree>
    <p:extLst>
      <p:ext uri="{BB962C8B-B14F-4D97-AF65-F5344CB8AC3E}">
        <p14:creationId xmlns:p14="http://schemas.microsoft.com/office/powerpoint/2010/main" val="4073354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F6E5D1-6D19-4E7F-9B4E-42326B7716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EAD2A06C-F91A-4ADC-9CD2-61F0A4D7EE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643AA9A-2280-4F63-8B3D-20742AE6901F}"/>
              </a:ext>
            </a:extLst>
          </p:cNvPr>
          <p:cNvSpPr>
            <a:spLocks noGrp="1"/>
          </p:cNvSpPr>
          <p:nvPr>
            <p:ph type="dt" sz="half" idx="10"/>
          </p:nvPr>
        </p:nvSpPr>
        <p:spPr/>
        <p:txBody>
          <a:bodyPr/>
          <a:lstStyle/>
          <a:p>
            <a:fld id="{9E4FE0C7-32CC-4385-B5AE-B462B9A29282}" type="datetime1">
              <a:rPr lang="en-US" smtClean="0"/>
              <a:t>11/5/2023</a:t>
            </a:fld>
            <a:endParaRPr lang="en-US"/>
          </a:p>
        </p:txBody>
      </p:sp>
      <p:sp>
        <p:nvSpPr>
          <p:cNvPr id="5" name="Footer Placeholder 4">
            <a:extLst>
              <a:ext uri="{FF2B5EF4-FFF2-40B4-BE49-F238E27FC236}">
                <a16:creationId xmlns:a16="http://schemas.microsoft.com/office/drawing/2014/main" xmlns="" id="{E40D986B-E58E-43B6-8A80-FFA9D8F748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2140D36-2E71-4F27-967F-7A3E4C6EE19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xmlns="" id="{C1609904-5327-4D2C-A445-B270A00F3B5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xmlns="" id="{30FC7BEC-08C5-4D95-9C84-B48BC8AD1C9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1341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81FEA3D-0C7F-45CD-B6A0-942F707B3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FE8B8A12-BCE6-4D03-A637-1DEC8924BE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6749755-9FF4-428A-AEB7-1A6477466741}"/>
              </a:ext>
            </a:extLst>
          </p:cNvPr>
          <p:cNvSpPr>
            <a:spLocks noGrp="1"/>
          </p:cNvSpPr>
          <p:nvPr>
            <p:ph type="dt" sz="half" idx="10"/>
          </p:nvPr>
        </p:nvSpPr>
        <p:spPr/>
        <p:txBody>
          <a:bodyPr/>
          <a:lstStyle/>
          <a:p>
            <a:fld id="{1891FCF0-4F2A-42CB-BBFD-9CD6196CF4C1}" type="datetime1">
              <a:rPr lang="en-US" smtClean="0"/>
              <a:t>11/5/2023</a:t>
            </a:fld>
            <a:endParaRPr lang="en-US"/>
          </a:p>
        </p:txBody>
      </p:sp>
      <p:sp>
        <p:nvSpPr>
          <p:cNvPr id="5" name="Footer Placeholder 4">
            <a:extLst>
              <a:ext uri="{FF2B5EF4-FFF2-40B4-BE49-F238E27FC236}">
                <a16:creationId xmlns:a16="http://schemas.microsoft.com/office/drawing/2014/main" xmlns="" id="{A5141836-11E2-49FD-877D-53B74514A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4D24C42-4B05-4EEF-BE14-29041EC9C0E5}"/>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xmlns="" id="{5BADDEB1-F604-408B-B02A-A2814606E6A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xmlns="" id="{D8DF7987-332F-4D6C-81C3-990F39C76C96}"/>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9535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2135560" y="1988840"/>
            <a:ext cx="9721080" cy="3744416"/>
          </a:xfrm>
        </p:spPr>
        <p:txBody>
          <a:bodyPr/>
          <a:lstStyle>
            <a:lvl1pPr>
              <a:defRPr>
                <a:solidFill>
                  <a:schemeClr val="tx1">
                    <a:lumMod val="95000"/>
                    <a:lumOff val="5000"/>
                  </a:schemeClr>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278736886"/>
      </p:ext>
    </p:extLst>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1ECF12-D9F6-5810-9BA3-36785EAE6B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a:extLst>
              <a:ext uri="{FF2B5EF4-FFF2-40B4-BE49-F238E27FC236}">
                <a16:creationId xmlns:a16="http://schemas.microsoft.com/office/drawing/2014/main" xmlns="" id="{62CF85F5-A051-DD5A-E808-3B17FBCD98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xmlns="" id="{47D1B119-10A7-D78E-3EAF-A2E6D82FE8AE}"/>
              </a:ext>
            </a:extLst>
          </p:cNvPr>
          <p:cNvSpPr>
            <a:spLocks noGrp="1"/>
          </p:cNvSpPr>
          <p:nvPr>
            <p:ph type="dt" sz="half" idx="10"/>
          </p:nvPr>
        </p:nvSpPr>
        <p:spPr/>
        <p:txBody>
          <a:bodyPr/>
          <a:lstStyle/>
          <a:p>
            <a:fld id="{A2D9A9CC-D5F5-4321-9C8A-F51626613490}" type="datetime1">
              <a:rPr lang="en-US" smtClean="0"/>
              <a:t>11/5/2023</a:t>
            </a:fld>
            <a:endParaRPr lang="el-GR"/>
          </a:p>
        </p:txBody>
      </p:sp>
      <p:sp>
        <p:nvSpPr>
          <p:cNvPr id="5" name="Footer Placeholder 4">
            <a:extLst>
              <a:ext uri="{FF2B5EF4-FFF2-40B4-BE49-F238E27FC236}">
                <a16:creationId xmlns:a16="http://schemas.microsoft.com/office/drawing/2014/main" xmlns="" id="{B62C908F-2F61-2CC6-563D-BEBA1ED99EF1}"/>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xmlns="" id="{CA8BCED2-F604-826C-FF5E-C35412C8CEBD}"/>
              </a:ext>
            </a:extLst>
          </p:cNvPr>
          <p:cNvSpPr>
            <a:spLocks noGrp="1"/>
          </p:cNvSpPr>
          <p:nvPr>
            <p:ph type="sldNum" sz="quarter" idx="12"/>
          </p:nvPr>
        </p:nvSpPr>
        <p:spPr/>
        <p:txBody>
          <a:bodyPr/>
          <a:lstStyle/>
          <a:p>
            <a:fld id="{240B4C96-8CD7-4457-8E52-9CE103A20E27}" type="slidenum">
              <a:rPr lang="el-GR" smtClean="0"/>
              <a:t>‹#›</a:t>
            </a:fld>
            <a:endParaRPr lang="el-GR"/>
          </a:p>
        </p:txBody>
      </p:sp>
      <p:pic>
        <p:nvPicPr>
          <p:cNvPr id="7" name="Picture 6">
            <a:extLst>
              <a:ext uri="{FF2B5EF4-FFF2-40B4-BE49-F238E27FC236}">
                <a16:creationId xmlns:a16="http://schemas.microsoft.com/office/drawing/2014/main" xmlns="" id="{953D619B-5650-A34A-7519-A6970FD125E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1094" y="332307"/>
            <a:ext cx="3989070" cy="257175"/>
          </a:xfrm>
          <a:prstGeom prst="rect">
            <a:avLst/>
          </a:prstGeom>
        </p:spPr>
      </p:pic>
    </p:spTree>
    <p:extLst>
      <p:ext uri="{BB962C8B-B14F-4D97-AF65-F5344CB8AC3E}">
        <p14:creationId xmlns:p14="http://schemas.microsoft.com/office/powerpoint/2010/main" val="30894077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63DF03-38C8-302F-3917-EFFF655866FC}"/>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xmlns="" id="{88EBD658-F56F-8D3E-C818-3C84CCB0A5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xmlns="" id="{C5C166AE-470C-D217-661A-CD19CB56D1DF}"/>
              </a:ext>
            </a:extLst>
          </p:cNvPr>
          <p:cNvSpPr>
            <a:spLocks noGrp="1"/>
          </p:cNvSpPr>
          <p:nvPr>
            <p:ph type="dt" sz="half" idx="10"/>
          </p:nvPr>
        </p:nvSpPr>
        <p:spPr/>
        <p:txBody>
          <a:bodyPr/>
          <a:lstStyle/>
          <a:p>
            <a:fld id="{1771829A-6B52-4112-82BB-66A6B5C7278E}" type="datetime1">
              <a:rPr lang="en-US" smtClean="0"/>
              <a:t>11/5/2023</a:t>
            </a:fld>
            <a:endParaRPr lang="el-GR"/>
          </a:p>
        </p:txBody>
      </p:sp>
      <p:sp>
        <p:nvSpPr>
          <p:cNvPr id="5" name="Footer Placeholder 4">
            <a:extLst>
              <a:ext uri="{FF2B5EF4-FFF2-40B4-BE49-F238E27FC236}">
                <a16:creationId xmlns:a16="http://schemas.microsoft.com/office/drawing/2014/main" xmlns="" id="{965ED913-FA5C-3602-A62C-2F54941EBB8E}"/>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xmlns="" id="{35E550C9-A07F-C6F2-33A3-D9B3038A9BD0}"/>
              </a:ext>
            </a:extLst>
          </p:cNvPr>
          <p:cNvSpPr>
            <a:spLocks noGrp="1"/>
          </p:cNvSpPr>
          <p:nvPr>
            <p:ph type="sldNum" sz="quarter" idx="12"/>
          </p:nvPr>
        </p:nvSpPr>
        <p:spPr/>
        <p:txBody>
          <a:bodyPr/>
          <a:lstStyle/>
          <a:p>
            <a:fld id="{240B4C96-8CD7-4457-8E52-9CE103A20E27}" type="slidenum">
              <a:rPr lang="el-GR" smtClean="0"/>
              <a:t>‹#›</a:t>
            </a:fld>
            <a:endParaRPr lang="el-GR"/>
          </a:p>
        </p:txBody>
      </p:sp>
    </p:spTree>
    <p:extLst>
      <p:ext uri="{BB962C8B-B14F-4D97-AF65-F5344CB8AC3E}">
        <p14:creationId xmlns:p14="http://schemas.microsoft.com/office/powerpoint/2010/main" val="28750562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F4E812-9FBF-4DDB-CE52-2D1AF589DC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a:extLst>
              <a:ext uri="{FF2B5EF4-FFF2-40B4-BE49-F238E27FC236}">
                <a16:creationId xmlns:a16="http://schemas.microsoft.com/office/drawing/2014/main" xmlns="" id="{23ADFEE5-AFF7-0F27-BA63-9A2B26373B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B2A7F7E-C395-C86F-100F-A30AAD1221E2}"/>
              </a:ext>
            </a:extLst>
          </p:cNvPr>
          <p:cNvSpPr>
            <a:spLocks noGrp="1"/>
          </p:cNvSpPr>
          <p:nvPr>
            <p:ph type="dt" sz="half" idx="10"/>
          </p:nvPr>
        </p:nvSpPr>
        <p:spPr/>
        <p:txBody>
          <a:bodyPr/>
          <a:lstStyle/>
          <a:p>
            <a:fld id="{5071E9FB-DE49-446C-B59C-A028C5A32BA0}" type="datetime1">
              <a:rPr lang="en-US" smtClean="0"/>
              <a:t>11/5/2023</a:t>
            </a:fld>
            <a:endParaRPr lang="el-GR"/>
          </a:p>
        </p:txBody>
      </p:sp>
      <p:sp>
        <p:nvSpPr>
          <p:cNvPr id="5" name="Footer Placeholder 4">
            <a:extLst>
              <a:ext uri="{FF2B5EF4-FFF2-40B4-BE49-F238E27FC236}">
                <a16:creationId xmlns:a16="http://schemas.microsoft.com/office/drawing/2014/main" xmlns="" id="{0729DADE-8836-721C-F686-AC30AD978A0D}"/>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xmlns="" id="{B89F500A-BE59-B055-8B7E-3F343AF60423}"/>
              </a:ext>
            </a:extLst>
          </p:cNvPr>
          <p:cNvSpPr>
            <a:spLocks noGrp="1"/>
          </p:cNvSpPr>
          <p:nvPr>
            <p:ph type="sldNum" sz="quarter" idx="12"/>
          </p:nvPr>
        </p:nvSpPr>
        <p:spPr/>
        <p:txBody>
          <a:bodyPr/>
          <a:lstStyle/>
          <a:p>
            <a:fld id="{240B4C96-8CD7-4457-8E52-9CE103A20E27}" type="slidenum">
              <a:rPr lang="el-GR" smtClean="0"/>
              <a:t>‹#›</a:t>
            </a:fld>
            <a:endParaRPr lang="el-GR"/>
          </a:p>
        </p:txBody>
      </p:sp>
    </p:spTree>
    <p:extLst>
      <p:ext uri="{BB962C8B-B14F-4D97-AF65-F5344CB8AC3E}">
        <p14:creationId xmlns:p14="http://schemas.microsoft.com/office/powerpoint/2010/main" val="37771604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A5F091-06C7-2FBE-1539-0A354149EAEA}"/>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xmlns="" id="{B016A6EF-CE3F-F6F5-AB4D-5399CBF2D7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a:extLst>
              <a:ext uri="{FF2B5EF4-FFF2-40B4-BE49-F238E27FC236}">
                <a16:creationId xmlns:a16="http://schemas.microsoft.com/office/drawing/2014/main" xmlns="" id="{171FED69-2363-3152-3C38-763328B318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a:extLst>
              <a:ext uri="{FF2B5EF4-FFF2-40B4-BE49-F238E27FC236}">
                <a16:creationId xmlns:a16="http://schemas.microsoft.com/office/drawing/2014/main" xmlns="" id="{36BBD50F-DCEC-1CDA-24E0-93009E8A1AF1}"/>
              </a:ext>
            </a:extLst>
          </p:cNvPr>
          <p:cNvSpPr>
            <a:spLocks noGrp="1"/>
          </p:cNvSpPr>
          <p:nvPr>
            <p:ph type="dt" sz="half" idx="10"/>
          </p:nvPr>
        </p:nvSpPr>
        <p:spPr/>
        <p:txBody>
          <a:bodyPr/>
          <a:lstStyle/>
          <a:p>
            <a:fld id="{AB068A5F-7AEC-42E2-BCC1-320B0CC156DB}" type="datetime1">
              <a:rPr lang="en-US" smtClean="0"/>
              <a:t>11/5/2023</a:t>
            </a:fld>
            <a:endParaRPr lang="el-GR"/>
          </a:p>
        </p:txBody>
      </p:sp>
      <p:sp>
        <p:nvSpPr>
          <p:cNvPr id="6" name="Footer Placeholder 5">
            <a:extLst>
              <a:ext uri="{FF2B5EF4-FFF2-40B4-BE49-F238E27FC236}">
                <a16:creationId xmlns:a16="http://schemas.microsoft.com/office/drawing/2014/main" xmlns="" id="{3AD81A00-1B95-14F7-29D4-29B494C41474}"/>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xmlns="" id="{BAEA1F50-3D48-ECD4-1371-0E4F378D9CBB}"/>
              </a:ext>
            </a:extLst>
          </p:cNvPr>
          <p:cNvSpPr>
            <a:spLocks noGrp="1"/>
          </p:cNvSpPr>
          <p:nvPr>
            <p:ph type="sldNum" sz="quarter" idx="12"/>
          </p:nvPr>
        </p:nvSpPr>
        <p:spPr/>
        <p:txBody>
          <a:bodyPr/>
          <a:lstStyle/>
          <a:p>
            <a:fld id="{240B4C96-8CD7-4457-8E52-9CE103A20E27}" type="slidenum">
              <a:rPr lang="el-GR" smtClean="0"/>
              <a:t>‹#›</a:t>
            </a:fld>
            <a:endParaRPr lang="el-GR"/>
          </a:p>
        </p:txBody>
      </p:sp>
    </p:spTree>
    <p:extLst>
      <p:ext uri="{BB962C8B-B14F-4D97-AF65-F5344CB8AC3E}">
        <p14:creationId xmlns:p14="http://schemas.microsoft.com/office/powerpoint/2010/main" val="1901699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3AF4FA-101A-671E-02D0-D031191EF155}"/>
              </a:ext>
            </a:extLst>
          </p:cNvPr>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a:extLst>
              <a:ext uri="{FF2B5EF4-FFF2-40B4-BE49-F238E27FC236}">
                <a16:creationId xmlns:a16="http://schemas.microsoft.com/office/drawing/2014/main" xmlns="" id="{EA344921-BF5A-CA49-46BF-1860376E59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3E0B65C5-48BA-30A8-E301-65BF4060C2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a:extLst>
              <a:ext uri="{FF2B5EF4-FFF2-40B4-BE49-F238E27FC236}">
                <a16:creationId xmlns:a16="http://schemas.microsoft.com/office/drawing/2014/main" xmlns="" id="{0DA527BB-7F9D-A5B9-F60E-2BB5418288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A3A3AC31-2048-23F8-E71C-28FBA73A80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a:extLst>
              <a:ext uri="{FF2B5EF4-FFF2-40B4-BE49-F238E27FC236}">
                <a16:creationId xmlns:a16="http://schemas.microsoft.com/office/drawing/2014/main" xmlns="" id="{5B50CD99-3ECF-4B29-1C61-D6DA223517C2}"/>
              </a:ext>
            </a:extLst>
          </p:cNvPr>
          <p:cNvSpPr>
            <a:spLocks noGrp="1"/>
          </p:cNvSpPr>
          <p:nvPr>
            <p:ph type="dt" sz="half" idx="10"/>
          </p:nvPr>
        </p:nvSpPr>
        <p:spPr/>
        <p:txBody>
          <a:bodyPr/>
          <a:lstStyle/>
          <a:p>
            <a:fld id="{7EEDDB9B-66C9-4DE5-A32D-56059E5096CF}" type="datetime1">
              <a:rPr lang="en-US" smtClean="0"/>
              <a:t>11/5/2023</a:t>
            </a:fld>
            <a:endParaRPr lang="el-GR"/>
          </a:p>
        </p:txBody>
      </p:sp>
      <p:sp>
        <p:nvSpPr>
          <p:cNvPr id="8" name="Footer Placeholder 7">
            <a:extLst>
              <a:ext uri="{FF2B5EF4-FFF2-40B4-BE49-F238E27FC236}">
                <a16:creationId xmlns:a16="http://schemas.microsoft.com/office/drawing/2014/main" xmlns="" id="{431898AC-0CD2-9078-B638-B8338A2C28D2}"/>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xmlns="" id="{70CC7C39-05E9-6FAA-336B-9EC6B511410A}"/>
              </a:ext>
            </a:extLst>
          </p:cNvPr>
          <p:cNvSpPr>
            <a:spLocks noGrp="1"/>
          </p:cNvSpPr>
          <p:nvPr>
            <p:ph type="sldNum" sz="quarter" idx="12"/>
          </p:nvPr>
        </p:nvSpPr>
        <p:spPr/>
        <p:txBody>
          <a:bodyPr/>
          <a:lstStyle/>
          <a:p>
            <a:fld id="{240B4C96-8CD7-4457-8E52-9CE103A20E27}" type="slidenum">
              <a:rPr lang="el-GR" smtClean="0"/>
              <a:t>‹#›</a:t>
            </a:fld>
            <a:endParaRPr lang="el-GR"/>
          </a:p>
        </p:txBody>
      </p:sp>
    </p:spTree>
    <p:extLst>
      <p:ext uri="{BB962C8B-B14F-4D97-AF65-F5344CB8AC3E}">
        <p14:creationId xmlns:p14="http://schemas.microsoft.com/office/powerpoint/2010/main" val="28212296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60F473-54FD-6387-71F1-3A8644B18669}"/>
              </a:ext>
            </a:extLst>
          </p:cNvPr>
          <p:cNvSpPr>
            <a:spLocks noGrp="1"/>
          </p:cNvSpPr>
          <p:nvPr>
            <p:ph type="title"/>
          </p:nvPr>
        </p:nvSpPr>
        <p:spPr/>
        <p:txBody>
          <a:bodyPr/>
          <a:lstStyle/>
          <a:p>
            <a:r>
              <a:rPr lang="en-US"/>
              <a:t>Click to edit Master title style</a:t>
            </a:r>
            <a:endParaRPr lang="el-GR"/>
          </a:p>
        </p:txBody>
      </p:sp>
      <p:sp>
        <p:nvSpPr>
          <p:cNvPr id="3" name="Date Placeholder 2">
            <a:extLst>
              <a:ext uri="{FF2B5EF4-FFF2-40B4-BE49-F238E27FC236}">
                <a16:creationId xmlns:a16="http://schemas.microsoft.com/office/drawing/2014/main" xmlns="" id="{27A9D6BE-096D-D1BD-06B2-4E2C2B44DDA5}"/>
              </a:ext>
            </a:extLst>
          </p:cNvPr>
          <p:cNvSpPr>
            <a:spLocks noGrp="1"/>
          </p:cNvSpPr>
          <p:nvPr>
            <p:ph type="dt" sz="half" idx="10"/>
          </p:nvPr>
        </p:nvSpPr>
        <p:spPr/>
        <p:txBody>
          <a:bodyPr/>
          <a:lstStyle/>
          <a:p>
            <a:fld id="{57246733-E9BE-4B0E-8D0E-DC3FFC39FD78}" type="datetime1">
              <a:rPr lang="en-US" smtClean="0"/>
              <a:t>11/5/2023</a:t>
            </a:fld>
            <a:endParaRPr lang="el-GR"/>
          </a:p>
        </p:txBody>
      </p:sp>
      <p:sp>
        <p:nvSpPr>
          <p:cNvPr id="4" name="Footer Placeholder 3">
            <a:extLst>
              <a:ext uri="{FF2B5EF4-FFF2-40B4-BE49-F238E27FC236}">
                <a16:creationId xmlns:a16="http://schemas.microsoft.com/office/drawing/2014/main" xmlns="" id="{97AD2758-06EB-AD8A-1A45-D9A4276C0ECC}"/>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xmlns="" id="{1F6A2165-73C6-6293-B48F-F299CF528F10}"/>
              </a:ext>
            </a:extLst>
          </p:cNvPr>
          <p:cNvSpPr>
            <a:spLocks noGrp="1"/>
          </p:cNvSpPr>
          <p:nvPr>
            <p:ph type="sldNum" sz="quarter" idx="12"/>
          </p:nvPr>
        </p:nvSpPr>
        <p:spPr/>
        <p:txBody>
          <a:bodyPr/>
          <a:lstStyle/>
          <a:p>
            <a:fld id="{240B4C96-8CD7-4457-8E52-9CE103A20E27}" type="slidenum">
              <a:rPr lang="el-GR" smtClean="0"/>
              <a:t>‹#›</a:t>
            </a:fld>
            <a:endParaRPr lang="el-GR"/>
          </a:p>
        </p:txBody>
      </p:sp>
    </p:spTree>
    <p:extLst>
      <p:ext uri="{BB962C8B-B14F-4D97-AF65-F5344CB8AC3E}">
        <p14:creationId xmlns:p14="http://schemas.microsoft.com/office/powerpoint/2010/main" val="27468965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18E5DD4-AB1C-AB79-781B-98FA8085A7E1}"/>
              </a:ext>
            </a:extLst>
          </p:cNvPr>
          <p:cNvSpPr>
            <a:spLocks noGrp="1"/>
          </p:cNvSpPr>
          <p:nvPr>
            <p:ph type="dt" sz="half" idx="10"/>
          </p:nvPr>
        </p:nvSpPr>
        <p:spPr/>
        <p:txBody>
          <a:bodyPr/>
          <a:lstStyle/>
          <a:p>
            <a:fld id="{5325A7E6-5A45-4866-B7C9-E707159AC262}" type="datetime1">
              <a:rPr lang="en-US" smtClean="0"/>
              <a:t>11/5/2023</a:t>
            </a:fld>
            <a:endParaRPr lang="el-GR"/>
          </a:p>
        </p:txBody>
      </p:sp>
      <p:sp>
        <p:nvSpPr>
          <p:cNvPr id="3" name="Footer Placeholder 2">
            <a:extLst>
              <a:ext uri="{FF2B5EF4-FFF2-40B4-BE49-F238E27FC236}">
                <a16:creationId xmlns:a16="http://schemas.microsoft.com/office/drawing/2014/main" xmlns="" id="{C8284CB0-9802-5235-F374-77A63060E83D}"/>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xmlns="" id="{2341FEAD-8B15-567A-59F3-1DB8FEAA6D56}"/>
              </a:ext>
            </a:extLst>
          </p:cNvPr>
          <p:cNvSpPr>
            <a:spLocks noGrp="1"/>
          </p:cNvSpPr>
          <p:nvPr>
            <p:ph type="sldNum" sz="quarter" idx="12"/>
          </p:nvPr>
        </p:nvSpPr>
        <p:spPr/>
        <p:txBody>
          <a:bodyPr/>
          <a:lstStyle/>
          <a:p>
            <a:fld id="{240B4C96-8CD7-4457-8E52-9CE103A20E27}" type="slidenum">
              <a:rPr lang="el-GR" smtClean="0"/>
              <a:t>‹#›</a:t>
            </a:fld>
            <a:endParaRPr lang="el-GR"/>
          </a:p>
        </p:txBody>
      </p:sp>
    </p:spTree>
    <p:extLst>
      <p:ext uri="{BB962C8B-B14F-4D97-AF65-F5344CB8AC3E}">
        <p14:creationId xmlns:p14="http://schemas.microsoft.com/office/powerpoint/2010/main" val="845960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9FF209-11EE-4A3F-9685-A155FECD0DC8}"/>
              </a:ext>
            </a:extLst>
          </p:cNvPr>
          <p:cNvSpPr>
            <a:spLocks noGrp="1"/>
          </p:cNvSpPr>
          <p:nvPr>
            <p:ph type="title"/>
          </p:nvPr>
        </p:nvSpPr>
        <p:spPr>
          <a:xfrm>
            <a:off x="283029" y="223611"/>
            <a:ext cx="11604171" cy="693115"/>
          </a:xfrm>
        </p:spPr>
        <p:txBody>
          <a:bodyPr>
            <a:normAutofit/>
          </a:bodyPr>
          <a:lstStyle>
            <a:lvl1pPr>
              <a:defRPr sz="2400">
                <a:solidFill>
                  <a:schemeClr val="accent2"/>
                </a:solidFill>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0A47AF11-F208-4FDA-9E19-D6CA3472134E}"/>
              </a:ext>
            </a:extLst>
          </p:cNvPr>
          <p:cNvSpPr>
            <a:spLocks noGrp="1"/>
          </p:cNvSpPr>
          <p:nvPr>
            <p:ph idx="1"/>
          </p:nvPr>
        </p:nvSpPr>
        <p:spPr>
          <a:xfrm>
            <a:off x="283029" y="1001486"/>
            <a:ext cx="11604171" cy="527010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96E82FA1-02B7-467E-9F16-D178149407C5}"/>
              </a:ext>
            </a:extLst>
          </p:cNvPr>
          <p:cNvSpPr>
            <a:spLocks noGrp="1"/>
          </p:cNvSpPr>
          <p:nvPr>
            <p:ph type="dt" sz="half" idx="10"/>
          </p:nvPr>
        </p:nvSpPr>
        <p:spPr>
          <a:xfrm>
            <a:off x="283029" y="6356350"/>
            <a:ext cx="2743200" cy="365125"/>
          </a:xfrm>
        </p:spPr>
        <p:txBody>
          <a:bodyPr/>
          <a:lstStyle/>
          <a:p>
            <a:fld id="{03B11703-651C-48D6-A5A9-7C9AFA1C824B}" type="datetime1">
              <a:rPr lang="en-US" smtClean="0"/>
              <a:t>11/5/2023</a:t>
            </a:fld>
            <a:endParaRPr lang="en-US" dirty="0"/>
          </a:p>
        </p:txBody>
      </p:sp>
      <p:sp>
        <p:nvSpPr>
          <p:cNvPr id="5" name="Footer Placeholder 4">
            <a:extLst>
              <a:ext uri="{FF2B5EF4-FFF2-40B4-BE49-F238E27FC236}">
                <a16:creationId xmlns:a16="http://schemas.microsoft.com/office/drawing/2014/main" xmlns="" id="{6D389247-FB8A-4494-859B-B3754B02A5EE}"/>
              </a:ext>
            </a:extLst>
          </p:cNvPr>
          <p:cNvSpPr>
            <a:spLocks noGrp="1"/>
          </p:cNvSpPr>
          <p:nvPr>
            <p:ph type="ftr" sz="quarter" idx="11"/>
          </p:nvPr>
        </p:nvSpPr>
        <p:spPr/>
        <p:txBody>
          <a:bodyPr/>
          <a:lstStyle/>
          <a:p>
            <a:endParaRPr lang="en-US"/>
          </a:p>
        </p:txBody>
      </p:sp>
      <p:cxnSp>
        <p:nvCxnSpPr>
          <p:cNvPr id="7" name="Straight Connector 6">
            <a:extLst>
              <a:ext uri="{FF2B5EF4-FFF2-40B4-BE49-F238E27FC236}">
                <a16:creationId xmlns:a16="http://schemas.microsoft.com/office/drawing/2014/main" xmlns="" id="{C6E469F1-F04B-6756-E265-347733082E71}"/>
              </a:ext>
            </a:extLst>
          </p:cNvPr>
          <p:cNvCxnSpPr/>
          <p:nvPr userDrawn="1"/>
        </p:nvCxnSpPr>
        <p:spPr>
          <a:xfrm>
            <a:off x="258106" y="947277"/>
            <a:ext cx="11454923" cy="0"/>
          </a:xfrm>
          <a:prstGeom prst="line">
            <a:avLst/>
          </a:prstGeom>
          <a:ln>
            <a:solidFill>
              <a:schemeClr val="accent2">
                <a:lumMod val="60000"/>
                <a:lumOff val="40000"/>
              </a:schemeClr>
            </a:solidFill>
          </a:ln>
          <a:effectLst>
            <a:outerShdw blurRad="50800" dist="38100" dir="2700000" algn="tl"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pic>
        <p:nvPicPr>
          <p:cNvPr id="10" name="Picture 9" descr="A group of neon lights in a triangle shape&#10;&#10;Description automatically generated">
            <a:extLst>
              <a:ext uri="{FF2B5EF4-FFF2-40B4-BE49-F238E27FC236}">
                <a16:creationId xmlns:a16="http://schemas.microsoft.com/office/drawing/2014/main" xmlns="" id="{45011958-8C09-0FA4-DA3B-4DB1FBF3E90D}"/>
              </a:ext>
            </a:extLst>
          </p:cNvPr>
          <p:cNvPicPr>
            <a:picLocks noChangeAspect="1"/>
          </p:cNvPicPr>
          <p:nvPr userDrawn="1"/>
        </p:nvPicPr>
        <p:blipFill>
          <a:blip r:embed="rId2" cstate="print">
            <a:alphaModFix amt="60000"/>
            <a:extLst>
              <a:ext uri="{28A0092B-C50C-407E-A947-70E740481C1C}">
                <a14:useLocalDpi xmlns:a14="http://schemas.microsoft.com/office/drawing/2010/main" val="0"/>
              </a:ext>
            </a:extLst>
          </a:blip>
          <a:stretch>
            <a:fillRect/>
          </a:stretch>
        </p:blipFill>
        <p:spPr>
          <a:xfrm>
            <a:off x="11593995" y="6271591"/>
            <a:ext cx="586409" cy="586409"/>
          </a:xfrm>
          <a:prstGeom prst="flowChartConnector">
            <a:avLst/>
          </a:prstGeom>
          <a:effectLst>
            <a:outerShdw blurRad="50800" dist="38100" dir="2700000" algn="tl" rotWithShape="0">
              <a:prstClr val="black">
                <a:alpha val="40000"/>
              </a:prstClr>
            </a:outerShdw>
          </a:effectLst>
        </p:spPr>
      </p:pic>
      <p:sp>
        <p:nvSpPr>
          <p:cNvPr id="11" name="Slide Number Placeholder 5">
            <a:extLst>
              <a:ext uri="{FF2B5EF4-FFF2-40B4-BE49-F238E27FC236}">
                <a16:creationId xmlns:a16="http://schemas.microsoft.com/office/drawing/2014/main" xmlns="" id="{1804ED1D-D212-B282-A98D-AFD7F5B8716C}"/>
              </a:ext>
            </a:extLst>
          </p:cNvPr>
          <p:cNvSpPr>
            <a:spLocks noGrp="1"/>
          </p:cNvSpPr>
          <p:nvPr>
            <p:ph type="sldNum" sz="quarter" idx="12"/>
          </p:nvPr>
        </p:nvSpPr>
        <p:spPr>
          <a:xfrm>
            <a:off x="9275974" y="6410513"/>
            <a:ext cx="2743200" cy="365125"/>
          </a:xfrm>
        </p:spPr>
        <p:txBody>
          <a:bodyPr/>
          <a:lstStyle>
            <a:lvl1pPr>
              <a:defRPr sz="1600">
                <a:solidFill>
                  <a:schemeClr val="bg1"/>
                </a:solidFill>
                <a:effectLst>
                  <a:outerShdw blurRad="38100" dist="38100" dir="2700000" algn="tl">
                    <a:srgbClr val="000000">
                      <a:alpha val="43137"/>
                    </a:srgbClr>
                  </a:outerShdw>
                </a:effectLst>
              </a:defRPr>
            </a:lvl1pPr>
          </a:lstStyle>
          <a:p>
            <a:fld id="{4854181D-6920-4594-9A5D-6CE56DC9F8B2}" type="slidenum">
              <a:rPr lang="en-US" smtClean="0"/>
              <a:pPr/>
              <a:t>‹#›</a:t>
            </a:fld>
            <a:endParaRPr lang="en-US" dirty="0"/>
          </a:p>
        </p:txBody>
      </p:sp>
      <p:pic>
        <p:nvPicPr>
          <p:cNvPr id="6" name="Picture 5">
            <a:extLst>
              <a:ext uri="{FF2B5EF4-FFF2-40B4-BE49-F238E27FC236}">
                <a16:creationId xmlns:a16="http://schemas.microsoft.com/office/drawing/2014/main" xmlns="" id="{39658528-BF57-FAA1-812B-F2E52F590BC9}"/>
              </a:ext>
            </a:extLst>
          </p:cNvPr>
          <p:cNvPicPr>
            <a:picLocks noChangeAspect="1"/>
          </p:cNvPicPr>
          <p:nvPr userDrawn="1"/>
        </p:nvPicPr>
        <p:blipFill>
          <a:blip r:embed="rId3"/>
          <a:stretch>
            <a:fillRect/>
          </a:stretch>
        </p:blipFill>
        <p:spPr>
          <a:xfrm>
            <a:off x="10842144" y="243065"/>
            <a:ext cx="1051859" cy="654205"/>
          </a:xfrm>
          <a:prstGeom prst="rect">
            <a:avLst/>
          </a:prstGeom>
        </p:spPr>
      </p:pic>
    </p:spTree>
    <p:extLst>
      <p:ext uri="{BB962C8B-B14F-4D97-AF65-F5344CB8AC3E}">
        <p14:creationId xmlns:p14="http://schemas.microsoft.com/office/powerpoint/2010/main" val="14430252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87A61A-FC78-11D2-1B69-558FEBFFA4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xmlns="" id="{2F1C72BE-79AE-7B77-FDF9-9136F65755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a:extLst>
              <a:ext uri="{FF2B5EF4-FFF2-40B4-BE49-F238E27FC236}">
                <a16:creationId xmlns:a16="http://schemas.microsoft.com/office/drawing/2014/main" xmlns="" id="{FACFFE37-E656-1DD7-F9A3-4F82469402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48829C2-4461-F7BD-B6F7-EFB07DCF5886}"/>
              </a:ext>
            </a:extLst>
          </p:cNvPr>
          <p:cNvSpPr>
            <a:spLocks noGrp="1"/>
          </p:cNvSpPr>
          <p:nvPr>
            <p:ph type="dt" sz="half" idx="10"/>
          </p:nvPr>
        </p:nvSpPr>
        <p:spPr/>
        <p:txBody>
          <a:bodyPr/>
          <a:lstStyle/>
          <a:p>
            <a:fld id="{47C34C7E-5681-4582-87BC-9651A5D54F63}" type="datetime1">
              <a:rPr lang="en-US" smtClean="0"/>
              <a:t>11/5/2023</a:t>
            </a:fld>
            <a:endParaRPr lang="el-GR"/>
          </a:p>
        </p:txBody>
      </p:sp>
      <p:sp>
        <p:nvSpPr>
          <p:cNvPr id="6" name="Footer Placeholder 5">
            <a:extLst>
              <a:ext uri="{FF2B5EF4-FFF2-40B4-BE49-F238E27FC236}">
                <a16:creationId xmlns:a16="http://schemas.microsoft.com/office/drawing/2014/main" xmlns="" id="{1190496B-6FB6-A25F-A4B7-9B99613CF05E}"/>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xmlns="" id="{036C51CA-7282-91EB-346D-B08E68B0C046}"/>
              </a:ext>
            </a:extLst>
          </p:cNvPr>
          <p:cNvSpPr>
            <a:spLocks noGrp="1"/>
          </p:cNvSpPr>
          <p:nvPr>
            <p:ph type="sldNum" sz="quarter" idx="12"/>
          </p:nvPr>
        </p:nvSpPr>
        <p:spPr/>
        <p:txBody>
          <a:bodyPr/>
          <a:lstStyle/>
          <a:p>
            <a:fld id="{240B4C96-8CD7-4457-8E52-9CE103A20E27}" type="slidenum">
              <a:rPr lang="el-GR" smtClean="0"/>
              <a:t>‹#›</a:t>
            </a:fld>
            <a:endParaRPr lang="el-GR"/>
          </a:p>
        </p:txBody>
      </p:sp>
    </p:spTree>
    <p:extLst>
      <p:ext uri="{BB962C8B-B14F-4D97-AF65-F5344CB8AC3E}">
        <p14:creationId xmlns:p14="http://schemas.microsoft.com/office/powerpoint/2010/main" val="33957698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06269D-7534-03EA-8631-FE3A3F8552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a:extLst>
              <a:ext uri="{FF2B5EF4-FFF2-40B4-BE49-F238E27FC236}">
                <a16:creationId xmlns:a16="http://schemas.microsoft.com/office/drawing/2014/main" xmlns="" id="{F216417E-3B27-EC2B-F248-F98C195F01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a:extLst>
              <a:ext uri="{FF2B5EF4-FFF2-40B4-BE49-F238E27FC236}">
                <a16:creationId xmlns:a16="http://schemas.microsoft.com/office/drawing/2014/main" xmlns="" id="{80C35260-60E5-B3D9-54D7-BDE2CF341D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56A2411-53B5-2FB8-CB95-2876341EC09C}"/>
              </a:ext>
            </a:extLst>
          </p:cNvPr>
          <p:cNvSpPr>
            <a:spLocks noGrp="1"/>
          </p:cNvSpPr>
          <p:nvPr>
            <p:ph type="dt" sz="half" idx="10"/>
          </p:nvPr>
        </p:nvSpPr>
        <p:spPr/>
        <p:txBody>
          <a:bodyPr/>
          <a:lstStyle/>
          <a:p>
            <a:fld id="{386C0A7C-3D42-4222-8A31-F769A66A3719}" type="datetime1">
              <a:rPr lang="en-US" smtClean="0"/>
              <a:t>11/5/2023</a:t>
            </a:fld>
            <a:endParaRPr lang="el-GR"/>
          </a:p>
        </p:txBody>
      </p:sp>
      <p:sp>
        <p:nvSpPr>
          <p:cNvPr id="6" name="Footer Placeholder 5">
            <a:extLst>
              <a:ext uri="{FF2B5EF4-FFF2-40B4-BE49-F238E27FC236}">
                <a16:creationId xmlns:a16="http://schemas.microsoft.com/office/drawing/2014/main" xmlns="" id="{A812B4A3-BA83-FE1F-6879-9F6E7D2DA6AB}"/>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xmlns="" id="{B108C374-6492-437C-E721-9BF90D528406}"/>
              </a:ext>
            </a:extLst>
          </p:cNvPr>
          <p:cNvSpPr>
            <a:spLocks noGrp="1"/>
          </p:cNvSpPr>
          <p:nvPr>
            <p:ph type="sldNum" sz="quarter" idx="12"/>
          </p:nvPr>
        </p:nvSpPr>
        <p:spPr/>
        <p:txBody>
          <a:bodyPr/>
          <a:lstStyle/>
          <a:p>
            <a:fld id="{240B4C96-8CD7-4457-8E52-9CE103A20E27}" type="slidenum">
              <a:rPr lang="el-GR" smtClean="0"/>
              <a:t>‹#›</a:t>
            </a:fld>
            <a:endParaRPr lang="el-GR"/>
          </a:p>
        </p:txBody>
      </p:sp>
    </p:spTree>
    <p:extLst>
      <p:ext uri="{BB962C8B-B14F-4D97-AF65-F5344CB8AC3E}">
        <p14:creationId xmlns:p14="http://schemas.microsoft.com/office/powerpoint/2010/main" val="20527421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6370AF-79A5-E5C5-EF5E-6B4836E10619}"/>
              </a:ext>
            </a:extLst>
          </p:cNvPr>
          <p:cNvSpPr>
            <a:spLocks noGrp="1"/>
          </p:cNvSpPr>
          <p:nvPr>
            <p:ph type="title"/>
          </p:nvPr>
        </p:nvSpPr>
        <p:spPr/>
        <p:txBody>
          <a:bodyPr/>
          <a:lstStyle/>
          <a:p>
            <a:r>
              <a:rPr lang="en-US"/>
              <a:t>Click to edit Master title style</a:t>
            </a:r>
            <a:endParaRPr lang="el-GR"/>
          </a:p>
        </p:txBody>
      </p:sp>
      <p:sp>
        <p:nvSpPr>
          <p:cNvPr id="3" name="Vertical Text Placeholder 2">
            <a:extLst>
              <a:ext uri="{FF2B5EF4-FFF2-40B4-BE49-F238E27FC236}">
                <a16:creationId xmlns:a16="http://schemas.microsoft.com/office/drawing/2014/main" xmlns="" id="{A510D256-93C7-A902-B888-4D84A894E4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xmlns="" id="{02685D3A-A79D-B40F-CC69-7B7F26E19EF2}"/>
              </a:ext>
            </a:extLst>
          </p:cNvPr>
          <p:cNvSpPr>
            <a:spLocks noGrp="1"/>
          </p:cNvSpPr>
          <p:nvPr>
            <p:ph type="dt" sz="half" idx="10"/>
          </p:nvPr>
        </p:nvSpPr>
        <p:spPr/>
        <p:txBody>
          <a:bodyPr/>
          <a:lstStyle/>
          <a:p>
            <a:fld id="{9B39AA42-18CC-47F0-94D5-4043A04437FF}" type="datetime1">
              <a:rPr lang="en-US" smtClean="0"/>
              <a:t>11/5/2023</a:t>
            </a:fld>
            <a:endParaRPr lang="el-GR"/>
          </a:p>
        </p:txBody>
      </p:sp>
      <p:sp>
        <p:nvSpPr>
          <p:cNvPr id="5" name="Footer Placeholder 4">
            <a:extLst>
              <a:ext uri="{FF2B5EF4-FFF2-40B4-BE49-F238E27FC236}">
                <a16:creationId xmlns:a16="http://schemas.microsoft.com/office/drawing/2014/main" xmlns="" id="{F4D288AF-69BC-3E31-EE0A-07F5C7D4EEDD}"/>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xmlns="" id="{4FFC48FC-7A3E-F28E-BFBA-D0DE86FDCBD2}"/>
              </a:ext>
            </a:extLst>
          </p:cNvPr>
          <p:cNvSpPr>
            <a:spLocks noGrp="1"/>
          </p:cNvSpPr>
          <p:nvPr>
            <p:ph type="sldNum" sz="quarter" idx="12"/>
          </p:nvPr>
        </p:nvSpPr>
        <p:spPr/>
        <p:txBody>
          <a:bodyPr/>
          <a:lstStyle/>
          <a:p>
            <a:fld id="{240B4C96-8CD7-4457-8E52-9CE103A20E27}" type="slidenum">
              <a:rPr lang="el-GR" smtClean="0"/>
              <a:t>‹#›</a:t>
            </a:fld>
            <a:endParaRPr lang="el-GR"/>
          </a:p>
        </p:txBody>
      </p:sp>
    </p:spTree>
    <p:extLst>
      <p:ext uri="{BB962C8B-B14F-4D97-AF65-F5344CB8AC3E}">
        <p14:creationId xmlns:p14="http://schemas.microsoft.com/office/powerpoint/2010/main" val="8072933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D38B748-0418-7BDC-8E0D-08209A2A0D1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a:extLst>
              <a:ext uri="{FF2B5EF4-FFF2-40B4-BE49-F238E27FC236}">
                <a16:creationId xmlns:a16="http://schemas.microsoft.com/office/drawing/2014/main" xmlns="" id="{7A3F5694-FFF3-9F3F-326C-F0D849EE5D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xmlns="" id="{D9259210-65CE-4DF3-AE79-E7D21D50FA0C}"/>
              </a:ext>
            </a:extLst>
          </p:cNvPr>
          <p:cNvSpPr>
            <a:spLocks noGrp="1"/>
          </p:cNvSpPr>
          <p:nvPr>
            <p:ph type="dt" sz="half" idx="10"/>
          </p:nvPr>
        </p:nvSpPr>
        <p:spPr/>
        <p:txBody>
          <a:bodyPr/>
          <a:lstStyle/>
          <a:p>
            <a:fld id="{C5E0B11F-4274-4ABB-98BB-667D217C9B67}" type="datetime1">
              <a:rPr lang="en-US" smtClean="0"/>
              <a:t>11/5/2023</a:t>
            </a:fld>
            <a:endParaRPr lang="el-GR"/>
          </a:p>
        </p:txBody>
      </p:sp>
      <p:sp>
        <p:nvSpPr>
          <p:cNvPr id="5" name="Footer Placeholder 4">
            <a:extLst>
              <a:ext uri="{FF2B5EF4-FFF2-40B4-BE49-F238E27FC236}">
                <a16:creationId xmlns:a16="http://schemas.microsoft.com/office/drawing/2014/main" xmlns="" id="{05B91F1C-43C2-A946-A815-E3961BEA4D5A}"/>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xmlns="" id="{009D3BB2-5AED-4A08-0993-FF6E5D81F3FA}"/>
              </a:ext>
            </a:extLst>
          </p:cNvPr>
          <p:cNvSpPr>
            <a:spLocks noGrp="1"/>
          </p:cNvSpPr>
          <p:nvPr>
            <p:ph type="sldNum" sz="quarter" idx="12"/>
          </p:nvPr>
        </p:nvSpPr>
        <p:spPr/>
        <p:txBody>
          <a:bodyPr/>
          <a:lstStyle/>
          <a:p>
            <a:fld id="{240B4C96-8CD7-4457-8E52-9CE103A20E27}" type="slidenum">
              <a:rPr lang="el-GR" smtClean="0"/>
              <a:t>‹#›</a:t>
            </a:fld>
            <a:endParaRPr lang="el-GR"/>
          </a:p>
        </p:txBody>
      </p:sp>
    </p:spTree>
    <p:extLst>
      <p:ext uri="{BB962C8B-B14F-4D97-AF65-F5344CB8AC3E}">
        <p14:creationId xmlns:p14="http://schemas.microsoft.com/office/powerpoint/2010/main" val="2481805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4C0001-5D76-45A0-A9F4-7172BDDD5D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9E1462C4-0E4B-4DB7-A8BF-FE55142760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2AA5F313-1240-47AE-A026-7F349292B5CA}"/>
              </a:ext>
            </a:extLst>
          </p:cNvPr>
          <p:cNvSpPr>
            <a:spLocks noGrp="1"/>
          </p:cNvSpPr>
          <p:nvPr>
            <p:ph type="dt" sz="half" idx="10"/>
          </p:nvPr>
        </p:nvSpPr>
        <p:spPr/>
        <p:txBody>
          <a:bodyPr/>
          <a:lstStyle/>
          <a:p>
            <a:fld id="{A80D45C9-A7DB-4B8B-BB8A-ADCDEA406767}" type="datetime1">
              <a:rPr lang="en-US" smtClean="0"/>
              <a:t>11/5/2023</a:t>
            </a:fld>
            <a:endParaRPr lang="en-US"/>
          </a:p>
        </p:txBody>
      </p:sp>
      <p:sp>
        <p:nvSpPr>
          <p:cNvPr id="5" name="Footer Placeholder 4">
            <a:extLst>
              <a:ext uri="{FF2B5EF4-FFF2-40B4-BE49-F238E27FC236}">
                <a16:creationId xmlns:a16="http://schemas.microsoft.com/office/drawing/2014/main" xmlns="" id="{22448158-6132-4335-B8E1-F6A8963837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494C5B6-1598-48B4-9B3A-3078FDBE90B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9" name="Freeform: Shape 8">
            <a:extLst>
              <a:ext uri="{FF2B5EF4-FFF2-40B4-BE49-F238E27FC236}">
                <a16:creationId xmlns:a16="http://schemas.microsoft.com/office/drawing/2014/main" xmlns="" id="{FEDBDD32-D3EE-4848-A112-BA814D4631CD}"/>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xmlns="" id="{61350361-843C-49D0-BD6A-ECDBA3842BA0}"/>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7598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63D8B65F-F709-469F-9961-4D01896CAA12}"/>
              </a:ext>
            </a:extLst>
          </p:cNvPr>
          <p:cNvSpPr>
            <a:spLocks noGrp="1"/>
          </p:cNvSpPr>
          <p:nvPr>
            <p:ph type="dt" sz="half" idx="10"/>
          </p:nvPr>
        </p:nvSpPr>
        <p:spPr/>
        <p:txBody>
          <a:bodyPr/>
          <a:lstStyle/>
          <a:p>
            <a:fld id="{22416C0A-6E6D-4299-B73E-141A3FACCBD0}" type="datetime1">
              <a:rPr lang="en-US" smtClean="0"/>
              <a:t>11/5/2023</a:t>
            </a:fld>
            <a:endParaRPr lang="en-US"/>
          </a:p>
        </p:txBody>
      </p:sp>
      <p:sp>
        <p:nvSpPr>
          <p:cNvPr id="6" name="Footer Placeholder 5">
            <a:extLst>
              <a:ext uri="{FF2B5EF4-FFF2-40B4-BE49-F238E27FC236}">
                <a16:creationId xmlns:a16="http://schemas.microsoft.com/office/drawing/2014/main" xmlns="" id="{B781C6BC-B23D-48BC-AD44-654DDB8D01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100D60B-86A1-479D-BCE8-06D2C3DBC94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xmlns=""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xmlns=""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1791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C41A3FD-B90A-4C31-BD6B-581F9E2E0E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D71085A8-02C2-4E7F-935E-5AEECBAD19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9A8A5018-8A77-40E8-B159-4894ECF228B1}"/>
              </a:ext>
            </a:extLst>
          </p:cNvPr>
          <p:cNvSpPr>
            <a:spLocks noGrp="1"/>
          </p:cNvSpPr>
          <p:nvPr>
            <p:ph type="dt" sz="half" idx="10"/>
          </p:nvPr>
        </p:nvSpPr>
        <p:spPr/>
        <p:txBody>
          <a:bodyPr/>
          <a:lstStyle/>
          <a:p>
            <a:fld id="{27E53312-B852-44F9-B432-ED3CB154C612}" type="datetime1">
              <a:rPr lang="en-US" smtClean="0"/>
              <a:t>11/5/2023</a:t>
            </a:fld>
            <a:endParaRPr lang="en-US"/>
          </a:p>
        </p:txBody>
      </p:sp>
      <p:sp>
        <p:nvSpPr>
          <p:cNvPr id="8" name="Footer Placeholder 7">
            <a:extLst>
              <a:ext uri="{FF2B5EF4-FFF2-40B4-BE49-F238E27FC236}">
                <a16:creationId xmlns:a16="http://schemas.microsoft.com/office/drawing/2014/main" xmlns="" id="{8AD79441-8908-4461-9FDD-BCE6388370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C8D29F7D-B101-4950-A2C0-F350FB26D45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10" name="Freeform: Shape 9">
            <a:extLst>
              <a:ext uri="{FF2B5EF4-FFF2-40B4-BE49-F238E27FC236}">
                <a16:creationId xmlns:a16="http://schemas.microsoft.com/office/drawing/2014/main" xmlns=""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xmlns=""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8630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E11BF3-02E8-4EB7-818E-652B82CF2C9D}"/>
              </a:ext>
            </a:extLst>
          </p:cNvPr>
          <p:cNvSpPr>
            <a:spLocks noGrp="1"/>
          </p:cNvSpPr>
          <p:nvPr>
            <p:ph type="title"/>
          </p:nvPr>
        </p:nvSpPr>
        <p:spPr>
          <a:xfrm>
            <a:off x="3230266" y="3223967"/>
            <a:ext cx="7315200" cy="2001177"/>
          </a:xfrm>
        </p:spPr>
        <p:txBody>
          <a:bodyPr anchor="t"/>
          <a:lstStyle>
            <a:lvl1pPr>
              <a:defRPr>
                <a:solidFill>
                  <a:schemeClr val="accent2"/>
                </a:solidFill>
                <a:effectLst>
                  <a:outerShdw blurRad="38100" dist="38100" dir="2700000" algn="tl">
                    <a:srgbClr val="000000">
                      <a:alpha val="43137"/>
                    </a:srgbClr>
                  </a:outerShdw>
                </a:effectLst>
              </a:defRPr>
            </a:lvl1pPr>
          </a:lstStyle>
          <a:p>
            <a:r>
              <a:rPr lang="en-US"/>
              <a:t>Click to edit Master title style</a:t>
            </a:r>
          </a:p>
        </p:txBody>
      </p:sp>
      <p:sp>
        <p:nvSpPr>
          <p:cNvPr id="3" name="Date Placeholder 2">
            <a:extLst>
              <a:ext uri="{FF2B5EF4-FFF2-40B4-BE49-F238E27FC236}">
                <a16:creationId xmlns:a16="http://schemas.microsoft.com/office/drawing/2014/main" xmlns="" id="{254D3190-B78C-42F1-9D62-F523886BBE51}"/>
              </a:ext>
            </a:extLst>
          </p:cNvPr>
          <p:cNvSpPr>
            <a:spLocks noGrp="1"/>
          </p:cNvSpPr>
          <p:nvPr>
            <p:ph type="dt" sz="half" idx="10"/>
          </p:nvPr>
        </p:nvSpPr>
        <p:spPr/>
        <p:txBody>
          <a:bodyPr/>
          <a:lstStyle/>
          <a:p>
            <a:fld id="{8A648DFD-6935-4A05-80D9-9C22A77AEB1A}" type="datetime1">
              <a:rPr lang="en-US" smtClean="0"/>
              <a:t>11/5/2023</a:t>
            </a:fld>
            <a:endParaRPr lang="en-US"/>
          </a:p>
        </p:txBody>
      </p:sp>
      <p:sp>
        <p:nvSpPr>
          <p:cNvPr id="4" name="Footer Placeholder 3">
            <a:extLst>
              <a:ext uri="{FF2B5EF4-FFF2-40B4-BE49-F238E27FC236}">
                <a16:creationId xmlns:a16="http://schemas.microsoft.com/office/drawing/2014/main" xmlns="" id="{EA381C40-F9FC-4D58-8508-F0632DF5A0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2101CBCC-4CC2-49BD-B155-01E0F4D798BE}"/>
              </a:ext>
            </a:extLst>
          </p:cNvPr>
          <p:cNvSpPr>
            <a:spLocks noGrp="1"/>
          </p:cNvSpPr>
          <p:nvPr>
            <p:ph type="sldNum" sz="quarter" idx="12"/>
          </p:nvPr>
        </p:nvSpPr>
        <p:spPr>
          <a:xfrm>
            <a:off x="9144000" y="6355443"/>
            <a:ext cx="2743200" cy="365125"/>
          </a:xfrm>
        </p:spPr>
        <p:txBody>
          <a:bodyPr vert="horz" lIns="91440" tIns="45720" rIns="91440" bIns="45720" rtlCol="0" anchor="ctr"/>
          <a:lstStyle>
            <a:lvl1pPr>
              <a:defRPr lang="en-US" sz="1600" smtClean="0">
                <a:solidFill>
                  <a:schemeClr val="accent2"/>
                </a:solidFill>
                <a:effectLst>
                  <a:outerShdw blurRad="38100" dist="38100" dir="2700000" algn="tl">
                    <a:srgbClr val="000000">
                      <a:alpha val="43137"/>
                    </a:srgbClr>
                  </a:outerShdw>
                </a:effectLst>
              </a:defRPr>
            </a:lvl1pPr>
          </a:lstStyle>
          <a:p>
            <a:fld id="{4854181D-6920-4594-9A5D-6CE56DC9F8B2}" type="slidenum">
              <a:rPr lang="el-GR" smtClean="0"/>
              <a:pPr/>
              <a:t>‹#›</a:t>
            </a:fld>
            <a:endParaRPr lang="el-GR"/>
          </a:p>
        </p:txBody>
      </p:sp>
      <p:pic>
        <p:nvPicPr>
          <p:cNvPr id="9" name="Picture 8" descr="A group of colorful lights&#10;&#10;Description automatically generated">
            <a:extLst>
              <a:ext uri="{FF2B5EF4-FFF2-40B4-BE49-F238E27FC236}">
                <a16:creationId xmlns:a16="http://schemas.microsoft.com/office/drawing/2014/main" xmlns="" id="{78BDB9F9-A0C2-39DB-2821-7D7FF4A6840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500" r="10503" b="4"/>
          <a:stretch/>
        </p:blipFill>
        <p:spPr>
          <a:xfrm>
            <a:off x="94821" y="1418042"/>
            <a:ext cx="2019160" cy="2019160"/>
          </a:xfrm>
          <a:custGeom>
            <a:avLst/>
            <a:gdLst/>
            <a:ahLst/>
            <a:cxnLst/>
            <a:rect l="l" t="t" r="r" b="b"/>
            <a:pathLst>
              <a:path w="1924906" h="1924906">
                <a:moveTo>
                  <a:pt x="962453" y="0"/>
                </a:moveTo>
                <a:cubicBezTo>
                  <a:pt x="1494001" y="0"/>
                  <a:pt x="1924906" y="430905"/>
                  <a:pt x="1924906" y="962453"/>
                </a:cubicBezTo>
                <a:cubicBezTo>
                  <a:pt x="1924906" y="1494001"/>
                  <a:pt x="1494001" y="1924906"/>
                  <a:pt x="962453" y="1924906"/>
                </a:cubicBezTo>
                <a:cubicBezTo>
                  <a:pt x="430905" y="1924906"/>
                  <a:pt x="0" y="1494001"/>
                  <a:pt x="0" y="962453"/>
                </a:cubicBezTo>
                <a:cubicBezTo>
                  <a:pt x="0" y="430905"/>
                  <a:pt x="430905" y="0"/>
                  <a:pt x="962453" y="0"/>
                </a:cubicBezTo>
                <a:close/>
              </a:path>
            </a:pathLst>
          </a:custGeom>
        </p:spPr>
      </p:pic>
      <p:pic>
        <p:nvPicPr>
          <p:cNvPr id="10" name="Picture 9" descr="A triangle shaped neon lights&#10;&#10;Description automatically generated with medium confidence">
            <a:extLst>
              <a:ext uri="{FF2B5EF4-FFF2-40B4-BE49-F238E27FC236}">
                <a16:creationId xmlns:a16="http://schemas.microsoft.com/office/drawing/2014/main" xmlns="" id="{C102C4CC-F557-71A4-785B-1EC42D77AB9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977" r="12026" b="4"/>
          <a:stretch/>
        </p:blipFill>
        <p:spPr>
          <a:xfrm>
            <a:off x="1422978" y="2723531"/>
            <a:ext cx="1581330" cy="1581330"/>
          </a:xfrm>
          <a:custGeom>
            <a:avLst/>
            <a:gdLst/>
            <a:ahLst/>
            <a:cxnLst/>
            <a:rect l="l" t="t" r="r" b="b"/>
            <a:pathLst>
              <a:path w="2784784" h="2784784">
                <a:moveTo>
                  <a:pt x="1392392" y="0"/>
                </a:moveTo>
                <a:cubicBezTo>
                  <a:pt x="2161389" y="0"/>
                  <a:pt x="2784784" y="623395"/>
                  <a:pt x="2784784" y="1392392"/>
                </a:cubicBezTo>
                <a:cubicBezTo>
                  <a:pt x="2784784" y="2161389"/>
                  <a:pt x="2161389" y="2784784"/>
                  <a:pt x="1392392" y="2784784"/>
                </a:cubicBezTo>
                <a:cubicBezTo>
                  <a:pt x="623395" y="2784784"/>
                  <a:pt x="0" y="2161389"/>
                  <a:pt x="0" y="1392392"/>
                </a:cubicBezTo>
                <a:cubicBezTo>
                  <a:pt x="0" y="623395"/>
                  <a:pt x="623395" y="0"/>
                  <a:pt x="1392392" y="0"/>
                </a:cubicBezTo>
                <a:close/>
              </a:path>
            </a:pathLst>
          </a:custGeom>
        </p:spPr>
      </p:pic>
      <p:pic>
        <p:nvPicPr>
          <p:cNvPr id="12" name="Picture 11">
            <a:extLst>
              <a:ext uri="{FF2B5EF4-FFF2-40B4-BE49-F238E27FC236}">
                <a16:creationId xmlns:a16="http://schemas.microsoft.com/office/drawing/2014/main" xmlns="" id="{0E4904FE-ADF1-C9F0-0F56-14D50EF690C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98130" y="398626"/>
            <a:ext cx="3989070" cy="257175"/>
          </a:xfrm>
          <a:prstGeom prst="rect">
            <a:avLst/>
          </a:prstGeom>
        </p:spPr>
      </p:pic>
      <p:cxnSp>
        <p:nvCxnSpPr>
          <p:cNvPr id="14" name="Straight Connector 13">
            <a:extLst>
              <a:ext uri="{FF2B5EF4-FFF2-40B4-BE49-F238E27FC236}">
                <a16:creationId xmlns:a16="http://schemas.microsoft.com/office/drawing/2014/main" xmlns="" id="{A5E0C999-1267-79BA-5479-E02F16652272}"/>
              </a:ext>
            </a:extLst>
          </p:cNvPr>
          <p:cNvCxnSpPr/>
          <p:nvPr userDrawn="1"/>
        </p:nvCxnSpPr>
        <p:spPr>
          <a:xfrm>
            <a:off x="654035" y="5312231"/>
            <a:ext cx="11247120" cy="0"/>
          </a:xfrm>
          <a:prstGeom prst="line">
            <a:avLst/>
          </a:prstGeom>
          <a:ln>
            <a:solidFill>
              <a:schemeClr val="accent2">
                <a:lumMod val="60000"/>
                <a:lumOff val="40000"/>
              </a:schemeClr>
            </a:solidFill>
          </a:ln>
          <a:effectLst>
            <a:outerShdw blurRad="50800" dist="38100" dir="2700000" algn="tl"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pic>
        <p:nvPicPr>
          <p:cNvPr id="7" name="Picture 6" descr="A group of neon lights in a triangle shape&#10;&#10;Description automatically generated">
            <a:extLst>
              <a:ext uri="{FF2B5EF4-FFF2-40B4-BE49-F238E27FC236}">
                <a16:creationId xmlns:a16="http://schemas.microsoft.com/office/drawing/2014/main" xmlns="" id="{EE3FE9A4-8CFA-C340-818E-BE3DC368466D}"/>
              </a:ext>
            </a:extLst>
          </p:cNvPr>
          <p:cNvPicPr preferRelativeResize="0">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18854" y="3638744"/>
            <a:ext cx="1828800" cy="1828800"/>
          </a:xfrm>
          <a:prstGeom prst="flowChartConnector">
            <a:avLst/>
          </a:prstGeom>
        </p:spPr>
      </p:pic>
    </p:spTree>
    <p:extLst>
      <p:ext uri="{BB962C8B-B14F-4D97-AF65-F5344CB8AC3E}">
        <p14:creationId xmlns:p14="http://schemas.microsoft.com/office/powerpoint/2010/main" val="3277418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7024287-C9B9-48AC-8E4D-A282DE2F44F5}"/>
              </a:ext>
            </a:extLst>
          </p:cNvPr>
          <p:cNvSpPr>
            <a:spLocks noGrp="1"/>
          </p:cNvSpPr>
          <p:nvPr>
            <p:ph type="dt" sz="half" idx="10"/>
          </p:nvPr>
        </p:nvSpPr>
        <p:spPr/>
        <p:txBody>
          <a:bodyPr/>
          <a:lstStyle/>
          <a:p>
            <a:fld id="{0B9A89B8-5235-4176-8DB5-D898EE7C298E}" type="datetime1">
              <a:rPr lang="en-US" smtClean="0"/>
              <a:t>11/5/2023</a:t>
            </a:fld>
            <a:endParaRPr lang="en-US"/>
          </a:p>
        </p:txBody>
      </p:sp>
      <p:sp>
        <p:nvSpPr>
          <p:cNvPr id="3" name="Footer Placeholder 2">
            <a:extLst>
              <a:ext uri="{FF2B5EF4-FFF2-40B4-BE49-F238E27FC236}">
                <a16:creationId xmlns:a16="http://schemas.microsoft.com/office/drawing/2014/main" xmlns="" id="{2D34C9A2-75A7-4164-B3B8-E6A9D60BA0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CBE73CE-2859-4D49-A9EC-26AF3FBDF6A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5" name="Freeform: Shape 4">
            <a:extLst>
              <a:ext uri="{FF2B5EF4-FFF2-40B4-BE49-F238E27FC236}">
                <a16:creationId xmlns:a16="http://schemas.microsoft.com/office/drawing/2014/main" xmlns=""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xmlns=""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0092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1A70783-FF31-4C4E-9196-EB169B209747}"/>
              </a:ext>
            </a:extLst>
          </p:cNvPr>
          <p:cNvSpPr>
            <a:spLocks noGrp="1"/>
          </p:cNvSpPr>
          <p:nvPr>
            <p:ph type="dt" sz="half" idx="10"/>
          </p:nvPr>
        </p:nvSpPr>
        <p:spPr/>
        <p:txBody>
          <a:bodyPr/>
          <a:lstStyle/>
          <a:p>
            <a:fld id="{F17CCE0A-CBD3-4139-9EA4-983BFE808C16}" type="datetime1">
              <a:rPr lang="en-US" smtClean="0"/>
              <a:t>11/5/2023</a:t>
            </a:fld>
            <a:endParaRPr lang="en-US"/>
          </a:p>
        </p:txBody>
      </p:sp>
      <p:sp>
        <p:nvSpPr>
          <p:cNvPr id="6" name="Footer Placeholder 5">
            <a:extLst>
              <a:ext uri="{FF2B5EF4-FFF2-40B4-BE49-F238E27FC236}">
                <a16:creationId xmlns:a16="http://schemas.microsoft.com/office/drawing/2014/main" xmlns="" id="{7D92E260-747D-40FD-A062-9DD5E6835A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87E50A0-1E05-49C5-88C9-46267751201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xmlns=""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xmlns=""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5117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2A07CB7-0520-4D64-B76C-C31AC557832D}"/>
              </a:ext>
            </a:extLst>
          </p:cNvPr>
          <p:cNvSpPr>
            <a:spLocks noGrp="1"/>
          </p:cNvSpPr>
          <p:nvPr>
            <p:ph type="dt" sz="half" idx="10"/>
          </p:nvPr>
        </p:nvSpPr>
        <p:spPr/>
        <p:txBody>
          <a:bodyPr/>
          <a:lstStyle/>
          <a:p>
            <a:fld id="{A8E71DF5-6B53-4169-BEF4-38D0B87BC2A0}" type="datetime1">
              <a:rPr lang="en-US" smtClean="0"/>
              <a:t>11/5/2023</a:t>
            </a:fld>
            <a:endParaRPr lang="en-US"/>
          </a:p>
        </p:txBody>
      </p:sp>
      <p:sp>
        <p:nvSpPr>
          <p:cNvPr id="6" name="Footer Placeholder 5">
            <a:extLst>
              <a:ext uri="{FF2B5EF4-FFF2-40B4-BE49-F238E27FC236}">
                <a16:creationId xmlns:a16="http://schemas.microsoft.com/office/drawing/2014/main" xmlns="" id="{92EEB226-AD45-45DF-AAB5-5513AE732A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5E96AEB-9481-4CCE-B110-FEDD334835B8}"/>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xmlns=""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xmlns=""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5441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fld id="{E54C9D30-3497-423C-8AA7-EBDFA2889AD7}" type="datetime1">
              <a:rPr lang="en-US" smtClean="0"/>
              <a:t>11/5/2023</a:t>
            </a:fld>
            <a:endParaRPr lang="en-US" dirty="0"/>
          </a:p>
        </p:txBody>
      </p:sp>
      <p:sp>
        <p:nvSpPr>
          <p:cNvPr id="5" name="Footer Placeholder 4">
            <a:extLst>
              <a:ext uri="{FF2B5EF4-FFF2-40B4-BE49-F238E27FC236}">
                <a16:creationId xmlns:a16="http://schemas.microsoft.com/office/drawing/2014/main" xmlns=""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xmlns=""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fld id="{4854181D-6920-4594-9A5D-6CE56DC9F8B2}" type="slidenum">
              <a:rPr lang="en-US" smtClean="0"/>
              <a:pPr/>
              <a:t>‹#›</a:t>
            </a:fld>
            <a:endParaRPr lang="en-US"/>
          </a:p>
        </p:txBody>
      </p:sp>
      <p:pic>
        <p:nvPicPr>
          <p:cNvPr id="7" name="Picture 6">
            <a:extLst>
              <a:ext uri="{FF2B5EF4-FFF2-40B4-BE49-F238E27FC236}">
                <a16:creationId xmlns:a16="http://schemas.microsoft.com/office/drawing/2014/main" xmlns="" id="{6A729BD6-04A6-7240-4643-7EF53D4CD995}"/>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101465" y="6466706"/>
            <a:ext cx="3989070" cy="257175"/>
          </a:xfrm>
          <a:prstGeom prst="rect">
            <a:avLst/>
          </a:prstGeom>
        </p:spPr>
      </p:pic>
    </p:spTree>
    <p:extLst>
      <p:ext uri="{BB962C8B-B14F-4D97-AF65-F5344CB8AC3E}">
        <p14:creationId xmlns:p14="http://schemas.microsoft.com/office/powerpoint/2010/main" val="22948912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A796F7D-7A73-B648-44FA-766F447A96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a:extLst>
              <a:ext uri="{FF2B5EF4-FFF2-40B4-BE49-F238E27FC236}">
                <a16:creationId xmlns:a16="http://schemas.microsoft.com/office/drawing/2014/main" xmlns="" id="{606D43B2-13CC-4126-9DFF-5A71875B0F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xmlns="" id="{B491E027-A15F-21FA-F242-AE72022C27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F8A855-76D9-41C4-9E7A-585E23688E61}" type="datetime1">
              <a:rPr lang="en-US" smtClean="0"/>
              <a:t>11/5/2023</a:t>
            </a:fld>
            <a:endParaRPr lang="el-GR"/>
          </a:p>
        </p:txBody>
      </p:sp>
      <p:sp>
        <p:nvSpPr>
          <p:cNvPr id="5" name="Footer Placeholder 4">
            <a:extLst>
              <a:ext uri="{FF2B5EF4-FFF2-40B4-BE49-F238E27FC236}">
                <a16:creationId xmlns:a16="http://schemas.microsoft.com/office/drawing/2014/main" xmlns="" id="{B3C4E031-5995-177D-4542-4A1F7C2076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a:extLst>
              <a:ext uri="{FF2B5EF4-FFF2-40B4-BE49-F238E27FC236}">
                <a16:creationId xmlns:a16="http://schemas.microsoft.com/office/drawing/2014/main" xmlns="" id="{B0851A37-5633-31D9-8A62-0F0FDA8EFD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B4C96-8CD7-4457-8E52-9CE103A20E27}" type="slidenum">
              <a:rPr lang="el-GR" smtClean="0"/>
              <a:t>‹#›</a:t>
            </a:fld>
            <a:endParaRPr lang="el-GR"/>
          </a:p>
        </p:txBody>
      </p:sp>
    </p:spTree>
    <p:extLst>
      <p:ext uri="{BB962C8B-B14F-4D97-AF65-F5344CB8AC3E}">
        <p14:creationId xmlns:p14="http://schemas.microsoft.com/office/powerpoint/2010/main" val="34505670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hart" Target="../charts/chart11.xml"/><Relationship Id="rId4" Type="http://schemas.openxmlformats.org/officeDocument/2006/relationships/chart" Target="../charts/chart10.xml"/></Relationships>
</file>

<file path=ppt/slides/_rels/slide1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hart" Target="../charts/chart16.xml"/><Relationship Id="rId4" Type="http://schemas.openxmlformats.org/officeDocument/2006/relationships/chart" Target="../charts/chart15.xml"/></Relationships>
</file>

<file path=ppt/slides/_rels/slide1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chart" Target="../charts/chart19.xml"/><Relationship Id="rId4" Type="http://schemas.openxmlformats.org/officeDocument/2006/relationships/chart" Target="../charts/chart18.xml"/></Relationships>
</file>

<file path=ppt/slides/_rels/slide16.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22.xml"/></Relationships>
</file>

<file path=ppt/slides/_rels/slide1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hart" Target="../charts/chart25.xml"/><Relationship Id="rId4" Type="http://schemas.openxmlformats.org/officeDocument/2006/relationships/chart" Target="../charts/chart24.xml"/></Relationships>
</file>

<file path=ppt/slides/_rels/slide19.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chart" Target="../charts/chart29.xml"/><Relationship Id="rId4" Type="http://schemas.openxmlformats.org/officeDocument/2006/relationships/chart" Target="../charts/chart28.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chart" Target="../charts/chart35.xml"/><Relationship Id="rId4" Type="http://schemas.openxmlformats.org/officeDocument/2006/relationships/chart" Target="../charts/chart34.xml"/></Relationships>
</file>

<file path=ppt/slides/_rels/slide24.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chart" Target="../charts/chart38.xml"/><Relationship Id="rId4" Type="http://schemas.openxmlformats.org/officeDocument/2006/relationships/chart" Target="../charts/chart37.xml"/></Relationships>
</file>

<file path=ppt/slides/_rels/slide25.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chart" Target="../charts/chart41.xml"/><Relationship Id="rId4" Type="http://schemas.openxmlformats.org/officeDocument/2006/relationships/chart" Target="../charts/chart40.xml"/></Relationships>
</file>

<file path=ppt/slides/_rels/slide26.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43.xml"/></Relationships>
</file>

<file path=ppt/slides/_rels/slide27.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4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chart" Target="../charts/chart49.xml"/><Relationship Id="rId4" Type="http://schemas.openxmlformats.org/officeDocument/2006/relationships/chart" Target="../charts/chart48.xml"/></Relationships>
</file>

<file path=ppt/slides/_rels/slide31.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chart" Target="../charts/chart52.xml"/><Relationship Id="rId4" Type="http://schemas.openxmlformats.org/officeDocument/2006/relationships/chart" Target="../charts/chart5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C6E7E27-E36B-9ECB-8484-B89159C7A67F}"/>
              </a:ext>
            </a:extLst>
          </p:cNvPr>
          <p:cNvSpPr>
            <a:spLocks noGrp="1"/>
          </p:cNvSpPr>
          <p:nvPr>
            <p:ph type="ctrTitle"/>
          </p:nvPr>
        </p:nvSpPr>
        <p:spPr>
          <a:xfrm>
            <a:off x="910449" y="2422843"/>
            <a:ext cx="6552662" cy="2387600"/>
          </a:xfrm>
        </p:spPr>
        <p:txBody>
          <a:bodyPr>
            <a:noAutofit/>
          </a:bodyPr>
          <a:lstStyle/>
          <a:p>
            <a:pPr algn="l"/>
            <a:r>
              <a:rPr lang="el-GR" sz="3200" dirty="0">
                <a:solidFill>
                  <a:schemeClr val="accent1"/>
                </a:solidFill>
                <a:effectLst>
                  <a:outerShdw blurRad="38100" dist="38100" dir="2700000" algn="tl">
                    <a:srgbClr val="000000">
                      <a:alpha val="43137"/>
                    </a:srgbClr>
                  </a:outerShdw>
                </a:effectLst>
              </a:rPr>
              <a:t>Πανελλαδική Έρευνα Κοινής Γνώμης</a:t>
            </a:r>
            <a:r>
              <a:rPr lang="el-GR" sz="3600" dirty="0">
                <a:solidFill>
                  <a:schemeClr val="accent1"/>
                </a:solidFill>
                <a:effectLst>
                  <a:outerShdw blurRad="38100" dist="38100" dir="2700000" algn="tl">
                    <a:srgbClr val="000000">
                      <a:alpha val="43137"/>
                    </a:srgbClr>
                  </a:outerShdw>
                </a:effectLst>
              </a:rPr>
              <a:t/>
            </a:r>
            <a:br>
              <a:rPr lang="el-GR" sz="3600" dirty="0">
                <a:solidFill>
                  <a:schemeClr val="accent1"/>
                </a:solidFill>
                <a:effectLst>
                  <a:outerShdw blurRad="38100" dist="38100" dir="2700000" algn="tl">
                    <a:srgbClr val="000000">
                      <a:alpha val="43137"/>
                    </a:srgbClr>
                  </a:outerShdw>
                </a:effectLst>
              </a:rPr>
            </a:br>
            <a:r>
              <a:rPr lang="el-GR" sz="3600" dirty="0">
                <a:solidFill>
                  <a:schemeClr val="accent1"/>
                </a:solidFill>
                <a:effectLst>
                  <a:outerShdw blurRad="38100" dist="38100" dir="2700000" algn="tl">
                    <a:srgbClr val="000000">
                      <a:alpha val="43137"/>
                    </a:srgbClr>
                  </a:outerShdw>
                </a:effectLst>
              </a:rPr>
              <a:t/>
            </a:r>
            <a:br>
              <a:rPr lang="el-GR" sz="3600" dirty="0">
                <a:solidFill>
                  <a:schemeClr val="accent1"/>
                </a:solidFill>
                <a:effectLst>
                  <a:outerShdw blurRad="38100" dist="38100" dir="2700000" algn="tl">
                    <a:srgbClr val="000000">
                      <a:alpha val="43137"/>
                    </a:srgbClr>
                  </a:outerShdw>
                </a:effectLst>
              </a:rPr>
            </a:br>
            <a:r>
              <a:rPr lang="el-GR" sz="3200" dirty="0">
                <a:solidFill>
                  <a:schemeClr val="accent6">
                    <a:lumMod val="60000"/>
                    <a:lumOff val="40000"/>
                  </a:schemeClr>
                </a:solidFill>
                <a:effectLst>
                  <a:outerShdw blurRad="38100" dist="38100" dir="2700000" algn="tl">
                    <a:srgbClr val="000000">
                      <a:alpha val="43137"/>
                    </a:srgbClr>
                  </a:outerShdw>
                </a:effectLst>
              </a:rPr>
              <a:t>Το Ελληνικό Πολιτικό Ζήτημα</a:t>
            </a:r>
            <a:endParaRPr lang="el-GR" sz="3600" dirty="0">
              <a:solidFill>
                <a:schemeClr val="accent6">
                  <a:lumMod val="60000"/>
                  <a:lumOff val="40000"/>
                </a:schemeClr>
              </a:solidFill>
              <a:effectLst>
                <a:outerShdw blurRad="38100" dist="38100" dir="2700000" algn="tl">
                  <a:srgbClr val="000000">
                    <a:alpha val="43137"/>
                  </a:srgbClr>
                </a:outerShdw>
              </a:effectLst>
            </a:endParaRPr>
          </a:p>
        </p:txBody>
      </p:sp>
      <p:sp>
        <p:nvSpPr>
          <p:cNvPr id="5" name="Subtitle 4">
            <a:extLst>
              <a:ext uri="{FF2B5EF4-FFF2-40B4-BE49-F238E27FC236}">
                <a16:creationId xmlns:a16="http://schemas.microsoft.com/office/drawing/2014/main" xmlns="" id="{0752D96F-5E3B-6C1A-0E89-1122A055877E}"/>
              </a:ext>
            </a:extLst>
          </p:cNvPr>
          <p:cNvSpPr>
            <a:spLocks noGrp="1"/>
          </p:cNvSpPr>
          <p:nvPr>
            <p:ph type="subTitle" idx="1"/>
          </p:nvPr>
        </p:nvSpPr>
        <p:spPr>
          <a:xfrm>
            <a:off x="910449" y="5438042"/>
            <a:ext cx="6552662" cy="1237218"/>
          </a:xfrm>
        </p:spPr>
        <p:txBody>
          <a:bodyPr/>
          <a:lstStyle/>
          <a:p>
            <a:pPr algn="l"/>
            <a:r>
              <a:rPr lang="el-GR" dirty="0">
                <a:solidFill>
                  <a:schemeClr val="accent1"/>
                </a:solidFill>
              </a:rPr>
              <a:t>Νοέμβριος 2023</a:t>
            </a:r>
          </a:p>
        </p:txBody>
      </p:sp>
      <p:pic>
        <p:nvPicPr>
          <p:cNvPr id="14" name="Picture 13" descr="A group of colorful lights&#10;&#10;Description automatically generated">
            <a:extLst>
              <a:ext uri="{FF2B5EF4-FFF2-40B4-BE49-F238E27FC236}">
                <a16:creationId xmlns:a16="http://schemas.microsoft.com/office/drawing/2014/main" xmlns="" id="{68AEF5BE-2403-2E0C-EBAB-C6C0610AF90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052" r="9950" b="3"/>
          <a:stretch/>
        </p:blipFill>
        <p:spPr>
          <a:xfrm>
            <a:off x="7519673" y="1998977"/>
            <a:ext cx="2040674" cy="2040674"/>
          </a:xfrm>
          <a:custGeom>
            <a:avLst/>
            <a:gdLst/>
            <a:ahLst/>
            <a:cxnLst/>
            <a:rect l="l" t="t" r="r" b="b"/>
            <a:pathLst>
              <a:path w="2040674" h="2040674">
                <a:moveTo>
                  <a:pt x="1020337" y="0"/>
                </a:moveTo>
                <a:cubicBezTo>
                  <a:pt x="1583854" y="0"/>
                  <a:pt x="2040674" y="456820"/>
                  <a:pt x="2040674" y="1020337"/>
                </a:cubicBezTo>
                <a:cubicBezTo>
                  <a:pt x="2040674" y="1583854"/>
                  <a:pt x="1583854" y="2040674"/>
                  <a:pt x="1020337" y="2040674"/>
                </a:cubicBezTo>
                <a:cubicBezTo>
                  <a:pt x="456820" y="2040674"/>
                  <a:pt x="0" y="1583854"/>
                  <a:pt x="0" y="1020337"/>
                </a:cubicBezTo>
                <a:cubicBezTo>
                  <a:pt x="0" y="456820"/>
                  <a:pt x="456820" y="0"/>
                  <a:pt x="1020337" y="0"/>
                </a:cubicBezTo>
                <a:close/>
              </a:path>
            </a:pathLst>
          </a:custGeom>
        </p:spPr>
      </p:pic>
      <p:pic>
        <p:nvPicPr>
          <p:cNvPr id="15" name="Picture 14" descr="A triangle shaped neon lights&#10;&#10;Description automatically generated with medium confidence">
            <a:extLst>
              <a:ext uri="{FF2B5EF4-FFF2-40B4-BE49-F238E27FC236}">
                <a16:creationId xmlns:a16="http://schemas.microsoft.com/office/drawing/2014/main" xmlns="" id="{41348B9F-33F2-7E25-915A-0F7F1E40D33E}"/>
              </a:ext>
            </a:extLst>
          </p:cNvPr>
          <p:cNvPicPr>
            <a:picLocks noChangeAspect="1"/>
          </p:cNvPicPr>
          <p:nvPr/>
        </p:nvPicPr>
        <p:blipFill rotWithShape="1">
          <a:blip r:embed="rId3">
            <a:extLst>
              <a:ext uri="{28A0092B-C50C-407E-A947-70E740481C1C}">
                <a14:useLocalDpi xmlns:a14="http://schemas.microsoft.com/office/drawing/2010/main" val="0"/>
              </a:ext>
            </a:extLst>
          </a:blip>
          <a:srcRect l="9764" r="12804" b="-5"/>
          <a:stretch/>
        </p:blipFill>
        <p:spPr>
          <a:xfrm>
            <a:off x="9140635" y="9"/>
            <a:ext cx="3051365" cy="3113305"/>
          </a:xfrm>
          <a:custGeom>
            <a:avLst/>
            <a:gdLst/>
            <a:ahLst/>
            <a:cxnLst/>
            <a:rect l="l" t="t" r="r" b="b"/>
            <a:pathLst>
              <a:path w="2866840" h="2925044">
                <a:moveTo>
                  <a:pt x="1437601" y="0"/>
                </a:moveTo>
                <a:lnTo>
                  <a:pt x="1488735" y="0"/>
                </a:lnTo>
                <a:lnTo>
                  <a:pt x="1612768" y="6263"/>
                </a:lnTo>
                <a:cubicBezTo>
                  <a:pt x="2203017" y="66206"/>
                  <a:pt x="2689551" y="476982"/>
                  <a:pt x="2860554" y="1026775"/>
                </a:cubicBezTo>
                <a:lnTo>
                  <a:pt x="2866840" y="1051223"/>
                </a:lnTo>
                <a:lnTo>
                  <a:pt x="2866840" y="1872530"/>
                </a:lnTo>
                <a:lnTo>
                  <a:pt x="2860554" y="1896978"/>
                </a:lnTo>
                <a:cubicBezTo>
                  <a:pt x="2675300" y="2492588"/>
                  <a:pt x="2119737" y="2925044"/>
                  <a:pt x="1463168" y="2925044"/>
                </a:cubicBezTo>
                <a:cubicBezTo>
                  <a:pt x="655082" y="2925044"/>
                  <a:pt x="0" y="2269962"/>
                  <a:pt x="0" y="1461877"/>
                </a:cubicBezTo>
                <a:cubicBezTo>
                  <a:pt x="0" y="704296"/>
                  <a:pt x="575756" y="81192"/>
                  <a:pt x="1313568" y="6263"/>
                </a:cubicBezTo>
                <a:close/>
              </a:path>
            </a:pathLst>
          </a:custGeom>
        </p:spPr>
      </p:pic>
      <p:pic>
        <p:nvPicPr>
          <p:cNvPr id="16" name="Content Placeholder 4" descr="A group of neon lights in a triangle shape&#10;&#10;Description automatically generated">
            <a:extLst>
              <a:ext uri="{FF2B5EF4-FFF2-40B4-BE49-F238E27FC236}">
                <a16:creationId xmlns:a16="http://schemas.microsoft.com/office/drawing/2014/main" xmlns="" id="{EE078091-A2CF-18BA-43B2-190766980693}"/>
              </a:ext>
            </a:extLst>
          </p:cNvPr>
          <p:cNvPicPr>
            <a:picLocks noChangeAspect="1"/>
          </p:cNvPicPr>
          <p:nvPr/>
        </p:nvPicPr>
        <p:blipFill rotWithShape="1">
          <a:blip r:embed="rId4">
            <a:extLst>
              <a:ext uri="{28A0092B-C50C-407E-A947-70E740481C1C}">
                <a14:useLocalDpi xmlns:a14="http://schemas.microsoft.com/office/drawing/2010/main" val="0"/>
              </a:ext>
            </a:extLst>
          </a:blip>
          <a:srcRect l="9243" r="8749" b="2"/>
          <a:stretch/>
        </p:blipFill>
        <p:spPr>
          <a:xfrm>
            <a:off x="8490856" y="3292673"/>
            <a:ext cx="3701143" cy="3565327"/>
          </a:xfrm>
          <a:custGeom>
            <a:avLst/>
            <a:gdLst/>
            <a:ahLst/>
            <a:cxnLst/>
            <a:rect l="l" t="t" r="r" b="b"/>
            <a:pathLst>
              <a:path w="5923214" h="5705857">
                <a:moveTo>
                  <a:pt x="3612238" y="0"/>
                </a:moveTo>
                <a:cubicBezTo>
                  <a:pt x="4485043" y="0"/>
                  <a:pt x="5285549" y="309553"/>
                  <a:pt x="5909957" y="824860"/>
                </a:cubicBezTo>
                <a:lnTo>
                  <a:pt x="5923214" y="836909"/>
                </a:lnTo>
                <a:lnTo>
                  <a:pt x="5923214" y="5705857"/>
                </a:lnTo>
                <a:lnTo>
                  <a:pt x="672237" y="5705857"/>
                </a:lnTo>
                <a:lnTo>
                  <a:pt x="616914" y="5631875"/>
                </a:lnTo>
                <a:cubicBezTo>
                  <a:pt x="227427" y="5055358"/>
                  <a:pt x="0" y="4360357"/>
                  <a:pt x="0" y="3612238"/>
                </a:cubicBezTo>
                <a:cubicBezTo>
                  <a:pt x="0" y="1617255"/>
                  <a:pt x="1617255" y="0"/>
                  <a:pt x="3612238" y="0"/>
                </a:cubicBezTo>
                <a:close/>
              </a:path>
            </a:pathLst>
          </a:custGeom>
        </p:spPr>
      </p:pic>
      <p:pic>
        <p:nvPicPr>
          <p:cNvPr id="2" name="Picture 1">
            <a:extLst>
              <a:ext uri="{FF2B5EF4-FFF2-40B4-BE49-F238E27FC236}">
                <a16:creationId xmlns:a16="http://schemas.microsoft.com/office/drawing/2014/main" xmlns="" id="{FFA08655-533D-1EBA-53F7-7021661E5B76}"/>
              </a:ext>
            </a:extLst>
          </p:cNvPr>
          <p:cNvPicPr>
            <a:picLocks noChangeAspect="1"/>
          </p:cNvPicPr>
          <p:nvPr/>
        </p:nvPicPr>
        <p:blipFill>
          <a:blip r:embed="rId5"/>
          <a:stretch>
            <a:fillRect/>
          </a:stretch>
        </p:blipFill>
        <p:spPr>
          <a:xfrm>
            <a:off x="985127" y="812023"/>
            <a:ext cx="1682245" cy="1046274"/>
          </a:xfrm>
          <a:prstGeom prst="rect">
            <a:avLst/>
          </a:prstGeom>
        </p:spPr>
      </p:pic>
    </p:spTree>
    <p:extLst>
      <p:ext uri="{BB962C8B-B14F-4D97-AF65-F5344CB8AC3E}">
        <p14:creationId xmlns:p14="http://schemas.microsoft.com/office/powerpoint/2010/main" val="4225695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F92CC14D-FA76-F6B1-EB23-88178D3D0F4D}"/>
              </a:ext>
            </a:extLst>
          </p:cNvPr>
          <p:cNvSpPr>
            <a:spLocks noGrp="1"/>
          </p:cNvSpPr>
          <p:nvPr>
            <p:ph type="title"/>
          </p:nvPr>
        </p:nvSpPr>
        <p:spPr/>
        <p:txBody>
          <a:bodyPr/>
          <a:lstStyle/>
          <a:p>
            <a:r>
              <a:rPr lang="el-GR" dirty="0"/>
              <a:t>Το ελληνικό πολιτικό ζήτημα – Μια τριπλή ασυμμετρία</a:t>
            </a:r>
          </a:p>
        </p:txBody>
      </p:sp>
      <p:sp>
        <p:nvSpPr>
          <p:cNvPr id="7" name="TextBox 6">
            <a:extLst>
              <a:ext uri="{FF2B5EF4-FFF2-40B4-BE49-F238E27FC236}">
                <a16:creationId xmlns:a16="http://schemas.microsoft.com/office/drawing/2014/main" xmlns="" id="{B6895810-C92F-A005-6286-EEDEC07C14F1}"/>
              </a:ext>
            </a:extLst>
          </p:cNvPr>
          <p:cNvSpPr txBox="1"/>
          <p:nvPr/>
        </p:nvSpPr>
        <p:spPr>
          <a:xfrm>
            <a:off x="97498" y="1630588"/>
            <a:ext cx="3845954" cy="4524315"/>
          </a:xfrm>
          <a:prstGeom prst="rect">
            <a:avLst/>
          </a:prstGeom>
          <a:noFill/>
        </p:spPr>
        <p:txBody>
          <a:bodyPr wrap="square" rtlCol="0">
            <a:spAutoFit/>
          </a:bodyPr>
          <a:lstStyle/>
          <a:p>
            <a:pPr algn="just"/>
            <a:r>
              <a:rPr lang="el-GR" sz="1600" dirty="0"/>
              <a:t>Στο επίπεδο της διακυβέρνησης, το αίσθημα ματαίωσης των πολιτών επιτείνεται από την εικόνα ενός κράτους αναποτελεσματικού, με κύρια ευθύνη του πολιτικού συστήματος συνολικά και διαχρονικά.</a:t>
            </a:r>
          </a:p>
          <a:p>
            <a:pPr algn="just"/>
            <a:endParaRPr lang="el-GR" sz="1600" dirty="0"/>
          </a:p>
          <a:p>
            <a:pPr algn="just"/>
            <a:r>
              <a:rPr lang="el-GR" sz="1600" dirty="0"/>
              <a:t>Ταυτόχρονα, η αποκέντρωση της εξουσίας θεωρείται πιο συμβατή με τη δημοκρατία μας απ’ ό,τι ένα συγκεντρωτικό μοντέλο, ενώ αναζητούνται ισχυρά θεσμικά αντίβαρα (με την αντιπολίτευση να αποτελεί «μαύρο κουτί»).</a:t>
            </a:r>
          </a:p>
          <a:p>
            <a:pPr algn="just"/>
            <a:endParaRPr lang="el-GR" sz="1600" dirty="0"/>
          </a:p>
          <a:p>
            <a:pPr algn="just"/>
            <a:r>
              <a:rPr lang="el-GR" sz="1600" dirty="0"/>
              <a:t>Σε αυτό το πλαίσιο, μια σειρά θεσμικές προτάσεις ανανέωσης του συστήματος διακυβέρνησης φαίνεται να αξίζει να γίνουν αντικείμενο πολιτικού διαλόγου.</a:t>
            </a:r>
          </a:p>
        </p:txBody>
      </p:sp>
      <p:graphicFrame>
        <p:nvGraphicFramePr>
          <p:cNvPr id="8" name="Diagram 7">
            <a:extLst>
              <a:ext uri="{FF2B5EF4-FFF2-40B4-BE49-F238E27FC236}">
                <a16:creationId xmlns:a16="http://schemas.microsoft.com/office/drawing/2014/main" xmlns="" id="{27E3BD98-2DF9-BFC6-F487-6B6752056AB7}"/>
              </a:ext>
            </a:extLst>
          </p:cNvPr>
          <p:cNvGraphicFramePr/>
          <p:nvPr>
            <p:extLst>
              <p:ext uri="{D42A27DB-BD31-4B8C-83A1-F6EECF244321}">
                <p14:modId xmlns:p14="http://schemas.microsoft.com/office/powerpoint/2010/main" val="1998525547"/>
              </p:ext>
            </p:extLst>
          </p:nvPr>
        </p:nvGraphicFramePr>
        <p:xfrm>
          <a:off x="3030071" y="1642996"/>
          <a:ext cx="7721599" cy="43812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4">
            <a:extLst>
              <a:ext uri="{FF2B5EF4-FFF2-40B4-BE49-F238E27FC236}">
                <a16:creationId xmlns:a16="http://schemas.microsoft.com/office/drawing/2014/main" xmlns="" id="{CFE9629B-089A-CDEB-7482-1A4379D9642B}"/>
              </a:ext>
            </a:extLst>
          </p:cNvPr>
          <p:cNvSpPr>
            <a:spLocks noGrp="1"/>
          </p:cNvSpPr>
          <p:nvPr>
            <p:ph type="sldNum" sz="quarter" idx="12"/>
          </p:nvPr>
        </p:nvSpPr>
        <p:spPr>
          <a:xfrm>
            <a:off x="9275974" y="6410513"/>
            <a:ext cx="2743200" cy="365125"/>
          </a:xfrm>
        </p:spPr>
        <p:txBody>
          <a:bodyPr/>
          <a:lstStyle/>
          <a:p>
            <a:fld id="{4854181D-6920-4594-9A5D-6CE56DC9F8B2}" type="slidenum">
              <a:rPr lang="en-US" smtClean="0"/>
              <a:pPr/>
              <a:t>10</a:t>
            </a:fld>
            <a:endParaRPr lang="en-US" dirty="0"/>
          </a:p>
        </p:txBody>
      </p:sp>
    </p:spTree>
    <p:extLst>
      <p:ext uri="{BB962C8B-B14F-4D97-AF65-F5344CB8AC3E}">
        <p14:creationId xmlns:p14="http://schemas.microsoft.com/office/powerpoint/2010/main" val="15620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8"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xmlns="" id="{6798D534-A8E7-4754-87B6-1B0F00CB6C71}"/>
              </a:ext>
            </a:extLst>
          </p:cNvPr>
          <p:cNvGraphicFramePr>
            <a:graphicFrameLocks noGrp="1"/>
          </p:cNvGraphicFramePr>
          <p:nvPr>
            <p:ph idx="1"/>
            <p:extLst>
              <p:ext uri="{D42A27DB-BD31-4B8C-83A1-F6EECF244321}">
                <p14:modId xmlns:p14="http://schemas.microsoft.com/office/powerpoint/2010/main" val="1795532868"/>
              </p:ext>
            </p:extLst>
          </p:nvPr>
        </p:nvGraphicFramePr>
        <p:xfrm>
          <a:off x="232797" y="1344153"/>
          <a:ext cx="5573256" cy="22786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xmlns="" id="{17FBDC5D-038F-4217-B0A2-90AFE5E47F31}"/>
              </a:ext>
            </a:extLst>
          </p:cNvPr>
          <p:cNvGraphicFramePr/>
          <p:nvPr>
            <p:extLst>
              <p:ext uri="{D42A27DB-BD31-4B8C-83A1-F6EECF244321}">
                <p14:modId xmlns:p14="http://schemas.microsoft.com/office/powerpoint/2010/main" val="3275608147"/>
              </p:ext>
            </p:extLst>
          </p:nvPr>
        </p:nvGraphicFramePr>
        <p:xfrm>
          <a:off x="6246941" y="1327355"/>
          <a:ext cx="5591097" cy="4968725"/>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xmlns="" id="{839F415E-20A8-42F8-9C28-4C0D118DE70F}"/>
              </a:ext>
            </a:extLst>
          </p:cNvPr>
          <p:cNvSpPr txBox="1"/>
          <p:nvPr/>
        </p:nvSpPr>
        <p:spPr>
          <a:xfrm>
            <a:off x="8904312" y="6516052"/>
            <a:ext cx="244827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900" b="1" i="0" u="none" strike="noStrike" kern="1200" cap="none" spc="0" normalizeH="0" baseline="0" noProof="0" dirty="0">
                <a:ln>
                  <a:noFill/>
                </a:ln>
                <a:solidFill>
                  <a:prstClr val="white">
                    <a:lumMod val="50000"/>
                  </a:prstClr>
                </a:solidFill>
                <a:effectLst/>
                <a:uLnTx/>
                <a:uFillTx/>
                <a:latin typeface="Trebuchet MS"/>
                <a:ea typeface="+mn-ea"/>
                <a:cs typeface="+mn-cs"/>
              </a:rPr>
              <a:t>*  Βάση μικρότερη των 60 ατόμων</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900" b="1" i="0" u="none" strike="noStrike" kern="1200" cap="none" spc="0" normalizeH="0" baseline="0" noProof="0" dirty="0">
                <a:ln>
                  <a:noFill/>
                </a:ln>
                <a:solidFill>
                  <a:prstClr val="white">
                    <a:lumMod val="50000"/>
                  </a:prstClr>
                </a:solidFill>
                <a:effectLst/>
                <a:uLnTx/>
                <a:uFillTx/>
                <a:latin typeface="Trebuchet MS"/>
                <a:ea typeface="+mn-ea"/>
                <a:cs typeface="+mn-cs"/>
              </a:rPr>
              <a:t>** Λευκό/Άκυρο/Δεν ψήφισαν/ΔΑ</a:t>
            </a:r>
            <a:endParaRPr kumimoji="0" lang="en-US" sz="900" b="1" i="0" u="none" strike="noStrike" kern="1200" cap="none" spc="0" normalizeH="0" baseline="0" noProof="0" dirty="0">
              <a:ln>
                <a:noFill/>
              </a:ln>
              <a:solidFill>
                <a:prstClr val="white">
                  <a:lumMod val="50000"/>
                </a:prstClr>
              </a:solidFill>
              <a:effectLst/>
              <a:uLnTx/>
              <a:uFillTx/>
              <a:latin typeface="Trebuchet MS"/>
              <a:ea typeface="+mn-ea"/>
              <a:cs typeface="+mn-cs"/>
            </a:endParaRPr>
          </a:p>
        </p:txBody>
      </p:sp>
      <p:graphicFrame>
        <p:nvGraphicFramePr>
          <p:cNvPr id="2" name="Content Placeholder 8">
            <a:extLst>
              <a:ext uri="{FF2B5EF4-FFF2-40B4-BE49-F238E27FC236}">
                <a16:creationId xmlns:a16="http://schemas.microsoft.com/office/drawing/2014/main" xmlns="" id="{02BFF8CA-2948-23E3-280C-0136C8A5F60D}"/>
              </a:ext>
            </a:extLst>
          </p:cNvPr>
          <p:cNvGraphicFramePr>
            <a:graphicFrameLocks/>
          </p:cNvGraphicFramePr>
          <p:nvPr/>
        </p:nvGraphicFramePr>
        <p:xfrm>
          <a:off x="232797" y="3713342"/>
          <a:ext cx="5647166" cy="2451962"/>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a:extLst>
              <a:ext uri="{FF2B5EF4-FFF2-40B4-BE49-F238E27FC236}">
                <a16:creationId xmlns:a16="http://schemas.microsoft.com/office/drawing/2014/main" xmlns="" id="{CFB5D257-924C-D5BC-F178-B1DA34B5814E}"/>
              </a:ext>
            </a:extLst>
          </p:cNvPr>
          <p:cNvSpPr txBox="1"/>
          <p:nvPr/>
        </p:nvSpPr>
        <p:spPr>
          <a:xfrm>
            <a:off x="283029" y="1028996"/>
            <a:ext cx="11361811" cy="276999"/>
          </a:xfrm>
          <a:prstGeom prst="rect">
            <a:avLst/>
          </a:prstGeom>
          <a:noFill/>
        </p:spPr>
        <p:txBody>
          <a:bodyPr wrap="square">
            <a:spAutoFit/>
          </a:bodyPr>
          <a:lstStyle/>
          <a:p>
            <a:r>
              <a:rPr lang="el-GR" sz="1200" b="1" i="1" dirty="0">
                <a:solidFill>
                  <a:schemeClr val="accent3"/>
                </a:solidFill>
              </a:rPr>
              <a:t>‘Μετά τις εμπειρίες των τελευταίων ετών (πανδημία, ενεργειακή κρίση, πληθωρισμός, δυστύχημα στα Τέμπη, φυσικές καταστροφές) πιστεύετε ότι το κράτος στη χώρα μας… ;’</a:t>
            </a:r>
          </a:p>
        </p:txBody>
      </p:sp>
      <p:sp>
        <p:nvSpPr>
          <p:cNvPr id="8" name="Title 7">
            <a:extLst>
              <a:ext uri="{FF2B5EF4-FFF2-40B4-BE49-F238E27FC236}">
                <a16:creationId xmlns:a16="http://schemas.microsoft.com/office/drawing/2014/main" xmlns="" id="{56C24F8C-F4BD-9AEC-91CE-23CC6325F0DF}"/>
              </a:ext>
            </a:extLst>
          </p:cNvPr>
          <p:cNvSpPr>
            <a:spLocks noGrp="1"/>
          </p:cNvSpPr>
          <p:nvPr>
            <p:ph type="title"/>
          </p:nvPr>
        </p:nvSpPr>
        <p:spPr/>
        <p:txBody>
          <a:bodyPr>
            <a:normAutofit fontScale="90000"/>
          </a:bodyPr>
          <a:lstStyle/>
          <a:p>
            <a:r>
              <a:rPr lang="el-GR" dirty="0"/>
              <a:t>Μέσα στις «</a:t>
            </a:r>
            <a:r>
              <a:rPr lang="el-GR" dirty="0" err="1"/>
              <a:t>πολυ</a:t>
            </a:r>
            <a:r>
              <a:rPr lang="el-GR" dirty="0"/>
              <a:t>-κρίσεις» της εποχής, το κράτος δίνει μια εικόνα ανεπάρκειας και αναποτελεσματικότητας…</a:t>
            </a:r>
          </a:p>
        </p:txBody>
      </p:sp>
      <p:sp>
        <p:nvSpPr>
          <p:cNvPr id="3" name="Slide Number Placeholder 4">
            <a:extLst>
              <a:ext uri="{FF2B5EF4-FFF2-40B4-BE49-F238E27FC236}">
                <a16:creationId xmlns:a16="http://schemas.microsoft.com/office/drawing/2014/main" xmlns="" id="{8C91893C-3B6B-1FB5-090B-FEC99A9D4E16}"/>
              </a:ext>
            </a:extLst>
          </p:cNvPr>
          <p:cNvSpPr>
            <a:spLocks noGrp="1"/>
          </p:cNvSpPr>
          <p:nvPr>
            <p:ph type="sldNum" sz="quarter" idx="12"/>
          </p:nvPr>
        </p:nvSpPr>
        <p:spPr>
          <a:xfrm>
            <a:off x="9275974" y="6410513"/>
            <a:ext cx="2743200" cy="365125"/>
          </a:xfrm>
        </p:spPr>
        <p:txBody>
          <a:bodyPr/>
          <a:lstStyle/>
          <a:p>
            <a:fld id="{4854181D-6920-4594-9A5D-6CE56DC9F8B2}" type="slidenum">
              <a:rPr lang="en-US" smtClean="0"/>
              <a:pPr/>
              <a:t>11</a:t>
            </a:fld>
            <a:endParaRPr lang="en-US" dirty="0"/>
          </a:p>
        </p:txBody>
      </p:sp>
      <p:sp>
        <p:nvSpPr>
          <p:cNvPr id="5" name="TextBox 4">
            <a:extLst>
              <a:ext uri="{FF2B5EF4-FFF2-40B4-BE49-F238E27FC236}">
                <a16:creationId xmlns:a16="http://schemas.microsoft.com/office/drawing/2014/main" xmlns="" id="{04E7F589-1AF7-058A-983B-3299CB6BFE93}"/>
              </a:ext>
            </a:extLst>
          </p:cNvPr>
          <p:cNvSpPr txBox="1"/>
          <p:nvPr/>
        </p:nvSpPr>
        <p:spPr>
          <a:xfrm>
            <a:off x="0" y="6451735"/>
            <a:ext cx="648073" cy="4062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spTree>
    <p:extLst>
      <p:ext uri="{BB962C8B-B14F-4D97-AF65-F5344CB8AC3E}">
        <p14:creationId xmlns:p14="http://schemas.microsoft.com/office/powerpoint/2010/main" val="1370395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13" grpId="0">
        <p:bldAsOne/>
      </p:bldGraphic>
      <p:bldP spid="14" grpId="0"/>
      <p:bldGraphic spid="2" grpId="0">
        <p:bldAsOne/>
      </p:bldGraphic>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xmlns="" id="{40B0670D-23B6-4E80-B5C7-0E98C30917FA}"/>
              </a:ext>
            </a:extLst>
          </p:cNvPr>
          <p:cNvGraphicFramePr>
            <a:graphicFrameLocks noGrp="1"/>
          </p:cNvGraphicFramePr>
          <p:nvPr>
            <p:ph idx="1"/>
            <p:extLst>
              <p:ext uri="{D42A27DB-BD31-4B8C-83A1-F6EECF244321}">
                <p14:modId xmlns:p14="http://schemas.microsoft.com/office/powerpoint/2010/main" val="3584174662"/>
              </p:ext>
            </p:extLst>
          </p:nvPr>
        </p:nvGraphicFramePr>
        <p:xfrm>
          <a:off x="467622" y="1387817"/>
          <a:ext cx="10837067" cy="485354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xmlns="" id="{8B457078-B60D-C95B-FC2F-F0416A2500CD}"/>
              </a:ext>
            </a:extLst>
          </p:cNvPr>
          <p:cNvSpPr txBox="1"/>
          <p:nvPr/>
        </p:nvSpPr>
        <p:spPr>
          <a:xfrm>
            <a:off x="945596" y="1080163"/>
            <a:ext cx="9881118" cy="276999"/>
          </a:xfrm>
          <a:prstGeom prst="rect">
            <a:avLst/>
          </a:prstGeom>
          <a:noFill/>
        </p:spPr>
        <p:txBody>
          <a:bodyPr wrap="square">
            <a:spAutoFit/>
          </a:bodyPr>
          <a:lstStyle/>
          <a:p>
            <a:pPr algn="ctr"/>
            <a:r>
              <a:rPr lang="en-US" sz="1200" b="1" i="1" u="none" strike="noStrike" kern="0" spc="0" dirty="0">
                <a:solidFill>
                  <a:schemeClr val="accent3"/>
                </a:solidFill>
                <a:uFill>
                  <a:solidFill>
                    <a:srgbClr val="000000"/>
                  </a:solidFill>
                </a:uFill>
                <a:latin typeface="Trebuchet MS" panose="020B0603020202020204" pitchFamily="34" charset="0"/>
                <a:ea typeface="Arial Unicode MS"/>
                <a:cs typeface="Arial" panose="020B0604020202020204" pitchFamily="34" charset="0"/>
              </a:rPr>
              <a:t>‘</a:t>
            </a:r>
            <a:r>
              <a:rPr lang="el-GR" sz="1200" b="1" i="1" u="none" strike="noStrike" kern="0" spc="0" dirty="0">
                <a:solidFill>
                  <a:schemeClr val="accent3"/>
                </a:solidFill>
                <a:uFill>
                  <a:solidFill>
                    <a:srgbClr val="000000"/>
                  </a:solidFill>
                </a:uFill>
                <a:latin typeface="Trebuchet MS" panose="020B0603020202020204" pitchFamily="34" charset="0"/>
                <a:ea typeface="Arial Unicode MS"/>
                <a:cs typeface="Arial" panose="020B0604020202020204" pitchFamily="34" charset="0"/>
              </a:rPr>
              <a:t>Για τη σημερινή εικόνα του κράτους τι ευθύνες πιστεύετε ότι έχουν…;</a:t>
            </a:r>
            <a:r>
              <a:rPr lang="en-US" sz="1200" b="1" i="1" u="none" strike="noStrike" kern="0" spc="0" dirty="0">
                <a:solidFill>
                  <a:schemeClr val="accent3"/>
                </a:solidFill>
                <a:uFill>
                  <a:solidFill>
                    <a:srgbClr val="000000"/>
                  </a:solidFill>
                </a:uFill>
                <a:latin typeface="Trebuchet MS" panose="020B0603020202020204" pitchFamily="34" charset="0"/>
                <a:ea typeface="Arial Unicode MS"/>
                <a:cs typeface="Arial" panose="020B0604020202020204" pitchFamily="34" charset="0"/>
              </a:rPr>
              <a:t>’</a:t>
            </a:r>
            <a:endParaRPr lang="el-GR" sz="1200" b="1" dirty="0">
              <a:solidFill>
                <a:schemeClr val="accent3"/>
              </a:solidFill>
            </a:endParaRPr>
          </a:p>
        </p:txBody>
      </p:sp>
      <p:sp>
        <p:nvSpPr>
          <p:cNvPr id="9" name="Title 8">
            <a:extLst>
              <a:ext uri="{FF2B5EF4-FFF2-40B4-BE49-F238E27FC236}">
                <a16:creationId xmlns:a16="http://schemas.microsoft.com/office/drawing/2014/main" xmlns="" id="{9421E8D4-149C-4543-923D-122DA3474046}"/>
              </a:ext>
            </a:extLst>
          </p:cNvPr>
          <p:cNvSpPr>
            <a:spLocks noGrp="1"/>
          </p:cNvSpPr>
          <p:nvPr>
            <p:ph type="title"/>
          </p:nvPr>
        </p:nvSpPr>
        <p:spPr/>
        <p:txBody>
          <a:bodyPr>
            <a:normAutofit fontScale="90000"/>
          </a:bodyPr>
          <a:lstStyle/>
          <a:p>
            <a:r>
              <a:rPr lang="el-GR" dirty="0"/>
              <a:t>…με την κύρια ευθύνη να αποδίδεται στο πολιτικό σύστημα συνολικά και δευτερευόντως </a:t>
            </a:r>
            <a:br>
              <a:rPr lang="el-GR" dirty="0"/>
            </a:br>
            <a:r>
              <a:rPr lang="el-GR" dirty="0"/>
              <a:t>στα χαμηλότερα επίπεδα διακυβέρνησης ή στους πολίτες - όμως κανείς δεν εξαιρείται</a:t>
            </a:r>
          </a:p>
        </p:txBody>
      </p:sp>
      <p:sp>
        <p:nvSpPr>
          <p:cNvPr id="3" name="Slide Number Placeholder 4">
            <a:extLst>
              <a:ext uri="{FF2B5EF4-FFF2-40B4-BE49-F238E27FC236}">
                <a16:creationId xmlns:a16="http://schemas.microsoft.com/office/drawing/2014/main" xmlns="" id="{982E7F39-369C-E540-EA0A-A7756730541A}"/>
              </a:ext>
            </a:extLst>
          </p:cNvPr>
          <p:cNvSpPr>
            <a:spLocks noGrp="1"/>
          </p:cNvSpPr>
          <p:nvPr>
            <p:ph type="sldNum" sz="quarter" idx="12"/>
          </p:nvPr>
        </p:nvSpPr>
        <p:spPr>
          <a:xfrm>
            <a:off x="9275974" y="6410513"/>
            <a:ext cx="2743200" cy="365125"/>
          </a:xfrm>
        </p:spPr>
        <p:txBody>
          <a:bodyPr/>
          <a:lstStyle/>
          <a:p>
            <a:fld id="{4854181D-6920-4594-9A5D-6CE56DC9F8B2}" type="slidenum">
              <a:rPr lang="en-US" smtClean="0"/>
              <a:pPr/>
              <a:t>12</a:t>
            </a:fld>
            <a:endParaRPr lang="en-US" dirty="0"/>
          </a:p>
        </p:txBody>
      </p:sp>
      <p:sp>
        <p:nvSpPr>
          <p:cNvPr id="5" name="TextBox 4">
            <a:extLst>
              <a:ext uri="{FF2B5EF4-FFF2-40B4-BE49-F238E27FC236}">
                <a16:creationId xmlns:a16="http://schemas.microsoft.com/office/drawing/2014/main" xmlns="" id="{B96360E5-6811-6142-7FD1-8D36D04E7457}"/>
              </a:ext>
            </a:extLst>
          </p:cNvPr>
          <p:cNvSpPr txBox="1"/>
          <p:nvPr/>
        </p:nvSpPr>
        <p:spPr>
          <a:xfrm>
            <a:off x="0" y="6451735"/>
            <a:ext cx="648073" cy="4062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spTree>
    <p:extLst>
      <p:ext uri="{BB962C8B-B14F-4D97-AF65-F5344CB8AC3E}">
        <p14:creationId xmlns:p14="http://schemas.microsoft.com/office/powerpoint/2010/main" val="190546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xmlns="" id="{40B0670D-23B6-4E80-B5C7-0E98C30917FA}"/>
              </a:ext>
            </a:extLst>
          </p:cNvPr>
          <p:cNvGraphicFramePr>
            <a:graphicFrameLocks noGrp="1"/>
          </p:cNvGraphicFramePr>
          <p:nvPr>
            <p:ph idx="1"/>
            <p:extLst>
              <p:ext uri="{D42A27DB-BD31-4B8C-83A1-F6EECF244321}">
                <p14:modId xmlns:p14="http://schemas.microsoft.com/office/powerpoint/2010/main" val="1366265957"/>
              </p:ext>
            </p:extLst>
          </p:nvPr>
        </p:nvGraphicFramePr>
        <p:xfrm>
          <a:off x="848646" y="1499802"/>
          <a:ext cx="10472935" cy="4694921"/>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xmlns="" id="{E2E94F84-5D49-2FF5-2129-E29117C82140}"/>
              </a:ext>
            </a:extLst>
          </p:cNvPr>
          <p:cNvSpPr txBox="1"/>
          <p:nvPr/>
        </p:nvSpPr>
        <p:spPr>
          <a:xfrm>
            <a:off x="859532" y="977431"/>
            <a:ext cx="10472935" cy="461665"/>
          </a:xfrm>
          <a:prstGeom prst="rect">
            <a:avLst/>
          </a:prstGeom>
          <a:noFill/>
        </p:spPr>
        <p:txBody>
          <a:bodyPr wrap="square">
            <a:spAutoFit/>
          </a:bodyPr>
          <a:lstStyle/>
          <a:p>
            <a:r>
              <a:rPr lang="en-US" sz="1200" b="1" i="1" u="none" strike="noStrike" kern="0" spc="0" dirty="0">
                <a:solidFill>
                  <a:schemeClr val="accent3"/>
                </a:solidFill>
                <a:uFill>
                  <a:solidFill>
                    <a:srgbClr val="000000"/>
                  </a:solidFill>
                </a:uFill>
                <a:latin typeface="Trebuchet MS" panose="020B0603020202020204" pitchFamily="34" charset="0"/>
                <a:ea typeface="Arial Unicode MS"/>
                <a:cs typeface="Arial" panose="020B0604020202020204" pitchFamily="34" charset="0"/>
              </a:rPr>
              <a:t>‘</a:t>
            </a:r>
            <a:r>
              <a:rPr lang="el-GR" sz="1200" b="1" i="1" u="none" strike="noStrike" kern="0" spc="0" dirty="0">
                <a:solidFill>
                  <a:schemeClr val="accent3"/>
                </a:solidFill>
                <a:uFill>
                  <a:solidFill>
                    <a:srgbClr val="000000"/>
                  </a:solidFill>
                </a:uFill>
                <a:latin typeface="Trebuchet MS" panose="020B0603020202020204" pitchFamily="34" charset="0"/>
                <a:ea typeface="Arial Unicode MS"/>
                <a:cs typeface="Arial" panose="020B0604020202020204" pitchFamily="34" charset="0"/>
              </a:rPr>
              <a:t>Θα σας διαβάσω μερικούς θεσμούς και θα ήθελα να μου πείτε για κάθε έναν από αυτούς αν κατά τη γνώμη σας συμβάλλει θετικά ή αρνητικά στη λειτουργία της δημοκρατίας;</a:t>
            </a:r>
            <a:r>
              <a:rPr lang="en-US" sz="1200" b="1" i="1" u="none" strike="noStrike" kern="0" spc="0" dirty="0">
                <a:solidFill>
                  <a:schemeClr val="accent3"/>
                </a:solidFill>
                <a:uFill>
                  <a:solidFill>
                    <a:srgbClr val="000000"/>
                  </a:solidFill>
                </a:uFill>
                <a:latin typeface="Trebuchet MS" panose="020B0603020202020204" pitchFamily="34" charset="0"/>
                <a:ea typeface="Arial Unicode MS"/>
                <a:cs typeface="Arial" panose="020B0604020202020204" pitchFamily="34" charset="0"/>
              </a:rPr>
              <a:t>’</a:t>
            </a:r>
            <a:endParaRPr lang="el-GR" sz="1200" b="1" dirty="0">
              <a:solidFill>
                <a:schemeClr val="accent3"/>
              </a:solidFill>
            </a:endParaRPr>
          </a:p>
        </p:txBody>
      </p:sp>
      <p:sp>
        <p:nvSpPr>
          <p:cNvPr id="14" name="Title 13">
            <a:extLst>
              <a:ext uri="{FF2B5EF4-FFF2-40B4-BE49-F238E27FC236}">
                <a16:creationId xmlns:a16="http://schemas.microsoft.com/office/drawing/2014/main" xmlns="" id="{138871F9-3507-9C33-FD70-888B7BCA66ED}"/>
              </a:ext>
            </a:extLst>
          </p:cNvPr>
          <p:cNvSpPr>
            <a:spLocks noGrp="1"/>
          </p:cNvSpPr>
          <p:nvPr>
            <p:ph type="title"/>
          </p:nvPr>
        </p:nvSpPr>
        <p:spPr>
          <a:xfrm>
            <a:off x="150297" y="149871"/>
            <a:ext cx="11604171" cy="693115"/>
          </a:xfrm>
        </p:spPr>
        <p:txBody>
          <a:bodyPr>
            <a:normAutofit fontScale="90000"/>
          </a:bodyPr>
          <a:lstStyle/>
          <a:p>
            <a:r>
              <a:rPr lang="el-GR" dirty="0"/>
              <a:t>Οι πολίτες αναζητούν ισχυρά θεσμικά αντίβαρα, ενεργότερη παρέμβαση της κοινωνίας των </a:t>
            </a:r>
            <a:br>
              <a:rPr lang="el-GR" dirty="0"/>
            </a:br>
            <a:r>
              <a:rPr lang="el-GR" dirty="0"/>
              <a:t>πολιτών και περισσότερο αξιόπιστο έλεγχο από την πλευρά των ΜΜΕ για την εξισορρόπηση </a:t>
            </a:r>
            <a:br>
              <a:rPr lang="el-GR" dirty="0"/>
            </a:br>
            <a:r>
              <a:rPr lang="el-GR" dirty="0"/>
              <a:t>του Πρωθυπουργοκεντρικού συστήματος διακυβέρνησης της χώρας</a:t>
            </a:r>
          </a:p>
        </p:txBody>
      </p:sp>
      <p:sp>
        <p:nvSpPr>
          <p:cNvPr id="3" name="Slide Number Placeholder 4">
            <a:extLst>
              <a:ext uri="{FF2B5EF4-FFF2-40B4-BE49-F238E27FC236}">
                <a16:creationId xmlns:a16="http://schemas.microsoft.com/office/drawing/2014/main" xmlns="" id="{620ADBDE-917E-03CE-CCDC-2F1E9813A734}"/>
              </a:ext>
            </a:extLst>
          </p:cNvPr>
          <p:cNvSpPr>
            <a:spLocks noGrp="1"/>
          </p:cNvSpPr>
          <p:nvPr>
            <p:ph type="sldNum" sz="quarter" idx="12"/>
          </p:nvPr>
        </p:nvSpPr>
        <p:spPr>
          <a:xfrm>
            <a:off x="9275974" y="6410513"/>
            <a:ext cx="2743200" cy="365125"/>
          </a:xfrm>
        </p:spPr>
        <p:txBody>
          <a:bodyPr/>
          <a:lstStyle/>
          <a:p>
            <a:fld id="{4854181D-6920-4594-9A5D-6CE56DC9F8B2}" type="slidenum">
              <a:rPr lang="en-US" smtClean="0"/>
              <a:pPr/>
              <a:t>13</a:t>
            </a:fld>
            <a:endParaRPr lang="en-US" dirty="0"/>
          </a:p>
        </p:txBody>
      </p:sp>
      <p:sp>
        <p:nvSpPr>
          <p:cNvPr id="5" name="TextBox 4">
            <a:extLst>
              <a:ext uri="{FF2B5EF4-FFF2-40B4-BE49-F238E27FC236}">
                <a16:creationId xmlns:a16="http://schemas.microsoft.com/office/drawing/2014/main" xmlns="" id="{D404250C-E834-771C-0932-CAB2113482DB}"/>
              </a:ext>
            </a:extLst>
          </p:cNvPr>
          <p:cNvSpPr txBox="1"/>
          <p:nvPr/>
        </p:nvSpPr>
        <p:spPr>
          <a:xfrm>
            <a:off x="0" y="6451735"/>
            <a:ext cx="648073" cy="4062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spTree>
    <p:extLst>
      <p:ext uri="{BB962C8B-B14F-4D97-AF65-F5344CB8AC3E}">
        <p14:creationId xmlns:p14="http://schemas.microsoft.com/office/powerpoint/2010/main" val="1559363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xmlns="" id="{6798D534-A8E7-4754-87B6-1B0F00CB6C71}"/>
              </a:ext>
            </a:extLst>
          </p:cNvPr>
          <p:cNvGraphicFramePr>
            <a:graphicFrameLocks noGrp="1"/>
          </p:cNvGraphicFramePr>
          <p:nvPr>
            <p:ph idx="1"/>
            <p:extLst>
              <p:ext uri="{D42A27DB-BD31-4B8C-83A1-F6EECF244321}">
                <p14:modId xmlns:p14="http://schemas.microsoft.com/office/powerpoint/2010/main" val="144780500"/>
              </p:ext>
            </p:extLst>
          </p:nvPr>
        </p:nvGraphicFramePr>
        <p:xfrm>
          <a:off x="304820" y="1291429"/>
          <a:ext cx="5640240" cy="22786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xmlns="" id="{17FBDC5D-038F-4217-B0A2-90AFE5E47F31}"/>
              </a:ext>
            </a:extLst>
          </p:cNvPr>
          <p:cNvGraphicFramePr/>
          <p:nvPr>
            <p:extLst>
              <p:ext uri="{D42A27DB-BD31-4B8C-83A1-F6EECF244321}">
                <p14:modId xmlns:p14="http://schemas.microsoft.com/office/powerpoint/2010/main" val="1032069432"/>
              </p:ext>
            </p:extLst>
          </p:nvPr>
        </p:nvGraphicFramePr>
        <p:xfrm>
          <a:off x="6246941" y="1291429"/>
          <a:ext cx="5712262" cy="5011082"/>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xmlns="" id="{839F415E-20A8-42F8-9C28-4C0D118DE70F}"/>
              </a:ext>
            </a:extLst>
          </p:cNvPr>
          <p:cNvSpPr txBox="1"/>
          <p:nvPr/>
        </p:nvSpPr>
        <p:spPr>
          <a:xfrm>
            <a:off x="8904312" y="6516052"/>
            <a:ext cx="244827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900" b="1" i="0" u="none" strike="noStrike" kern="1200" cap="none" spc="0" normalizeH="0" baseline="0" noProof="0" dirty="0">
                <a:ln>
                  <a:noFill/>
                </a:ln>
                <a:solidFill>
                  <a:prstClr val="white">
                    <a:lumMod val="50000"/>
                  </a:prstClr>
                </a:solidFill>
                <a:effectLst/>
                <a:uLnTx/>
                <a:uFillTx/>
                <a:latin typeface="Trebuchet MS"/>
                <a:ea typeface="+mn-ea"/>
                <a:cs typeface="+mn-cs"/>
              </a:rPr>
              <a:t>*  Βάση μικρότερη των 60 ατόμων</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900" b="1" i="0" u="none" strike="noStrike" kern="1200" cap="none" spc="0" normalizeH="0" baseline="0" noProof="0" dirty="0">
                <a:ln>
                  <a:noFill/>
                </a:ln>
                <a:solidFill>
                  <a:prstClr val="white">
                    <a:lumMod val="50000"/>
                  </a:prstClr>
                </a:solidFill>
                <a:effectLst/>
                <a:uLnTx/>
                <a:uFillTx/>
                <a:latin typeface="Trebuchet MS"/>
                <a:ea typeface="+mn-ea"/>
                <a:cs typeface="+mn-cs"/>
              </a:rPr>
              <a:t>** Λευκό/Άκυρο/Δεν ψήφισαν/ΔΑ</a:t>
            </a:r>
            <a:endParaRPr kumimoji="0" lang="en-US" sz="900" b="1" i="0" u="none" strike="noStrike" kern="1200" cap="none" spc="0" normalizeH="0" baseline="0" noProof="0" dirty="0">
              <a:ln>
                <a:noFill/>
              </a:ln>
              <a:solidFill>
                <a:prstClr val="white">
                  <a:lumMod val="50000"/>
                </a:prstClr>
              </a:solidFill>
              <a:effectLst/>
              <a:uLnTx/>
              <a:uFillTx/>
              <a:latin typeface="Trebuchet MS"/>
              <a:ea typeface="+mn-ea"/>
              <a:cs typeface="+mn-cs"/>
            </a:endParaRPr>
          </a:p>
        </p:txBody>
      </p:sp>
      <p:graphicFrame>
        <p:nvGraphicFramePr>
          <p:cNvPr id="2" name="Content Placeholder 8">
            <a:extLst>
              <a:ext uri="{FF2B5EF4-FFF2-40B4-BE49-F238E27FC236}">
                <a16:creationId xmlns:a16="http://schemas.microsoft.com/office/drawing/2014/main" xmlns="" id="{02BFF8CA-2948-23E3-280C-0136C8A5F60D}"/>
              </a:ext>
            </a:extLst>
          </p:cNvPr>
          <p:cNvGraphicFramePr>
            <a:graphicFrameLocks/>
          </p:cNvGraphicFramePr>
          <p:nvPr/>
        </p:nvGraphicFramePr>
        <p:xfrm>
          <a:off x="232797" y="3713342"/>
          <a:ext cx="5647166" cy="2451962"/>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a:extLst>
              <a:ext uri="{FF2B5EF4-FFF2-40B4-BE49-F238E27FC236}">
                <a16:creationId xmlns:a16="http://schemas.microsoft.com/office/drawing/2014/main" xmlns="" id="{450E6EDB-10D1-5E68-EEB9-92903E2DDBA4}"/>
              </a:ext>
            </a:extLst>
          </p:cNvPr>
          <p:cNvSpPr txBox="1"/>
          <p:nvPr/>
        </p:nvSpPr>
        <p:spPr>
          <a:xfrm>
            <a:off x="4127112" y="965578"/>
            <a:ext cx="6097554" cy="276999"/>
          </a:xfrm>
          <a:prstGeom prst="rect">
            <a:avLst/>
          </a:prstGeom>
          <a:noFill/>
        </p:spPr>
        <p:txBody>
          <a:bodyPr wrap="square">
            <a:spAutoFit/>
          </a:bodyPr>
          <a:lstStyle/>
          <a:p>
            <a:r>
              <a:rPr lang="el-GR" sz="1200" b="1" i="1" dirty="0">
                <a:solidFill>
                  <a:schemeClr val="accent3"/>
                </a:solidFill>
                <a:ea typeface="Times New Roman" panose="02020603050405020304" pitchFamily="18" charset="0"/>
                <a:cs typeface="Times New Roman" panose="02020603050405020304" pitchFamily="18" charset="0"/>
              </a:rPr>
              <a:t>‘Κατά την άποψή σας, στο κομματικό μας σύστημα…;’</a:t>
            </a:r>
            <a:endParaRPr lang="el-GR" sz="1200" b="1" dirty="0">
              <a:solidFill>
                <a:schemeClr val="accent3"/>
              </a:solidFill>
            </a:endParaRPr>
          </a:p>
        </p:txBody>
      </p:sp>
      <p:sp>
        <p:nvSpPr>
          <p:cNvPr id="8" name="Title 7">
            <a:extLst>
              <a:ext uri="{FF2B5EF4-FFF2-40B4-BE49-F238E27FC236}">
                <a16:creationId xmlns:a16="http://schemas.microsoft.com/office/drawing/2014/main" xmlns="" id="{685B4A3E-A8E5-CE5A-3AC3-39ABECC524E2}"/>
              </a:ext>
            </a:extLst>
          </p:cNvPr>
          <p:cNvSpPr>
            <a:spLocks noGrp="1"/>
          </p:cNvSpPr>
          <p:nvPr>
            <p:ph type="title"/>
          </p:nvPr>
        </p:nvSpPr>
        <p:spPr/>
        <p:txBody>
          <a:bodyPr>
            <a:normAutofit fontScale="90000"/>
          </a:bodyPr>
          <a:lstStyle/>
          <a:p>
            <a:r>
              <a:rPr lang="el-GR" dirty="0"/>
              <a:t>Η αντιπολίτευση δεν φαίνεται πειστική στο ρόλο του θεσμικού αντίβαρου και επικρατεί μια </a:t>
            </a:r>
            <a:br>
              <a:rPr lang="el-GR" dirty="0"/>
            </a:br>
            <a:r>
              <a:rPr lang="el-GR" dirty="0"/>
              <a:t>εικόνα παγίωσης των σημερινών συσχετισμών Κυβέρνησης-Αντιπολίτευσης</a:t>
            </a:r>
          </a:p>
        </p:txBody>
      </p:sp>
      <p:sp>
        <p:nvSpPr>
          <p:cNvPr id="3" name="Slide Number Placeholder 4">
            <a:extLst>
              <a:ext uri="{FF2B5EF4-FFF2-40B4-BE49-F238E27FC236}">
                <a16:creationId xmlns:a16="http://schemas.microsoft.com/office/drawing/2014/main" xmlns="" id="{EEA14602-3347-2645-535E-D53B46BDFCA8}"/>
              </a:ext>
            </a:extLst>
          </p:cNvPr>
          <p:cNvSpPr>
            <a:spLocks noGrp="1"/>
          </p:cNvSpPr>
          <p:nvPr>
            <p:ph type="sldNum" sz="quarter" idx="12"/>
          </p:nvPr>
        </p:nvSpPr>
        <p:spPr>
          <a:xfrm>
            <a:off x="9275974" y="6410513"/>
            <a:ext cx="2743200" cy="365125"/>
          </a:xfrm>
        </p:spPr>
        <p:txBody>
          <a:bodyPr/>
          <a:lstStyle/>
          <a:p>
            <a:fld id="{4854181D-6920-4594-9A5D-6CE56DC9F8B2}" type="slidenum">
              <a:rPr lang="en-US" smtClean="0"/>
              <a:pPr/>
              <a:t>14</a:t>
            </a:fld>
            <a:endParaRPr lang="en-US" dirty="0"/>
          </a:p>
        </p:txBody>
      </p:sp>
      <p:sp>
        <p:nvSpPr>
          <p:cNvPr id="5" name="TextBox 4">
            <a:extLst>
              <a:ext uri="{FF2B5EF4-FFF2-40B4-BE49-F238E27FC236}">
                <a16:creationId xmlns:a16="http://schemas.microsoft.com/office/drawing/2014/main" xmlns="" id="{6D5DC5C5-B5E2-F7A4-425E-4FAA954777B4}"/>
              </a:ext>
            </a:extLst>
          </p:cNvPr>
          <p:cNvSpPr txBox="1"/>
          <p:nvPr/>
        </p:nvSpPr>
        <p:spPr>
          <a:xfrm>
            <a:off x="0" y="6451735"/>
            <a:ext cx="648073" cy="4062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spTree>
    <p:extLst>
      <p:ext uri="{BB962C8B-B14F-4D97-AF65-F5344CB8AC3E}">
        <p14:creationId xmlns:p14="http://schemas.microsoft.com/office/powerpoint/2010/main" val="892882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13" grpId="0">
        <p:bldAsOne/>
      </p:bldGraphic>
      <p:bldP spid="14" grpId="0"/>
      <p:bldGraphic spid="2" grpId="0">
        <p:bldAsOne/>
      </p:bldGraphic>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xmlns="" id="{6798D534-A8E7-4754-87B6-1B0F00CB6C71}"/>
              </a:ext>
            </a:extLst>
          </p:cNvPr>
          <p:cNvGraphicFramePr>
            <a:graphicFrameLocks noGrp="1"/>
          </p:cNvGraphicFramePr>
          <p:nvPr>
            <p:ph idx="1"/>
            <p:extLst>
              <p:ext uri="{D42A27DB-BD31-4B8C-83A1-F6EECF244321}">
                <p14:modId xmlns:p14="http://schemas.microsoft.com/office/powerpoint/2010/main" val="2294837591"/>
              </p:ext>
            </p:extLst>
          </p:nvPr>
        </p:nvGraphicFramePr>
        <p:xfrm>
          <a:off x="239713" y="1296383"/>
          <a:ext cx="5633330" cy="23606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xmlns="" id="{17FBDC5D-038F-4217-B0A2-90AFE5E47F31}"/>
              </a:ext>
            </a:extLst>
          </p:cNvPr>
          <p:cNvGraphicFramePr/>
          <p:nvPr>
            <p:extLst>
              <p:ext uri="{D42A27DB-BD31-4B8C-83A1-F6EECF244321}">
                <p14:modId xmlns:p14="http://schemas.microsoft.com/office/powerpoint/2010/main" val="2923456644"/>
              </p:ext>
            </p:extLst>
          </p:nvPr>
        </p:nvGraphicFramePr>
        <p:xfrm>
          <a:off x="6246941" y="1361661"/>
          <a:ext cx="5712262" cy="4940849"/>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xmlns="" id="{839F415E-20A8-42F8-9C28-4C0D118DE70F}"/>
              </a:ext>
            </a:extLst>
          </p:cNvPr>
          <p:cNvSpPr txBox="1"/>
          <p:nvPr/>
        </p:nvSpPr>
        <p:spPr>
          <a:xfrm>
            <a:off x="8904312" y="6516052"/>
            <a:ext cx="244827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900" b="1" i="0" u="none" strike="noStrike" kern="1200" cap="none" spc="0" normalizeH="0" baseline="0" noProof="0" dirty="0">
                <a:ln>
                  <a:noFill/>
                </a:ln>
                <a:solidFill>
                  <a:prstClr val="white">
                    <a:lumMod val="50000"/>
                  </a:prstClr>
                </a:solidFill>
                <a:effectLst/>
                <a:uLnTx/>
                <a:uFillTx/>
                <a:latin typeface="Trebuchet MS"/>
                <a:ea typeface="+mn-ea"/>
                <a:cs typeface="+mn-cs"/>
              </a:rPr>
              <a:t>*  Βάση μικρότερη των 60 ατόμων</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900" b="1" i="0" u="none" strike="noStrike" kern="1200" cap="none" spc="0" normalizeH="0" baseline="0" noProof="0" dirty="0">
                <a:ln>
                  <a:noFill/>
                </a:ln>
                <a:solidFill>
                  <a:prstClr val="white">
                    <a:lumMod val="50000"/>
                  </a:prstClr>
                </a:solidFill>
                <a:effectLst/>
                <a:uLnTx/>
                <a:uFillTx/>
                <a:latin typeface="Trebuchet MS"/>
                <a:ea typeface="+mn-ea"/>
                <a:cs typeface="+mn-cs"/>
              </a:rPr>
              <a:t>** Λευκό/Άκυρο/Δεν ψήφισαν/ΔΑ</a:t>
            </a:r>
            <a:endParaRPr kumimoji="0" lang="en-US" sz="900" b="1" i="0" u="none" strike="noStrike" kern="1200" cap="none" spc="0" normalizeH="0" baseline="0" noProof="0" dirty="0">
              <a:ln>
                <a:noFill/>
              </a:ln>
              <a:solidFill>
                <a:prstClr val="white">
                  <a:lumMod val="50000"/>
                </a:prstClr>
              </a:solidFill>
              <a:effectLst/>
              <a:uLnTx/>
              <a:uFillTx/>
              <a:latin typeface="Trebuchet MS"/>
              <a:ea typeface="+mn-ea"/>
              <a:cs typeface="+mn-cs"/>
            </a:endParaRPr>
          </a:p>
        </p:txBody>
      </p:sp>
      <p:graphicFrame>
        <p:nvGraphicFramePr>
          <p:cNvPr id="5" name="Content Placeholder 8">
            <a:extLst>
              <a:ext uri="{FF2B5EF4-FFF2-40B4-BE49-F238E27FC236}">
                <a16:creationId xmlns:a16="http://schemas.microsoft.com/office/drawing/2014/main" xmlns="" id="{434065E3-F483-AD4D-A599-476F82059C03}"/>
              </a:ext>
            </a:extLst>
          </p:cNvPr>
          <p:cNvGraphicFramePr>
            <a:graphicFrameLocks/>
          </p:cNvGraphicFramePr>
          <p:nvPr>
            <p:extLst>
              <p:ext uri="{D42A27DB-BD31-4B8C-83A1-F6EECF244321}">
                <p14:modId xmlns:p14="http://schemas.microsoft.com/office/powerpoint/2010/main" val="1035281284"/>
              </p:ext>
            </p:extLst>
          </p:nvPr>
        </p:nvGraphicFramePr>
        <p:xfrm>
          <a:off x="232797" y="3750001"/>
          <a:ext cx="5640246" cy="2589169"/>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a:extLst>
              <a:ext uri="{FF2B5EF4-FFF2-40B4-BE49-F238E27FC236}">
                <a16:creationId xmlns:a16="http://schemas.microsoft.com/office/drawing/2014/main" xmlns="" id="{5ED7660B-48D3-763E-C8FD-11682EFC5F6B}"/>
              </a:ext>
            </a:extLst>
          </p:cNvPr>
          <p:cNvSpPr txBox="1"/>
          <p:nvPr/>
        </p:nvSpPr>
        <p:spPr>
          <a:xfrm>
            <a:off x="2857804" y="954280"/>
            <a:ext cx="9993085" cy="276999"/>
          </a:xfrm>
          <a:prstGeom prst="rect">
            <a:avLst/>
          </a:prstGeom>
          <a:noFill/>
        </p:spPr>
        <p:txBody>
          <a:bodyPr wrap="square">
            <a:spAutoFit/>
          </a:bodyPr>
          <a:lstStyle/>
          <a:p>
            <a:r>
              <a:rPr lang="el-GR" sz="1200" b="1" i="1" dirty="0">
                <a:solidFill>
                  <a:schemeClr val="accent3"/>
                </a:solidFill>
              </a:rPr>
              <a:t>‘Τι πιστεύετε ότι θα συμβεί το επόμενο διάστημα στον χώρο της αντιπολίτευσης;’</a:t>
            </a:r>
          </a:p>
        </p:txBody>
      </p:sp>
      <p:sp>
        <p:nvSpPr>
          <p:cNvPr id="8" name="Title 7">
            <a:extLst>
              <a:ext uri="{FF2B5EF4-FFF2-40B4-BE49-F238E27FC236}">
                <a16:creationId xmlns:a16="http://schemas.microsoft.com/office/drawing/2014/main" xmlns="" id="{3DCC7125-23EC-B058-16E8-4AD2CAD2A454}"/>
              </a:ext>
            </a:extLst>
          </p:cNvPr>
          <p:cNvSpPr>
            <a:spLocks noGrp="1"/>
          </p:cNvSpPr>
          <p:nvPr>
            <p:ph type="title"/>
          </p:nvPr>
        </p:nvSpPr>
        <p:spPr/>
        <p:txBody>
          <a:bodyPr>
            <a:normAutofit fontScale="90000"/>
          </a:bodyPr>
          <a:lstStyle/>
          <a:p>
            <a:r>
              <a:rPr lang="el-GR" dirty="0"/>
              <a:t>Οι βασικοί παίκτες της αντιπολίτευσης δεν εμφανίζονται ικανοί να μεταβάλουν τους </a:t>
            </a:r>
            <a:br>
              <a:rPr lang="el-GR" dirty="0"/>
            </a:br>
            <a:r>
              <a:rPr lang="el-GR" dirty="0"/>
              <a:t>σημερινούς κομματικούς συσχετισμούς</a:t>
            </a:r>
          </a:p>
        </p:txBody>
      </p:sp>
      <p:sp>
        <p:nvSpPr>
          <p:cNvPr id="2" name="Slide Number Placeholder 4">
            <a:extLst>
              <a:ext uri="{FF2B5EF4-FFF2-40B4-BE49-F238E27FC236}">
                <a16:creationId xmlns:a16="http://schemas.microsoft.com/office/drawing/2014/main" xmlns="" id="{5FD116DC-95E5-878B-13A2-455AE82F359A}"/>
              </a:ext>
            </a:extLst>
          </p:cNvPr>
          <p:cNvSpPr>
            <a:spLocks noGrp="1"/>
          </p:cNvSpPr>
          <p:nvPr>
            <p:ph type="sldNum" sz="quarter" idx="12"/>
          </p:nvPr>
        </p:nvSpPr>
        <p:spPr>
          <a:xfrm>
            <a:off x="9275974" y="6410513"/>
            <a:ext cx="2743200" cy="365125"/>
          </a:xfrm>
        </p:spPr>
        <p:txBody>
          <a:bodyPr/>
          <a:lstStyle/>
          <a:p>
            <a:fld id="{4854181D-6920-4594-9A5D-6CE56DC9F8B2}" type="slidenum">
              <a:rPr lang="en-US" smtClean="0"/>
              <a:pPr/>
              <a:t>15</a:t>
            </a:fld>
            <a:endParaRPr lang="en-US" dirty="0"/>
          </a:p>
        </p:txBody>
      </p:sp>
      <p:sp>
        <p:nvSpPr>
          <p:cNvPr id="3" name="TextBox 2">
            <a:extLst>
              <a:ext uri="{FF2B5EF4-FFF2-40B4-BE49-F238E27FC236}">
                <a16:creationId xmlns:a16="http://schemas.microsoft.com/office/drawing/2014/main" xmlns="" id="{5A7E3E33-0849-A4BF-237E-CA87DB2E6967}"/>
              </a:ext>
            </a:extLst>
          </p:cNvPr>
          <p:cNvSpPr txBox="1"/>
          <p:nvPr/>
        </p:nvSpPr>
        <p:spPr>
          <a:xfrm>
            <a:off x="0" y="6451735"/>
            <a:ext cx="648073" cy="4062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spTree>
    <p:extLst>
      <p:ext uri="{BB962C8B-B14F-4D97-AF65-F5344CB8AC3E}">
        <p14:creationId xmlns:p14="http://schemas.microsoft.com/office/powerpoint/2010/main" val="443208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13" grpId="0">
        <p:bldAsOne/>
      </p:bldGraphic>
      <p:bldP spid="14" grpId="0"/>
      <p:bldGraphic spid="5" grpId="0">
        <p:bldAsOne/>
      </p:bldGraphic>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xmlns="" id="{40B0670D-23B6-4E80-B5C7-0E98C30917FA}"/>
              </a:ext>
            </a:extLst>
          </p:cNvPr>
          <p:cNvGraphicFramePr>
            <a:graphicFrameLocks noGrp="1"/>
          </p:cNvGraphicFramePr>
          <p:nvPr>
            <p:ph idx="1"/>
            <p:extLst>
              <p:ext uri="{D42A27DB-BD31-4B8C-83A1-F6EECF244321}">
                <p14:modId xmlns:p14="http://schemas.microsoft.com/office/powerpoint/2010/main" val="1749495274"/>
              </p:ext>
            </p:extLst>
          </p:nvPr>
        </p:nvGraphicFramePr>
        <p:xfrm>
          <a:off x="848646" y="1403088"/>
          <a:ext cx="10472935" cy="469492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xmlns="" id="{D88789C0-8E74-80F7-1016-85933469E0AF}"/>
              </a:ext>
            </a:extLst>
          </p:cNvPr>
          <p:cNvSpPr txBox="1"/>
          <p:nvPr/>
        </p:nvSpPr>
        <p:spPr>
          <a:xfrm>
            <a:off x="1845524" y="1021407"/>
            <a:ext cx="10472935" cy="276999"/>
          </a:xfrm>
          <a:prstGeom prst="rect">
            <a:avLst/>
          </a:prstGeom>
          <a:noFill/>
        </p:spPr>
        <p:txBody>
          <a:bodyPr wrap="square">
            <a:spAutoFit/>
          </a:bodyPr>
          <a:lstStyle/>
          <a:p>
            <a:r>
              <a:rPr lang="el-GR" sz="1200" b="1" i="1" dirty="0">
                <a:solidFill>
                  <a:schemeClr val="accent3"/>
                </a:solidFill>
              </a:rPr>
              <a:t>‘Συμφωνείτε ή διαφωνείτε με την άποψη ότι σε μια επόμενη αναθεώρηση του Συντάγματος θα πρέπει…;’</a:t>
            </a:r>
          </a:p>
        </p:txBody>
      </p:sp>
      <p:sp>
        <p:nvSpPr>
          <p:cNvPr id="9" name="Title 8">
            <a:extLst>
              <a:ext uri="{FF2B5EF4-FFF2-40B4-BE49-F238E27FC236}">
                <a16:creationId xmlns:a16="http://schemas.microsoft.com/office/drawing/2014/main" xmlns="" id="{645267EF-1B6D-4196-1C7C-9508F6D91686}"/>
              </a:ext>
            </a:extLst>
          </p:cNvPr>
          <p:cNvSpPr>
            <a:spLocks noGrp="1"/>
          </p:cNvSpPr>
          <p:nvPr>
            <p:ph type="title"/>
          </p:nvPr>
        </p:nvSpPr>
        <p:spPr/>
        <p:txBody>
          <a:bodyPr>
            <a:normAutofit fontScale="90000"/>
          </a:bodyPr>
          <a:lstStyle/>
          <a:p>
            <a:r>
              <a:rPr lang="el-GR" dirty="0"/>
              <a:t>Πάντως ορισμένες προτάσεις συνταγματικής αλλαγής φαίνεται να βρίσκουν διευρυμένη </a:t>
            </a:r>
            <a:br>
              <a:rPr lang="el-GR" dirty="0"/>
            </a:br>
            <a:r>
              <a:rPr lang="el-GR" dirty="0"/>
              <a:t>αποδοχή στην κατεύθυνση της εξισορρόπησης του συστήματος διακυβέρνησης…</a:t>
            </a:r>
          </a:p>
        </p:txBody>
      </p:sp>
      <p:sp>
        <p:nvSpPr>
          <p:cNvPr id="3" name="Slide Number Placeholder 4">
            <a:extLst>
              <a:ext uri="{FF2B5EF4-FFF2-40B4-BE49-F238E27FC236}">
                <a16:creationId xmlns:a16="http://schemas.microsoft.com/office/drawing/2014/main" xmlns="" id="{92320DAB-5EE4-6A87-201A-5B7E6C00D404}"/>
              </a:ext>
            </a:extLst>
          </p:cNvPr>
          <p:cNvSpPr>
            <a:spLocks noGrp="1"/>
          </p:cNvSpPr>
          <p:nvPr>
            <p:ph type="sldNum" sz="quarter" idx="12"/>
          </p:nvPr>
        </p:nvSpPr>
        <p:spPr>
          <a:xfrm>
            <a:off x="9275974" y="6410513"/>
            <a:ext cx="2743200" cy="365125"/>
          </a:xfrm>
        </p:spPr>
        <p:txBody>
          <a:bodyPr/>
          <a:lstStyle/>
          <a:p>
            <a:fld id="{4854181D-6920-4594-9A5D-6CE56DC9F8B2}" type="slidenum">
              <a:rPr lang="en-US" smtClean="0"/>
              <a:pPr/>
              <a:t>16</a:t>
            </a:fld>
            <a:endParaRPr lang="en-US" dirty="0"/>
          </a:p>
        </p:txBody>
      </p:sp>
      <p:sp>
        <p:nvSpPr>
          <p:cNvPr id="5" name="TextBox 4">
            <a:extLst>
              <a:ext uri="{FF2B5EF4-FFF2-40B4-BE49-F238E27FC236}">
                <a16:creationId xmlns:a16="http://schemas.microsoft.com/office/drawing/2014/main" xmlns="" id="{0E70B9F4-FB29-F1C9-ED11-9F6D1079343F}"/>
              </a:ext>
            </a:extLst>
          </p:cNvPr>
          <p:cNvSpPr txBox="1"/>
          <p:nvPr/>
        </p:nvSpPr>
        <p:spPr>
          <a:xfrm>
            <a:off x="0" y="6451735"/>
            <a:ext cx="648073" cy="4062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spTree>
    <p:extLst>
      <p:ext uri="{BB962C8B-B14F-4D97-AF65-F5344CB8AC3E}">
        <p14:creationId xmlns:p14="http://schemas.microsoft.com/office/powerpoint/2010/main" val="2056912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xmlns="" id="{6798D534-A8E7-4754-87B6-1B0F00CB6C71}"/>
              </a:ext>
            </a:extLst>
          </p:cNvPr>
          <p:cNvGraphicFramePr>
            <a:graphicFrameLocks noGrp="1"/>
          </p:cNvGraphicFramePr>
          <p:nvPr>
            <p:ph idx="1"/>
            <p:extLst>
              <p:ext uri="{D42A27DB-BD31-4B8C-83A1-F6EECF244321}">
                <p14:modId xmlns:p14="http://schemas.microsoft.com/office/powerpoint/2010/main" val="3802726837"/>
              </p:ext>
            </p:extLst>
          </p:nvPr>
        </p:nvGraphicFramePr>
        <p:xfrm>
          <a:off x="324035" y="2169268"/>
          <a:ext cx="5719179" cy="26962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xmlns="" id="{17FBDC5D-038F-4217-B0A2-90AFE5E47F31}"/>
              </a:ext>
            </a:extLst>
          </p:cNvPr>
          <p:cNvGraphicFramePr/>
          <p:nvPr>
            <p:extLst>
              <p:ext uri="{D42A27DB-BD31-4B8C-83A1-F6EECF244321}">
                <p14:modId xmlns:p14="http://schemas.microsoft.com/office/powerpoint/2010/main" val="3243386943"/>
              </p:ext>
            </p:extLst>
          </p:nvPr>
        </p:nvGraphicFramePr>
        <p:xfrm>
          <a:off x="6240024" y="1347729"/>
          <a:ext cx="5719179" cy="4905127"/>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xmlns="" id="{839F415E-20A8-42F8-9C28-4C0D118DE70F}"/>
              </a:ext>
            </a:extLst>
          </p:cNvPr>
          <p:cNvSpPr txBox="1"/>
          <p:nvPr/>
        </p:nvSpPr>
        <p:spPr>
          <a:xfrm>
            <a:off x="8904312" y="6516052"/>
            <a:ext cx="244827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900" b="1" i="0" u="none" strike="noStrike" kern="1200" cap="none" spc="0" normalizeH="0" baseline="0" noProof="0" dirty="0">
                <a:ln>
                  <a:noFill/>
                </a:ln>
                <a:solidFill>
                  <a:prstClr val="white">
                    <a:lumMod val="50000"/>
                  </a:prstClr>
                </a:solidFill>
                <a:effectLst/>
                <a:uLnTx/>
                <a:uFillTx/>
                <a:latin typeface="Trebuchet MS"/>
                <a:ea typeface="+mn-ea"/>
                <a:cs typeface="+mn-cs"/>
              </a:rPr>
              <a:t>*  Βάση μικρότερη των 60 ατόμων</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900" b="1" i="0" u="none" strike="noStrike" kern="1200" cap="none" spc="0" normalizeH="0" baseline="0" noProof="0" dirty="0">
                <a:ln>
                  <a:noFill/>
                </a:ln>
                <a:solidFill>
                  <a:prstClr val="white">
                    <a:lumMod val="50000"/>
                  </a:prstClr>
                </a:solidFill>
                <a:effectLst/>
                <a:uLnTx/>
                <a:uFillTx/>
                <a:latin typeface="Trebuchet MS"/>
                <a:ea typeface="+mn-ea"/>
                <a:cs typeface="+mn-cs"/>
              </a:rPr>
              <a:t>** Λευκό/Άκυρο/Δεν ψήφισαν/ΔΑ</a:t>
            </a:r>
            <a:endParaRPr kumimoji="0" lang="en-US" sz="900" b="1" i="0" u="none" strike="noStrike" kern="1200" cap="none" spc="0" normalizeH="0" baseline="0" noProof="0" dirty="0">
              <a:ln>
                <a:noFill/>
              </a:ln>
              <a:solidFill>
                <a:prstClr val="white">
                  <a:lumMod val="50000"/>
                </a:prstClr>
              </a:solidFill>
              <a:effectLst/>
              <a:uLnTx/>
              <a:uFillTx/>
              <a:latin typeface="Trebuchet MS"/>
              <a:ea typeface="+mn-ea"/>
              <a:cs typeface="+mn-cs"/>
            </a:endParaRPr>
          </a:p>
        </p:txBody>
      </p:sp>
      <p:sp>
        <p:nvSpPr>
          <p:cNvPr id="6" name="TextBox 5">
            <a:extLst>
              <a:ext uri="{FF2B5EF4-FFF2-40B4-BE49-F238E27FC236}">
                <a16:creationId xmlns:a16="http://schemas.microsoft.com/office/drawing/2014/main" xmlns="" id="{947237FD-7B9F-EDD7-96B5-A78D044DBA07}"/>
              </a:ext>
            </a:extLst>
          </p:cNvPr>
          <p:cNvSpPr txBox="1"/>
          <p:nvPr/>
        </p:nvSpPr>
        <p:spPr>
          <a:xfrm>
            <a:off x="2440759" y="1051572"/>
            <a:ext cx="8994710" cy="276999"/>
          </a:xfrm>
          <a:prstGeom prst="rect">
            <a:avLst/>
          </a:prstGeom>
          <a:noFill/>
        </p:spPr>
        <p:txBody>
          <a:bodyPr wrap="square">
            <a:spAutoFit/>
          </a:bodyPr>
          <a:lstStyle/>
          <a:p>
            <a:r>
              <a:rPr lang="el-GR" sz="1200" b="1" i="1" dirty="0">
                <a:solidFill>
                  <a:schemeClr val="accent3"/>
                </a:solidFill>
              </a:rPr>
              <a:t>‘Κατά τη γνώμη σας, θα έπρεπε να κατοχυρωθεί στο Σύνταγμα ένα σταθερό εκλογικό σύστημα ή όχι;’</a:t>
            </a:r>
          </a:p>
        </p:txBody>
      </p:sp>
      <p:sp>
        <p:nvSpPr>
          <p:cNvPr id="8" name="Title 7">
            <a:extLst>
              <a:ext uri="{FF2B5EF4-FFF2-40B4-BE49-F238E27FC236}">
                <a16:creationId xmlns:a16="http://schemas.microsoft.com/office/drawing/2014/main" xmlns="" id="{D9A3842A-FC1D-C6B1-5781-2C68B651AEB9}"/>
              </a:ext>
            </a:extLst>
          </p:cNvPr>
          <p:cNvSpPr>
            <a:spLocks noGrp="1"/>
          </p:cNvSpPr>
          <p:nvPr>
            <p:ph type="title"/>
          </p:nvPr>
        </p:nvSpPr>
        <p:spPr/>
        <p:txBody>
          <a:bodyPr>
            <a:normAutofit fontScale="90000"/>
          </a:bodyPr>
          <a:lstStyle/>
          <a:p>
            <a:r>
              <a:rPr lang="el-GR" dirty="0"/>
              <a:t>…αλλά και στην κατεύθυνση της θεσμοθέτησης σταθερών κανόνων του πολιτικού</a:t>
            </a:r>
            <a:br>
              <a:rPr lang="el-GR" dirty="0"/>
            </a:br>
            <a:r>
              <a:rPr lang="el-GR" dirty="0"/>
              <a:t>και δημοκρατικού παιχνιδιού</a:t>
            </a:r>
            <a:r>
              <a:rPr lang="en-US" dirty="0"/>
              <a:t>…</a:t>
            </a:r>
            <a:endParaRPr lang="el-GR" dirty="0"/>
          </a:p>
        </p:txBody>
      </p:sp>
      <p:sp>
        <p:nvSpPr>
          <p:cNvPr id="3" name="Slide Number Placeholder 4">
            <a:extLst>
              <a:ext uri="{FF2B5EF4-FFF2-40B4-BE49-F238E27FC236}">
                <a16:creationId xmlns:a16="http://schemas.microsoft.com/office/drawing/2014/main" xmlns="" id="{155C75EC-0266-E636-9932-930B72CA21F0}"/>
              </a:ext>
            </a:extLst>
          </p:cNvPr>
          <p:cNvSpPr>
            <a:spLocks noGrp="1"/>
          </p:cNvSpPr>
          <p:nvPr>
            <p:ph type="sldNum" sz="quarter" idx="12"/>
          </p:nvPr>
        </p:nvSpPr>
        <p:spPr>
          <a:xfrm>
            <a:off x="9275974" y="6410513"/>
            <a:ext cx="2743200" cy="365125"/>
          </a:xfrm>
        </p:spPr>
        <p:txBody>
          <a:bodyPr/>
          <a:lstStyle/>
          <a:p>
            <a:fld id="{4854181D-6920-4594-9A5D-6CE56DC9F8B2}" type="slidenum">
              <a:rPr lang="en-US" smtClean="0"/>
              <a:pPr/>
              <a:t>17</a:t>
            </a:fld>
            <a:endParaRPr lang="en-US" dirty="0"/>
          </a:p>
        </p:txBody>
      </p:sp>
      <p:sp>
        <p:nvSpPr>
          <p:cNvPr id="5" name="TextBox 4">
            <a:extLst>
              <a:ext uri="{FF2B5EF4-FFF2-40B4-BE49-F238E27FC236}">
                <a16:creationId xmlns:a16="http://schemas.microsoft.com/office/drawing/2014/main" xmlns="" id="{C9148082-DA87-6E64-3955-0E845C1DE9A6}"/>
              </a:ext>
            </a:extLst>
          </p:cNvPr>
          <p:cNvSpPr txBox="1"/>
          <p:nvPr/>
        </p:nvSpPr>
        <p:spPr>
          <a:xfrm>
            <a:off x="0" y="6451735"/>
            <a:ext cx="648073" cy="4062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spTree>
    <p:extLst>
      <p:ext uri="{BB962C8B-B14F-4D97-AF65-F5344CB8AC3E}">
        <p14:creationId xmlns:p14="http://schemas.microsoft.com/office/powerpoint/2010/main" val="224296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13" grpId="0">
        <p:bldAsOne/>
      </p:bldGraphic>
      <p:bldP spid="1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xmlns="" id="{6798D534-A8E7-4754-87B6-1B0F00CB6C71}"/>
              </a:ext>
            </a:extLst>
          </p:cNvPr>
          <p:cNvGraphicFramePr>
            <a:graphicFrameLocks noGrp="1"/>
          </p:cNvGraphicFramePr>
          <p:nvPr>
            <p:ph idx="1"/>
          </p:nvPr>
        </p:nvGraphicFramePr>
        <p:xfrm>
          <a:off x="232797" y="1333736"/>
          <a:ext cx="5637834" cy="23695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xmlns="" id="{17FBDC5D-038F-4217-B0A2-90AFE5E47F31}"/>
              </a:ext>
            </a:extLst>
          </p:cNvPr>
          <p:cNvGraphicFramePr/>
          <p:nvPr/>
        </p:nvGraphicFramePr>
        <p:xfrm>
          <a:off x="6240025" y="1356852"/>
          <a:ext cx="5779149" cy="4943915"/>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xmlns="" id="{839F415E-20A8-42F8-9C28-4C0D118DE70F}"/>
              </a:ext>
            </a:extLst>
          </p:cNvPr>
          <p:cNvSpPr txBox="1"/>
          <p:nvPr/>
        </p:nvSpPr>
        <p:spPr>
          <a:xfrm>
            <a:off x="8904312" y="6516052"/>
            <a:ext cx="244827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900" b="1" i="0" u="none" strike="noStrike" kern="1200" cap="none" spc="0" normalizeH="0" baseline="0" noProof="0" dirty="0">
                <a:ln>
                  <a:noFill/>
                </a:ln>
                <a:solidFill>
                  <a:prstClr val="white">
                    <a:lumMod val="50000"/>
                  </a:prstClr>
                </a:solidFill>
                <a:effectLst/>
                <a:uLnTx/>
                <a:uFillTx/>
                <a:latin typeface="Trebuchet MS"/>
                <a:ea typeface="+mn-ea"/>
                <a:cs typeface="+mn-cs"/>
              </a:rPr>
              <a:t>*  Βάση μικρότερη των 60 ατόμων</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900" b="1" i="0" u="none" strike="noStrike" kern="1200" cap="none" spc="0" normalizeH="0" baseline="0" noProof="0" dirty="0">
                <a:ln>
                  <a:noFill/>
                </a:ln>
                <a:solidFill>
                  <a:prstClr val="white">
                    <a:lumMod val="50000"/>
                  </a:prstClr>
                </a:solidFill>
                <a:effectLst/>
                <a:uLnTx/>
                <a:uFillTx/>
                <a:latin typeface="Trebuchet MS"/>
                <a:ea typeface="+mn-ea"/>
                <a:cs typeface="+mn-cs"/>
              </a:rPr>
              <a:t>** Λευκό/Άκυρο/Δεν ψήφισαν/ΔΑ</a:t>
            </a:r>
            <a:endParaRPr kumimoji="0" lang="en-US" sz="900" b="1" i="0" u="none" strike="noStrike" kern="1200" cap="none" spc="0" normalizeH="0" baseline="0" noProof="0" dirty="0">
              <a:ln>
                <a:noFill/>
              </a:ln>
              <a:solidFill>
                <a:prstClr val="white">
                  <a:lumMod val="50000"/>
                </a:prstClr>
              </a:solidFill>
              <a:effectLst/>
              <a:uLnTx/>
              <a:uFillTx/>
              <a:latin typeface="Trebuchet MS"/>
              <a:ea typeface="+mn-ea"/>
              <a:cs typeface="+mn-cs"/>
            </a:endParaRPr>
          </a:p>
        </p:txBody>
      </p:sp>
      <p:graphicFrame>
        <p:nvGraphicFramePr>
          <p:cNvPr id="2" name="Content Placeholder 8">
            <a:extLst>
              <a:ext uri="{FF2B5EF4-FFF2-40B4-BE49-F238E27FC236}">
                <a16:creationId xmlns:a16="http://schemas.microsoft.com/office/drawing/2014/main" xmlns="" id="{02BFF8CA-2948-23E3-280C-0136C8A5F60D}"/>
              </a:ext>
            </a:extLst>
          </p:cNvPr>
          <p:cNvGraphicFramePr>
            <a:graphicFrameLocks/>
          </p:cNvGraphicFramePr>
          <p:nvPr/>
        </p:nvGraphicFramePr>
        <p:xfrm>
          <a:off x="232797" y="3795792"/>
          <a:ext cx="5637834" cy="2369512"/>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a:extLst>
              <a:ext uri="{FF2B5EF4-FFF2-40B4-BE49-F238E27FC236}">
                <a16:creationId xmlns:a16="http://schemas.microsoft.com/office/drawing/2014/main" xmlns="" id="{751002A1-1737-FD9F-F00D-32A96E214446}"/>
              </a:ext>
            </a:extLst>
          </p:cNvPr>
          <p:cNvSpPr txBox="1"/>
          <p:nvPr/>
        </p:nvSpPr>
        <p:spPr>
          <a:xfrm>
            <a:off x="3908174" y="964192"/>
            <a:ext cx="6097554" cy="276999"/>
          </a:xfrm>
          <a:prstGeom prst="rect">
            <a:avLst/>
          </a:prstGeom>
          <a:noFill/>
        </p:spPr>
        <p:txBody>
          <a:bodyPr wrap="square">
            <a:spAutoFit/>
          </a:bodyPr>
          <a:lstStyle/>
          <a:p>
            <a:r>
              <a:rPr lang="el-GR" sz="1200" b="1" i="1" dirty="0">
                <a:solidFill>
                  <a:schemeClr val="accent3"/>
                </a:solidFill>
                <a:ea typeface="Times New Roman" panose="02020603050405020304" pitchFamily="18" charset="0"/>
                <a:cs typeface="Times New Roman" panose="02020603050405020304" pitchFamily="18" charset="0"/>
              </a:rPr>
              <a:t>‘Ποιο εκλογικό σύστημα θα έπρεπε να είναι αυτό;’</a:t>
            </a:r>
            <a:endParaRPr lang="el-GR" sz="1200" b="1" dirty="0">
              <a:solidFill>
                <a:schemeClr val="accent3"/>
              </a:solidFill>
            </a:endParaRPr>
          </a:p>
        </p:txBody>
      </p:sp>
      <p:sp>
        <p:nvSpPr>
          <p:cNvPr id="8" name="Title 7">
            <a:extLst>
              <a:ext uri="{FF2B5EF4-FFF2-40B4-BE49-F238E27FC236}">
                <a16:creationId xmlns:a16="http://schemas.microsoft.com/office/drawing/2014/main" xmlns="" id="{40BEE3C3-2371-4254-40E7-CD0D0EFEF81A}"/>
              </a:ext>
            </a:extLst>
          </p:cNvPr>
          <p:cNvSpPr>
            <a:spLocks noGrp="1"/>
          </p:cNvSpPr>
          <p:nvPr>
            <p:ph type="title"/>
          </p:nvPr>
        </p:nvSpPr>
        <p:spPr/>
        <p:txBody>
          <a:bodyPr>
            <a:normAutofit fontScale="90000"/>
          </a:bodyPr>
          <a:lstStyle/>
          <a:p>
            <a:r>
              <a:rPr lang="el-GR" dirty="0"/>
              <a:t>...αν και οι απόψεις διίστανται ανάμεσα στην εξασφάλιση ισχυρών κυβερνήσεων </a:t>
            </a:r>
            <a:br>
              <a:rPr lang="el-GR" dirty="0"/>
            </a:br>
            <a:r>
              <a:rPr lang="el-GR" dirty="0"/>
              <a:t>και στη θεσμική καλλιέργεια πολιτικών συνεργασιών</a:t>
            </a:r>
          </a:p>
        </p:txBody>
      </p:sp>
      <p:sp>
        <p:nvSpPr>
          <p:cNvPr id="3" name="Slide Number Placeholder 4">
            <a:extLst>
              <a:ext uri="{FF2B5EF4-FFF2-40B4-BE49-F238E27FC236}">
                <a16:creationId xmlns:a16="http://schemas.microsoft.com/office/drawing/2014/main" xmlns="" id="{272E2A41-F262-94F7-7889-A0C1CA844857}"/>
              </a:ext>
            </a:extLst>
          </p:cNvPr>
          <p:cNvSpPr>
            <a:spLocks noGrp="1"/>
          </p:cNvSpPr>
          <p:nvPr>
            <p:ph type="sldNum" sz="quarter" idx="12"/>
          </p:nvPr>
        </p:nvSpPr>
        <p:spPr>
          <a:xfrm>
            <a:off x="9275974" y="6410513"/>
            <a:ext cx="2743200" cy="365125"/>
          </a:xfrm>
        </p:spPr>
        <p:txBody>
          <a:bodyPr/>
          <a:lstStyle/>
          <a:p>
            <a:fld id="{4854181D-6920-4594-9A5D-6CE56DC9F8B2}" type="slidenum">
              <a:rPr lang="en-US" smtClean="0"/>
              <a:pPr/>
              <a:t>18</a:t>
            </a:fld>
            <a:endParaRPr lang="en-US" dirty="0"/>
          </a:p>
        </p:txBody>
      </p:sp>
      <p:sp>
        <p:nvSpPr>
          <p:cNvPr id="5" name="TextBox 4">
            <a:extLst>
              <a:ext uri="{FF2B5EF4-FFF2-40B4-BE49-F238E27FC236}">
                <a16:creationId xmlns:a16="http://schemas.microsoft.com/office/drawing/2014/main" xmlns="" id="{B59A0CF7-661C-2485-6E40-0453CD277714}"/>
              </a:ext>
            </a:extLst>
          </p:cNvPr>
          <p:cNvSpPr txBox="1"/>
          <p:nvPr/>
        </p:nvSpPr>
        <p:spPr>
          <a:xfrm>
            <a:off x="0" y="6451735"/>
            <a:ext cx="648073" cy="4062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spTree>
    <p:extLst>
      <p:ext uri="{BB962C8B-B14F-4D97-AF65-F5344CB8AC3E}">
        <p14:creationId xmlns:p14="http://schemas.microsoft.com/office/powerpoint/2010/main" val="253753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13" grpId="0">
        <p:bldAsOne/>
      </p:bldGraphic>
      <p:bldP spid="14" grpId="0"/>
      <p:bldGraphic spid="2" grpId="0">
        <p:bldAsOne/>
      </p:bldGraphic>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F3C48C-235F-D2C8-25B6-81DED448691B}"/>
              </a:ext>
            </a:extLst>
          </p:cNvPr>
          <p:cNvSpPr>
            <a:spLocks noGrp="1"/>
          </p:cNvSpPr>
          <p:nvPr>
            <p:ph type="title"/>
          </p:nvPr>
        </p:nvSpPr>
        <p:spPr/>
        <p:txBody>
          <a:bodyPr>
            <a:normAutofit/>
          </a:bodyPr>
          <a:lstStyle/>
          <a:p>
            <a:r>
              <a:rPr lang="el-GR" dirty="0"/>
              <a:t>Αυτοδύναμες Κυβερνήσεις ή Κυβερνήσεις Συνεργασίας</a:t>
            </a:r>
            <a:br>
              <a:rPr lang="el-GR" dirty="0"/>
            </a:br>
            <a:r>
              <a:rPr lang="el-GR" sz="1600" dirty="0"/>
              <a:t>Διαχρονικά στοιχεία</a:t>
            </a:r>
          </a:p>
        </p:txBody>
      </p:sp>
      <p:sp>
        <p:nvSpPr>
          <p:cNvPr id="4" name="Slide Number Placeholder 3">
            <a:extLst>
              <a:ext uri="{FF2B5EF4-FFF2-40B4-BE49-F238E27FC236}">
                <a16:creationId xmlns:a16="http://schemas.microsoft.com/office/drawing/2014/main" xmlns="" id="{65751E97-531C-A445-BE01-BA7601661841}"/>
              </a:ext>
            </a:extLst>
          </p:cNvPr>
          <p:cNvSpPr>
            <a:spLocks noGrp="1"/>
          </p:cNvSpPr>
          <p:nvPr>
            <p:ph type="sldNum" sz="quarter" idx="12"/>
          </p:nvPr>
        </p:nvSpPr>
        <p:spPr/>
        <p:txBody>
          <a:bodyPr/>
          <a:lstStyle/>
          <a:p>
            <a:fld id="{4854181D-6920-4594-9A5D-6CE56DC9F8B2}" type="slidenum">
              <a:rPr lang="en-US" smtClean="0"/>
              <a:pPr/>
              <a:t>19</a:t>
            </a:fld>
            <a:endParaRPr lang="en-US" dirty="0"/>
          </a:p>
        </p:txBody>
      </p:sp>
      <p:graphicFrame>
        <p:nvGraphicFramePr>
          <p:cNvPr id="5" name="Content Placeholder 8">
            <a:extLst>
              <a:ext uri="{FF2B5EF4-FFF2-40B4-BE49-F238E27FC236}">
                <a16:creationId xmlns:a16="http://schemas.microsoft.com/office/drawing/2014/main" xmlns="" id="{0929F97A-666A-391A-45D1-07915DF817A3}"/>
              </a:ext>
            </a:extLst>
          </p:cNvPr>
          <p:cNvGraphicFramePr>
            <a:graphicFrameLocks noGrp="1"/>
          </p:cNvGraphicFramePr>
          <p:nvPr>
            <p:ph idx="1"/>
            <p:extLst>
              <p:ext uri="{D42A27DB-BD31-4B8C-83A1-F6EECF244321}">
                <p14:modId xmlns:p14="http://schemas.microsoft.com/office/powerpoint/2010/main" val="3834679911"/>
              </p:ext>
            </p:extLst>
          </p:nvPr>
        </p:nvGraphicFramePr>
        <p:xfrm>
          <a:off x="602167" y="1855154"/>
          <a:ext cx="10014928" cy="387657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xmlns="" id="{708BDE2A-DD79-B7C9-F871-312291321B62}"/>
              </a:ext>
            </a:extLst>
          </p:cNvPr>
          <p:cNvSpPr txBox="1"/>
          <p:nvPr/>
        </p:nvSpPr>
        <p:spPr>
          <a:xfrm>
            <a:off x="0" y="6451735"/>
            <a:ext cx="648073" cy="4062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spTree>
    <p:extLst>
      <p:ext uri="{BB962C8B-B14F-4D97-AF65-F5344CB8AC3E}">
        <p14:creationId xmlns:p14="http://schemas.microsoft.com/office/powerpoint/2010/main" val="452525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E5E88330-4DDC-40B3-812E-351E203E64EB}"/>
              </a:ext>
            </a:extLst>
          </p:cNvPr>
          <p:cNvSpPr>
            <a:spLocks noGrp="1"/>
          </p:cNvSpPr>
          <p:nvPr>
            <p:ph type="title"/>
          </p:nvPr>
        </p:nvSpPr>
        <p:spPr/>
        <p:txBody>
          <a:bodyPr/>
          <a:lstStyle/>
          <a:p>
            <a:r>
              <a:rPr lang="en-US" dirty="0"/>
              <a:t>H </a:t>
            </a:r>
            <a:r>
              <a:rPr lang="el-GR" dirty="0"/>
              <a:t>ταυτότητα της έρευνας</a:t>
            </a:r>
            <a:endParaRPr lang="en-GB" dirty="0"/>
          </a:p>
        </p:txBody>
      </p:sp>
      <p:graphicFrame>
        <p:nvGraphicFramePr>
          <p:cNvPr id="9" name="Content Placeholder 5">
            <a:extLst>
              <a:ext uri="{FF2B5EF4-FFF2-40B4-BE49-F238E27FC236}">
                <a16:creationId xmlns:a16="http://schemas.microsoft.com/office/drawing/2014/main" xmlns="" id="{33FCE29E-8A0C-4801-9EFC-17FFE3E53EA7}"/>
              </a:ext>
            </a:extLst>
          </p:cNvPr>
          <p:cNvGraphicFramePr>
            <a:graphicFrameLocks/>
          </p:cNvGraphicFramePr>
          <p:nvPr>
            <p:extLst>
              <p:ext uri="{D42A27DB-BD31-4B8C-83A1-F6EECF244321}">
                <p14:modId xmlns:p14="http://schemas.microsoft.com/office/powerpoint/2010/main" val="2192449109"/>
              </p:ext>
            </p:extLst>
          </p:nvPr>
        </p:nvGraphicFramePr>
        <p:xfrm>
          <a:off x="384236" y="1159527"/>
          <a:ext cx="10991687" cy="4726914"/>
        </p:xfrm>
        <a:graphic>
          <a:graphicData uri="http://schemas.openxmlformats.org/drawingml/2006/table">
            <a:tbl>
              <a:tblPr firstRow="1" bandRow="1">
                <a:tableStyleId>{5FD0F851-EC5A-4D38-B0AD-8093EC10F338}</a:tableStyleId>
              </a:tblPr>
              <a:tblGrid>
                <a:gridCol w="1869487">
                  <a:extLst>
                    <a:ext uri="{9D8B030D-6E8A-4147-A177-3AD203B41FA5}">
                      <a16:colId xmlns:a16="http://schemas.microsoft.com/office/drawing/2014/main" xmlns="" val="20000"/>
                    </a:ext>
                  </a:extLst>
                </a:gridCol>
                <a:gridCol w="9122200">
                  <a:extLst>
                    <a:ext uri="{9D8B030D-6E8A-4147-A177-3AD203B41FA5}">
                      <a16:colId xmlns:a16="http://schemas.microsoft.com/office/drawing/2014/main" xmlns="" val="20001"/>
                    </a:ext>
                  </a:extLst>
                </a:gridCol>
              </a:tblGrid>
              <a:tr h="304569">
                <a:tc>
                  <a:txBody>
                    <a:bodyPr/>
                    <a:lstStyle>
                      <a:lvl1pPr marL="0" algn="l" defTabSz="914400" rtl="0" eaLnBrk="1" latinLnBrk="0" hangingPunct="1">
                        <a:defRPr sz="1800" b="1" kern="1200">
                          <a:solidFill>
                            <a:schemeClr val="tx1"/>
                          </a:solidFill>
                          <a:latin typeface="Trebuchet MS"/>
                        </a:defRPr>
                      </a:lvl1pPr>
                      <a:lvl2pPr marL="457200" algn="l" defTabSz="914400" rtl="0" eaLnBrk="1" latinLnBrk="0" hangingPunct="1">
                        <a:defRPr sz="1800" b="1" kern="1200">
                          <a:solidFill>
                            <a:schemeClr val="tx1"/>
                          </a:solidFill>
                          <a:latin typeface="Trebuchet MS"/>
                        </a:defRPr>
                      </a:lvl2pPr>
                      <a:lvl3pPr marL="914400" algn="l" defTabSz="914400" rtl="0" eaLnBrk="1" latinLnBrk="0" hangingPunct="1">
                        <a:defRPr sz="1800" b="1" kern="1200">
                          <a:solidFill>
                            <a:schemeClr val="tx1"/>
                          </a:solidFill>
                          <a:latin typeface="Trebuchet MS"/>
                        </a:defRPr>
                      </a:lvl3pPr>
                      <a:lvl4pPr marL="1371600" algn="l" defTabSz="914400" rtl="0" eaLnBrk="1" latinLnBrk="0" hangingPunct="1">
                        <a:defRPr sz="1800" b="1" kern="1200">
                          <a:solidFill>
                            <a:schemeClr val="tx1"/>
                          </a:solidFill>
                          <a:latin typeface="Trebuchet MS"/>
                        </a:defRPr>
                      </a:lvl4pPr>
                      <a:lvl5pPr marL="1828800" algn="l" defTabSz="914400" rtl="0" eaLnBrk="1" latinLnBrk="0" hangingPunct="1">
                        <a:defRPr sz="1800" b="1" kern="1200">
                          <a:solidFill>
                            <a:schemeClr val="tx1"/>
                          </a:solidFill>
                          <a:latin typeface="Trebuchet MS"/>
                        </a:defRPr>
                      </a:lvl5pPr>
                      <a:lvl6pPr marL="2286000" algn="l" defTabSz="914400" rtl="0" eaLnBrk="1" latinLnBrk="0" hangingPunct="1">
                        <a:defRPr sz="1800" b="1" kern="1200">
                          <a:solidFill>
                            <a:schemeClr val="tx1"/>
                          </a:solidFill>
                          <a:latin typeface="Trebuchet MS"/>
                        </a:defRPr>
                      </a:lvl6pPr>
                      <a:lvl7pPr marL="2743200" algn="l" defTabSz="914400" rtl="0" eaLnBrk="1" latinLnBrk="0" hangingPunct="1">
                        <a:defRPr sz="1800" b="1" kern="1200">
                          <a:solidFill>
                            <a:schemeClr val="tx1"/>
                          </a:solidFill>
                          <a:latin typeface="Trebuchet MS"/>
                        </a:defRPr>
                      </a:lvl7pPr>
                      <a:lvl8pPr marL="3200400" algn="l" defTabSz="914400" rtl="0" eaLnBrk="1" latinLnBrk="0" hangingPunct="1">
                        <a:defRPr sz="1800" b="1" kern="1200">
                          <a:solidFill>
                            <a:schemeClr val="tx1"/>
                          </a:solidFill>
                          <a:latin typeface="Trebuchet MS"/>
                        </a:defRPr>
                      </a:lvl8pPr>
                      <a:lvl9pPr marL="3657600" algn="l" defTabSz="914400" rtl="0" eaLnBrk="1" latinLnBrk="0" hangingPunct="1">
                        <a:defRPr sz="1800" b="1" kern="1200">
                          <a:solidFill>
                            <a:schemeClr val="tx1"/>
                          </a:solidFill>
                          <a:latin typeface="Trebuchet MS"/>
                        </a:defRPr>
                      </a:lvl9pPr>
                    </a:lstStyle>
                    <a:p>
                      <a:pPr algn="r"/>
                      <a:r>
                        <a:rPr lang="el-GR" sz="1400" b="1" dirty="0">
                          <a:latin typeface="+mn-lt"/>
                        </a:rPr>
                        <a:t>Εταιρεία:</a:t>
                      </a:r>
                      <a:endParaRPr lang="el-GR" sz="1400" b="1" dirty="0">
                        <a:solidFill>
                          <a:schemeClr val="accent5">
                            <a:lumMod val="75000"/>
                          </a:schemeClr>
                        </a:solidFill>
                        <a:latin typeface="+mn-lt"/>
                      </a:endParaRPr>
                    </a:p>
                  </a:txBody>
                  <a:tcPr anchor="ctr"/>
                </a:tc>
                <a:tc>
                  <a:txBody>
                    <a:bodyPr/>
                    <a:lstStyle>
                      <a:lvl1pPr marL="0" algn="l" defTabSz="914400" rtl="0" eaLnBrk="1" latinLnBrk="0" hangingPunct="1">
                        <a:defRPr sz="1800" b="1" kern="1200">
                          <a:solidFill>
                            <a:schemeClr val="tx1"/>
                          </a:solidFill>
                          <a:latin typeface="Trebuchet MS"/>
                        </a:defRPr>
                      </a:lvl1pPr>
                      <a:lvl2pPr marL="457200" algn="l" defTabSz="914400" rtl="0" eaLnBrk="1" latinLnBrk="0" hangingPunct="1">
                        <a:defRPr sz="1800" b="1" kern="1200">
                          <a:solidFill>
                            <a:schemeClr val="tx1"/>
                          </a:solidFill>
                          <a:latin typeface="Trebuchet MS"/>
                        </a:defRPr>
                      </a:lvl2pPr>
                      <a:lvl3pPr marL="914400" algn="l" defTabSz="914400" rtl="0" eaLnBrk="1" latinLnBrk="0" hangingPunct="1">
                        <a:defRPr sz="1800" b="1" kern="1200">
                          <a:solidFill>
                            <a:schemeClr val="tx1"/>
                          </a:solidFill>
                          <a:latin typeface="Trebuchet MS"/>
                        </a:defRPr>
                      </a:lvl3pPr>
                      <a:lvl4pPr marL="1371600" algn="l" defTabSz="914400" rtl="0" eaLnBrk="1" latinLnBrk="0" hangingPunct="1">
                        <a:defRPr sz="1800" b="1" kern="1200">
                          <a:solidFill>
                            <a:schemeClr val="tx1"/>
                          </a:solidFill>
                          <a:latin typeface="Trebuchet MS"/>
                        </a:defRPr>
                      </a:lvl4pPr>
                      <a:lvl5pPr marL="1828800" algn="l" defTabSz="914400" rtl="0" eaLnBrk="1" latinLnBrk="0" hangingPunct="1">
                        <a:defRPr sz="1800" b="1" kern="1200">
                          <a:solidFill>
                            <a:schemeClr val="tx1"/>
                          </a:solidFill>
                          <a:latin typeface="Trebuchet MS"/>
                        </a:defRPr>
                      </a:lvl5pPr>
                      <a:lvl6pPr marL="2286000" algn="l" defTabSz="914400" rtl="0" eaLnBrk="1" latinLnBrk="0" hangingPunct="1">
                        <a:defRPr sz="1800" b="1" kern="1200">
                          <a:solidFill>
                            <a:schemeClr val="tx1"/>
                          </a:solidFill>
                          <a:latin typeface="Trebuchet MS"/>
                        </a:defRPr>
                      </a:lvl6pPr>
                      <a:lvl7pPr marL="2743200" algn="l" defTabSz="914400" rtl="0" eaLnBrk="1" latinLnBrk="0" hangingPunct="1">
                        <a:defRPr sz="1800" b="1" kern="1200">
                          <a:solidFill>
                            <a:schemeClr val="tx1"/>
                          </a:solidFill>
                          <a:latin typeface="Trebuchet MS"/>
                        </a:defRPr>
                      </a:lvl7pPr>
                      <a:lvl8pPr marL="3200400" algn="l" defTabSz="914400" rtl="0" eaLnBrk="1" latinLnBrk="0" hangingPunct="1">
                        <a:defRPr sz="1800" b="1" kern="1200">
                          <a:solidFill>
                            <a:schemeClr val="tx1"/>
                          </a:solidFill>
                          <a:latin typeface="Trebuchet MS"/>
                        </a:defRPr>
                      </a:lvl8pPr>
                      <a:lvl9pPr marL="3657600" algn="l" defTabSz="914400" rtl="0" eaLnBrk="1" latinLnBrk="0" hangingPunct="1">
                        <a:defRPr sz="1800" b="1" kern="1200">
                          <a:solidFill>
                            <a:schemeClr val="tx1"/>
                          </a:solidFill>
                          <a:latin typeface="Trebuchet M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l-GR" altLang="en-US" sz="1400" b="0" kern="1200" dirty="0">
                          <a:solidFill>
                            <a:schemeClr val="tx1"/>
                          </a:solidFill>
                          <a:latin typeface="+mn-lt"/>
                        </a:rPr>
                        <a:t>Metron Analysis (Α.Μ. </a:t>
                      </a:r>
                      <a:r>
                        <a:rPr lang="el-GR" altLang="en-US" sz="1400" b="0" kern="1200" dirty="0" err="1">
                          <a:solidFill>
                            <a:schemeClr val="tx1"/>
                          </a:solidFill>
                          <a:latin typeface="+mn-lt"/>
                        </a:rPr>
                        <a:t>ΕΣΡ</a:t>
                      </a:r>
                      <a:r>
                        <a:rPr lang="el-GR" altLang="en-US" sz="1400" b="0" kern="1200" dirty="0">
                          <a:solidFill>
                            <a:schemeClr val="tx1"/>
                          </a:solidFill>
                          <a:latin typeface="+mn-lt"/>
                        </a:rPr>
                        <a:t> 4</a:t>
                      </a:r>
                      <a:r>
                        <a:rPr lang="en-US" altLang="en-US" sz="1400" b="0" kern="1200" dirty="0">
                          <a:solidFill>
                            <a:schemeClr val="tx1"/>
                          </a:solidFill>
                          <a:latin typeface="+mn-lt"/>
                        </a:rPr>
                        <a:t> - </a:t>
                      </a:r>
                      <a:r>
                        <a:rPr lang="el-GR" sz="1400" b="0" kern="1200" dirty="0" err="1">
                          <a:solidFill>
                            <a:schemeClr val="tx1"/>
                          </a:solidFill>
                          <a:latin typeface="+mn-lt"/>
                        </a:rPr>
                        <a:t>Αρ</a:t>
                      </a:r>
                      <a:r>
                        <a:rPr lang="el-GR" sz="1400" b="0" kern="1200" dirty="0">
                          <a:solidFill>
                            <a:schemeClr val="tx1"/>
                          </a:solidFill>
                          <a:latin typeface="+mn-lt"/>
                        </a:rPr>
                        <a:t>. </a:t>
                      </a:r>
                      <a:r>
                        <a:rPr lang="el-GR" sz="1400" b="0" kern="1200" dirty="0" err="1">
                          <a:solidFill>
                            <a:schemeClr val="tx1"/>
                          </a:solidFill>
                          <a:latin typeface="+mn-lt"/>
                        </a:rPr>
                        <a:t>Γ.Ε.ΜΗ</a:t>
                      </a:r>
                      <a:r>
                        <a:rPr lang="el-GR" sz="1400" b="0" kern="1200" dirty="0">
                          <a:solidFill>
                            <a:schemeClr val="tx1"/>
                          </a:solidFill>
                          <a:latin typeface="+mn-lt"/>
                        </a:rPr>
                        <a:t> 002305501000</a:t>
                      </a:r>
                      <a:r>
                        <a:rPr lang="el-GR" altLang="en-US" sz="1400" b="0" kern="1200" dirty="0">
                          <a:solidFill>
                            <a:schemeClr val="tx1"/>
                          </a:solidFill>
                          <a:latin typeface="+mn-lt"/>
                        </a:rPr>
                        <a:t>)</a:t>
                      </a:r>
                      <a:endParaRPr lang="el-GR" altLang="en-US" sz="1400" b="0" kern="1200" dirty="0">
                        <a:solidFill>
                          <a:schemeClr val="tx1"/>
                        </a:solidFill>
                        <a:latin typeface="+mn-lt"/>
                        <a:ea typeface="+mn-ea"/>
                        <a:cs typeface="+mn-cs"/>
                      </a:endParaRPr>
                    </a:p>
                  </a:txBody>
                  <a:tcPr anchor="ctr"/>
                </a:tc>
                <a:extLst>
                  <a:ext uri="{0D108BD9-81ED-4DB2-BD59-A6C34878D82A}">
                    <a16:rowId xmlns:a16="http://schemas.microsoft.com/office/drawing/2014/main" xmlns="" val="10000"/>
                  </a:ext>
                </a:extLst>
              </a:tr>
              <a:tr h="304569">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r"/>
                      <a:r>
                        <a:rPr lang="el-GR" sz="1400" b="1" dirty="0">
                          <a:solidFill>
                            <a:schemeClr val="tx1"/>
                          </a:solidFill>
                          <a:latin typeface="+mn-lt"/>
                        </a:rPr>
                        <a:t>Ανάθεση:</a:t>
                      </a:r>
                    </a:p>
                  </a:txBody>
                  <a:tcPr anchor="ct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400" b="1" dirty="0">
                          <a:latin typeface="+mn-lt"/>
                        </a:rPr>
                        <a:t>ΚΥΚΛΟΣ ΙΔΕΩΝ</a:t>
                      </a:r>
                    </a:p>
                  </a:txBody>
                  <a:tcPr anchor="ctr"/>
                </a:tc>
                <a:extLst>
                  <a:ext uri="{0D108BD9-81ED-4DB2-BD59-A6C34878D82A}">
                    <a16:rowId xmlns:a16="http://schemas.microsoft.com/office/drawing/2014/main" xmlns="" val="592919896"/>
                  </a:ext>
                </a:extLst>
              </a:tr>
              <a:tr h="331543">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r"/>
                      <a:r>
                        <a:rPr lang="el-GR" sz="1400" b="1" dirty="0">
                          <a:latin typeface="+mn-lt"/>
                        </a:rPr>
                        <a:t>Τύπος Έρευνας</a:t>
                      </a:r>
                      <a:r>
                        <a:rPr lang="en-US" sz="1400" b="1" dirty="0">
                          <a:latin typeface="+mn-lt"/>
                        </a:rPr>
                        <a:t>:</a:t>
                      </a:r>
                      <a:r>
                        <a:rPr lang="el-GR" sz="1400" b="1" dirty="0">
                          <a:latin typeface="+mn-lt"/>
                        </a:rPr>
                        <a:t> </a:t>
                      </a:r>
                      <a:endParaRPr lang="el-GR" sz="1400" b="1" dirty="0">
                        <a:solidFill>
                          <a:schemeClr val="accent5">
                            <a:lumMod val="75000"/>
                          </a:schemeClr>
                        </a:solidFill>
                        <a:latin typeface="+mn-lt"/>
                      </a:endParaRPr>
                    </a:p>
                  </a:txBody>
                  <a:tcPr anchor="ct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l-GR" sz="1400" dirty="0">
                          <a:latin typeface="+mn-lt"/>
                        </a:rPr>
                        <a:t>Πανελλαδική έρευνα </a:t>
                      </a:r>
                      <a:r>
                        <a:rPr lang="el-GR" sz="1400" b="0" dirty="0">
                          <a:solidFill>
                            <a:schemeClr val="tx1"/>
                          </a:solidFill>
                          <a:latin typeface="+mn-lt"/>
                        </a:rPr>
                        <a:t>κοινής</a:t>
                      </a:r>
                      <a:r>
                        <a:rPr lang="el-GR" sz="1400" b="0" baseline="0" dirty="0">
                          <a:solidFill>
                            <a:schemeClr val="tx1"/>
                          </a:solidFill>
                          <a:latin typeface="+mn-lt"/>
                        </a:rPr>
                        <a:t> γνώμης</a:t>
                      </a:r>
                      <a:r>
                        <a:rPr lang="en-US" sz="1400" b="0" baseline="0" dirty="0">
                          <a:solidFill>
                            <a:schemeClr val="tx1"/>
                          </a:solidFill>
                          <a:latin typeface="+mn-lt"/>
                        </a:rPr>
                        <a:t> </a:t>
                      </a:r>
                      <a:r>
                        <a:rPr lang="el-GR" sz="1400" b="0" baseline="0" dirty="0">
                          <a:solidFill>
                            <a:schemeClr val="tx1"/>
                          </a:solidFill>
                          <a:latin typeface="+mn-lt"/>
                        </a:rPr>
                        <a:t> - </a:t>
                      </a:r>
                      <a:r>
                        <a:rPr lang="el-GR" sz="1400" dirty="0">
                          <a:latin typeface="+mn-lt"/>
                        </a:rPr>
                        <a:t>Συνδυασμός </a:t>
                      </a:r>
                      <a:r>
                        <a:rPr lang="en-US" sz="1400" dirty="0">
                          <a:latin typeface="+mn-lt"/>
                        </a:rPr>
                        <a:t>Computer Assisted Telephone &amp; Web Interviews</a:t>
                      </a:r>
                      <a:endParaRPr lang="el-GR" sz="1400" b="0" dirty="0">
                        <a:solidFill>
                          <a:schemeClr val="tx1"/>
                        </a:solidFill>
                        <a:latin typeface="+mn-lt"/>
                      </a:endParaRPr>
                    </a:p>
                  </a:txBody>
                  <a:tcPr anchor="ctr"/>
                </a:tc>
                <a:extLst>
                  <a:ext uri="{0D108BD9-81ED-4DB2-BD59-A6C34878D82A}">
                    <a16:rowId xmlns:a16="http://schemas.microsoft.com/office/drawing/2014/main" xmlns="" val="10002"/>
                  </a:ext>
                </a:extLst>
              </a:tr>
              <a:tr h="976827">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r"/>
                      <a:r>
                        <a:rPr lang="el-GR" sz="1400" b="1" dirty="0">
                          <a:latin typeface="+mn-lt"/>
                        </a:rPr>
                        <a:t>Μέθοδος Δειγματοληψίας: </a:t>
                      </a:r>
                      <a:endParaRPr lang="el-GR" sz="1400" b="1" dirty="0">
                        <a:solidFill>
                          <a:schemeClr val="accent5">
                            <a:lumMod val="75000"/>
                          </a:schemeClr>
                        </a:solidFill>
                        <a:latin typeface="+mn-lt"/>
                      </a:endParaRPr>
                    </a:p>
                  </a:txBody>
                  <a:tcPr anchor="ct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just">
                        <a:lnSpc>
                          <a:spcPct val="120000"/>
                        </a:lnSpc>
                        <a:buClr>
                          <a:srgbClr val="E53505"/>
                        </a:buClr>
                        <a:buFont typeface="Wingdings" pitchFamily="2" charset="2"/>
                        <a:buNone/>
                        <a:tabLst>
                          <a:tab pos="3403600" algn="l"/>
                        </a:tabLst>
                      </a:pPr>
                      <a:r>
                        <a:rPr lang="el-GR" sz="1400" dirty="0">
                          <a:latin typeface="+mn-lt"/>
                        </a:rPr>
                        <a:t>Τηλεφωνική έρευνα: Απλή τυχαία δειγματοληψία </a:t>
                      </a:r>
                      <a:r>
                        <a:rPr lang="el-GR" sz="1400" kern="1200" dirty="0">
                          <a:latin typeface="+mn-lt"/>
                        </a:rPr>
                        <a:t>σε αρχείο σταθερών και κινητών τηλεφωνικών αριθμών που έχουν παραχθεί με τυχαίο τρόπο (</a:t>
                      </a:r>
                      <a:r>
                        <a:rPr lang="en-US" sz="1400" kern="1200" dirty="0" err="1">
                          <a:latin typeface="+mn-lt"/>
                        </a:rPr>
                        <a:t>RDD</a:t>
                      </a:r>
                      <a:r>
                        <a:rPr lang="el-GR" sz="1400" kern="1200" dirty="0">
                          <a:latin typeface="+mn-lt"/>
                        </a:rPr>
                        <a:t>-</a:t>
                      </a:r>
                      <a:r>
                        <a:rPr lang="en-US" sz="1400" kern="1200" dirty="0">
                          <a:latin typeface="+mn-lt"/>
                        </a:rPr>
                        <a:t>Random Digit Dialing) </a:t>
                      </a:r>
                      <a:r>
                        <a:rPr lang="el-GR" sz="1400" kern="1200" dirty="0">
                          <a:latin typeface="+mn-lt"/>
                        </a:rPr>
                        <a:t>με την εξής αναλογία: </a:t>
                      </a:r>
                      <a:r>
                        <a:rPr lang="en-US" sz="1400" kern="1200" dirty="0">
                          <a:latin typeface="+mn-lt"/>
                        </a:rPr>
                        <a:t>70</a:t>
                      </a:r>
                      <a:r>
                        <a:rPr lang="el-GR" sz="1400" kern="1200" dirty="0">
                          <a:latin typeface="+mn-lt"/>
                        </a:rPr>
                        <a:t>% σταθερά και </a:t>
                      </a:r>
                      <a:r>
                        <a:rPr lang="en-US" sz="1400" kern="1200" dirty="0">
                          <a:latin typeface="+mn-lt"/>
                        </a:rPr>
                        <a:t>30</a:t>
                      </a:r>
                      <a:r>
                        <a:rPr lang="el-GR" sz="1400" kern="1200" dirty="0">
                          <a:latin typeface="+mn-lt"/>
                        </a:rPr>
                        <a:t>% κινητά τηλέφωνα.</a:t>
                      </a:r>
                    </a:p>
                    <a:p>
                      <a:pPr algn="just">
                        <a:lnSpc>
                          <a:spcPct val="120000"/>
                        </a:lnSpc>
                        <a:buClr>
                          <a:srgbClr val="E53505"/>
                        </a:buClr>
                        <a:buFont typeface="Wingdings" pitchFamily="2" charset="2"/>
                        <a:buNone/>
                        <a:tabLst>
                          <a:tab pos="3403600" algn="l"/>
                        </a:tabLst>
                      </a:pPr>
                      <a:r>
                        <a:rPr lang="en-US" sz="1400" b="0" baseline="0" dirty="0">
                          <a:solidFill>
                            <a:schemeClr val="tx1"/>
                          </a:solidFill>
                          <a:latin typeface="+mn-lt"/>
                        </a:rPr>
                        <a:t>Online </a:t>
                      </a:r>
                      <a:r>
                        <a:rPr lang="el-GR" sz="1400" b="0" baseline="0" dirty="0">
                          <a:solidFill>
                            <a:schemeClr val="tx1"/>
                          </a:solidFill>
                          <a:latin typeface="+mn-lt"/>
                        </a:rPr>
                        <a:t>έρευνα: </a:t>
                      </a:r>
                      <a:r>
                        <a:rPr lang="el-GR" sz="1400" dirty="0">
                          <a:solidFill>
                            <a:schemeClr val="tx1"/>
                          </a:solidFill>
                          <a:latin typeface="+mn-lt"/>
                        </a:rPr>
                        <a:t>Τυχαία επιλογή με βάση ποσοστώσεις από </a:t>
                      </a:r>
                      <a:r>
                        <a:rPr lang="en-GB" sz="1400" dirty="0">
                          <a:solidFill>
                            <a:schemeClr val="tx1"/>
                          </a:solidFill>
                          <a:latin typeface="+mn-lt"/>
                        </a:rPr>
                        <a:t>online panel </a:t>
                      </a:r>
                      <a:endParaRPr lang="el-GR" sz="1400" b="0" dirty="0">
                        <a:solidFill>
                          <a:schemeClr val="tx1"/>
                        </a:solidFill>
                        <a:latin typeface="+mn-lt"/>
                      </a:endParaRPr>
                    </a:p>
                  </a:txBody>
                  <a:tcPr anchor="ctr"/>
                </a:tc>
                <a:extLst>
                  <a:ext uri="{0D108BD9-81ED-4DB2-BD59-A6C34878D82A}">
                    <a16:rowId xmlns:a16="http://schemas.microsoft.com/office/drawing/2014/main" xmlns="" val="10004"/>
                  </a:ext>
                </a:extLst>
              </a:tr>
              <a:tr h="342461">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r"/>
                      <a:r>
                        <a:rPr lang="el-GR" sz="1400" b="1" dirty="0">
                          <a:latin typeface="+mn-lt"/>
                        </a:rPr>
                        <a:t>Χρόνος Διεξαγωγής</a:t>
                      </a:r>
                      <a:r>
                        <a:rPr lang="en-US" sz="1400" b="1" dirty="0">
                          <a:latin typeface="+mn-lt"/>
                        </a:rPr>
                        <a:t>: </a:t>
                      </a:r>
                      <a:endParaRPr lang="el-GR" sz="1400" b="1" dirty="0">
                        <a:solidFill>
                          <a:schemeClr val="accent5">
                            <a:lumMod val="75000"/>
                          </a:schemeClr>
                        </a:solidFill>
                        <a:latin typeface="+mn-lt"/>
                      </a:endParaRPr>
                    </a:p>
                  </a:txBody>
                  <a:tcPr anchor="ctr"/>
                </a:tc>
                <a:tc>
                  <a:txBody>
                    <a:bodyPr/>
                    <a:lstStyle/>
                    <a:p>
                      <a:pPr algn="just">
                        <a:lnSpc>
                          <a:spcPct val="120000"/>
                        </a:lnSpc>
                        <a:buClr>
                          <a:srgbClr val="E53505"/>
                        </a:buClr>
                        <a:buFont typeface="Wingdings" pitchFamily="2" charset="2"/>
                        <a:buNone/>
                        <a:tabLst>
                          <a:tab pos="3403600" algn="l"/>
                        </a:tabLst>
                      </a:pPr>
                      <a:r>
                        <a:rPr lang="en-US" sz="1400" b="0" dirty="0">
                          <a:solidFill>
                            <a:srgbClr val="FF0000"/>
                          </a:solidFill>
                          <a:latin typeface="+mn-lt"/>
                        </a:rPr>
                        <a:t>17</a:t>
                      </a:r>
                      <a:r>
                        <a:rPr lang="el-GR" sz="1400" b="0" dirty="0">
                          <a:solidFill>
                            <a:srgbClr val="FF0000"/>
                          </a:solidFill>
                          <a:latin typeface="+mn-lt"/>
                        </a:rPr>
                        <a:t>-</a:t>
                      </a:r>
                      <a:r>
                        <a:rPr lang="en-US" sz="1400" b="0" dirty="0">
                          <a:solidFill>
                            <a:srgbClr val="FF0000"/>
                          </a:solidFill>
                          <a:latin typeface="+mn-lt"/>
                        </a:rPr>
                        <a:t>27</a:t>
                      </a:r>
                      <a:r>
                        <a:rPr lang="el-GR" sz="1400" b="0" dirty="0">
                          <a:solidFill>
                            <a:srgbClr val="FF0000"/>
                          </a:solidFill>
                          <a:latin typeface="+mn-lt"/>
                        </a:rPr>
                        <a:t>/</a:t>
                      </a:r>
                      <a:r>
                        <a:rPr lang="en-GB" sz="1400" b="0" dirty="0">
                          <a:solidFill>
                            <a:srgbClr val="FF0000"/>
                          </a:solidFill>
                          <a:latin typeface="+mn-lt"/>
                        </a:rPr>
                        <a:t>10</a:t>
                      </a:r>
                      <a:r>
                        <a:rPr lang="el-GR" sz="1400" b="0" dirty="0">
                          <a:solidFill>
                            <a:srgbClr val="FF0000"/>
                          </a:solidFill>
                          <a:latin typeface="+mn-lt"/>
                        </a:rPr>
                        <a:t>/2023</a:t>
                      </a:r>
                    </a:p>
                  </a:txBody>
                  <a:tcPr anchor="ctr"/>
                </a:tc>
                <a:extLst>
                  <a:ext uri="{0D108BD9-81ED-4DB2-BD59-A6C34878D82A}">
                    <a16:rowId xmlns:a16="http://schemas.microsoft.com/office/drawing/2014/main" xmlns="" val="10005"/>
                  </a:ext>
                </a:extLst>
              </a:tr>
              <a:tr h="441828">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r"/>
                      <a:r>
                        <a:rPr lang="el-GR" sz="1400" b="1" dirty="0">
                          <a:latin typeface="+mn-lt"/>
                        </a:rPr>
                        <a:t>Μέγεθος Δείγματος</a:t>
                      </a:r>
                      <a:r>
                        <a:rPr lang="en-US" sz="1400" b="1" dirty="0">
                          <a:latin typeface="+mn-lt"/>
                        </a:rPr>
                        <a:t>: </a:t>
                      </a:r>
                      <a:endParaRPr lang="el-GR" sz="1400" b="1" dirty="0">
                        <a:solidFill>
                          <a:schemeClr val="accent5">
                            <a:lumMod val="75000"/>
                          </a:schemeClr>
                        </a:solidFill>
                        <a:latin typeface="+mn-lt"/>
                      </a:endParaRPr>
                    </a:p>
                  </a:txBody>
                  <a:tcPr anchor="ctr"/>
                </a:tc>
                <a:tc>
                  <a:txBody>
                    <a:bodyPr/>
                    <a:lstStyle/>
                    <a:p>
                      <a:pPr marL="0" marR="0" indent="0" algn="just" defTabSz="914400" rtl="0" eaLnBrk="1" fontAlgn="auto" latinLnBrk="0" hangingPunct="1">
                        <a:lnSpc>
                          <a:spcPct val="120000"/>
                        </a:lnSpc>
                        <a:spcBef>
                          <a:spcPts val="0"/>
                        </a:spcBef>
                        <a:spcAft>
                          <a:spcPts val="0"/>
                        </a:spcAft>
                        <a:buClr>
                          <a:srgbClr val="E53505"/>
                        </a:buClr>
                        <a:buSzTx/>
                        <a:buFont typeface="Wingdings" pitchFamily="2" charset="2"/>
                        <a:buNone/>
                        <a:tabLst>
                          <a:tab pos="3403600" algn="l"/>
                        </a:tabLst>
                        <a:defRPr/>
                      </a:pPr>
                      <a:r>
                        <a:rPr lang="en-US" sz="1400" b="0" dirty="0">
                          <a:solidFill>
                            <a:srgbClr val="FF0000"/>
                          </a:solidFill>
                          <a:latin typeface="+mn-lt"/>
                        </a:rPr>
                        <a:t>1.205 </a:t>
                      </a:r>
                      <a:r>
                        <a:rPr lang="el-GR" sz="1400" b="0" dirty="0">
                          <a:solidFill>
                            <a:schemeClr val="tx1"/>
                          </a:solidFill>
                          <a:latin typeface="+mn-lt"/>
                        </a:rPr>
                        <a:t>άτομα ηλικίας 1</a:t>
                      </a:r>
                      <a:r>
                        <a:rPr lang="en-US" sz="1400" b="0" dirty="0">
                          <a:solidFill>
                            <a:schemeClr val="tx1"/>
                          </a:solidFill>
                          <a:latin typeface="+mn-lt"/>
                        </a:rPr>
                        <a:t>7</a:t>
                      </a:r>
                      <a:r>
                        <a:rPr lang="el-GR" sz="1400" b="0" dirty="0">
                          <a:solidFill>
                            <a:schemeClr val="tx1"/>
                          </a:solidFill>
                          <a:latin typeface="+mn-lt"/>
                        </a:rPr>
                        <a:t> ετών και άνω</a:t>
                      </a:r>
                      <a:r>
                        <a:rPr lang="en-US" sz="1400" b="0" dirty="0">
                          <a:solidFill>
                            <a:schemeClr val="tx1"/>
                          </a:solidFill>
                          <a:latin typeface="+mn-lt"/>
                        </a:rPr>
                        <a:t>,</a:t>
                      </a:r>
                      <a:r>
                        <a:rPr lang="el-GR" sz="1400" b="0" dirty="0">
                          <a:solidFill>
                            <a:schemeClr val="tx1"/>
                          </a:solidFill>
                          <a:latin typeface="+mn-lt"/>
                        </a:rPr>
                        <a:t> </a:t>
                      </a:r>
                      <a:r>
                        <a:rPr lang="en-US" sz="1400" b="0" dirty="0">
                          <a:solidFill>
                            <a:schemeClr val="tx1"/>
                          </a:solidFill>
                          <a:latin typeface="+mn-lt"/>
                        </a:rPr>
                        <a:t>723 </a:t>
                      </a:r>
                      <a:r>
                        <a:rPr lang="el-GR" sz="1400" b="0" dirty="0">
                          <a:solidFill>
                            <a:schemeClr val="tx1"/>
                          </a:solidFill>
                          <a:latin typeface="+mn-lt"/>
                        </a:rPr>
                        <a:t>τηλεφωνικά</a:t>
                      </a:r>
                      <a:r>
                        <a:rPr lang="en-US" sz="1400" b="0" dirty="0">
                          <a:solidFill>
                            <a:schemeClr val="tx1"/>
                          </a:solidFill>
                          <a:latin typeface="+mn-lt"/>
                        </a:rPr>
                        <a:t> </a:t>
                      </a:r>
                      <a:r>
                        <a:rPr lang="el-GR" sz="1400" b="0" dirty="0">
                          <a:solidFill>
                            <a:schemeClr val="tx1"/>
                          </a:solidFill>
                          <a:latin typeface="+mn-lt"/>
                        </a:rPr>
                        <a:t>και </a:t>
                      </a:r>
                      <a:r>
                        <a:rPr lang="en-US" sz="1400" b="0" dirty="0">
                          <a:solidFill>
                            <a:schemeClr val="tx1"/>
                          </a:solidFill>
                          <a:latin typeface="+mn-lt"/>
                        </a:rPr>
                        <a:t>482</a:t>
                      </a:r>
                      <a:r>
                        <a:rPr lang="el-GR" sz="1400" b="0" dirty="0">
                          <a:solidFill>
                            <a:schemeClr val="tx1"/>
                          </a:solidFill>
                          <a:latin typeface="+mn-lt"/>
                        </a:rPr>
                        <a:t> </a:t>
                      </a:r>
                      <a:r>
                        <a:rPr lang="en-US" sz="1400" b="0" dirty="0">
                          <a:solidFill>
                            <a:schemeClr val="tx1"/>
                          </a:solidFill>
                          <a:latin typeface="+mn-lt"/>
                        </a:rPr>
                        <a:t>online</a:t>
                      </a:r>
                      <a:r>
                        <a:rPr lang="el-GR" sz="1400" b="0" dirty="0">
                          <a:solidFill>
                            <a:schemeClr val="tx1"/>
                          </a:solidFill>
                          <a:latin typeface="+mn-lt"/>
                        </a:rPr>
                        <a:t>. Μέγιστο δειγματοληπτικό σφάλμα ±</a:t>
                      </a:r>
                      <a:r>
                        <a:rPr lang="en-US" sz="1400" b="0" dirty="0">
                          <a:solidFill>
                            <a:schemeClr val="tx1"/>
                          </a:solidFill>
                          <a:latin typeface="+mn-lt"/>
                        </a:rPr>
                        <a:t>2</a:t>
                      </a:r>
                      <a:r>
                        <a:rPr lang="el-GR" sz="1400" b="0" dirty="0">
                          <a:solidFill>
                            <a:schemeClr val="tx1"/>
                          </a:solidFill>
                          <a:latin typeface="+mn-lt"/>
                        </a:rPr>
                        <a:t>,</a:t>
                      </a:r>
                      <a:r>
                        <a:rPr lang="en-US" sz="1400" b="0" dirty="0">
                          <a:solidFill>
                            <a:schemeClr val="tx1"/>
                          </a:solidFill>
                          <a:latin typeface="+mn-lt"/>
                        </a:rPr>
                        <a:t>8</a:t>
                      </a:r>
                      <a:r>
                        <a:rPr lang="el-GR" sz="1400" b="0" dirty="0">
                          <a:solidFill>
                            <a:schemeClr val="tx1"/>
                          </a:solidFill>
                          <a:latin typeface="+mn-lt"/>
                        </a:rPr>
                        <a:t>%</a:t>
                      </a:r>
                      <a:endParaRPr lang="el-GR" sz="1400" b="0" kern="1200" dirty="0">
                        <a:solidFill>
                          <a:schemeClr val="tx1"/>
                        </a:solidFill>
                        <a:latin typeface="+mn-lt"/>
                        <a:ea typeface="+mn-ea"/>
                        <a:cs typeface="+mn-cs"/>
                      </a:endParaRPr>
                    </a:p>
                  </a:txBody>
                  <a:tcPr anchor="ctr"/>
                </a:tc>
                <a:extLst>
                  <a:ext uri="{0D108BD9-81ED-4DB2-BD59-A6C34878D82A}">
                    <a16:rowId xmlns:a16="http://schemas.microsoft.com/office/drawing/2014/main" xmlns="" val="10006"/>
                  </a:ext>
                </a:extLst>
              </a:tr>
              <a:tr h="476636">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r"/>
                      <a:r>
                        <a:rPr lang="el-GR" sz="1400" b="1" dirty="0">
                          <a:latin typeface="+mn-lt"/>
                        </a:rPr>
                        <a:t>Σταθμίσεις: </a:t>
                      </a:r>
                      <a:endParaRPr lang="el-GR" sz="1400" b="1" dirty="0">
                        <a:solidFill>
                          <a:schemeClr val="accent5">
                            <a:lumMod val="75000"/>
                          </a:schemeClr>
                        </a:solidFill>
                        <a:latin typeface="+mn-lt"/>
                      </a:endParaRPr>
                    </a:p>
                  </a:txBody>
                  <a:tcPr anchor="ct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just"/>
                      <a:r>
                        <a:rPr lang="el-GR" sz="1400" dirty="0">
                          <a:latin typeface="+mn-lt"/>
                        </a:rPr>
                        <a:t>Το δείγμα σταθμίσθηκε εκ των υστέρων ως προς το φύλο και την ηλικία, και την ψήφο στις Βουλευτικές 20</a:t>
                      </a:r>
                      <a:r>
                        <a:rPr lang="en-US" sz="1400" dirty="0">
                          <a:latin typeface="+mn-lt"/>
                        </a:rPr>
                        <a:t>23</a:t>
                      </a:r>
                      <a:r>
                        <a:rPr lang="el-GR" sz="1400" dirty="0">
                          <a:latin typeface="+mn-lt"/>
                        </a:rPr>
                        <a:t>.</a:t>
                      </a:r>
                      <a:endParaRPr lang="el-GR" sz="1400" b="0" dirty="0">
                        <a:solidFill>
                          <a:schemeClr val="tx1"/>
                        </a:solidFill>
                        <a:latin typeface="+mn-lt"/>
                      </a:endParaRPr>
                    </a:p>
                  </a:txBody>
                  <a:tcPr anchor="ctr"/>
                </a:tc>
                <a:extLst>
                  <a:ext uri="{0D108BD9-81ED-4DB2-BD59-A6C34878D82A}">
                    <a16:rowId xmlns:a16="http://schemas.microsoft.com/office/drawing/2014/main" xmlns="" val="10007"/>
                  </a:ext>
                </a:extLst>
              </a:tr>
              <a:tr h="517767">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r"/>
                      <a:r>
                        <a:rPr lang="el-GR" sz="1400" b="1" dirty="0">
                          <a:latin typeface="+mn-lt"/>
                        </a:rPr>
                        <a:t>Προσωπικό </a:t>
                      </a:r>
                      <a:r>
                        <a:rPr lang="en-US" sz="1400" b="1" dirty="0">
                          <a:latin typeface="+mn-lt"/>
                        </a:rPr>
                        <a:t>field</a:t>
                      </a:r>
                      <a:r>
                        <a:rPr lang="el-GR" sz="1400" b="1" dirty="0">
                          <a:latin typeface="+mn-lt"/>
                        </a:rPr>
                        <a:t>/Έλεγχοι</a:t>
                      </a:r>
                      <a:r>
                        <a:rPr lang="en-US" sz="1400" b="1" dirty="0">
                          <a:latin typeface="+mn-lt"/>
                        </a:rPr>
                        <a:t>: </a:t>
                      </a:r>
                      <a:endParaRPr lang="el-GR" sz="1400" b="1" dirty="0">
                        <a:solidFill>
                          <a:schemeClr val="accent5">
                            <a:lumMod val="75000"/>
                          </a:schemeClr>
                        </a:solidFill>
                        <a:latin typeface="+mn-lt"/>
                      </a:endParaRPr>
                    </a:p>
                  </a:txBody>
                  <a:tcPr anchor="ct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marL="0" marR="0" indent="0" algn="just" defTabSz="914400" rtl="0" eaLnBrk="1" fontAlgn="auto" latinLnBrk="0" hangingPunct="1">
                        <a:lnSpc>
                          <a:spcPct val="100000"/>
                        </a:lnSpc>
                        <a:spcBef>
                          <a:spcPts val="0"/>
                        </a:spcBef>
                        <a:spcAft>
                          <a:spcPts val="0"/>
                        </a:spcAft>
                        <a:buClrTx/>
                        <a:buSzTx/>
                        <a:buFontTx/>
                        <a:buNone/>
                        <a:tabLst/>
                        <a:defRPr/>
                      </a:pPr>
                      <a:r>
                        <a:rPr lang="el-GR" sz="1400" b="0" dirty="0">
                          <a:solidFill>
                            <a:schemeClr val="tx1"/>
                          </a:solidFill>
                          <a:latin typeface="+mn-lt"/>
                        </a:rPr>
                        <a:t>Για την τηλεφωνική έρευνα εργάστηκαν </a:t>
                      </a:r>
                      <a:r>
                        <a:rPr lang="en-US" sz="1400" b="0" dirty="0">
                          <a:solidFill>
                            <a:schemeClr val="tx1"/>
                          </a:solidFill>
                          <a:latin typeface="+mn-lt"/>
                        </a:rPr>
                        <a:t>3</a:t>
                      </a:r>
                      <a:r>
                        <a:rPr lang="el-GR" sz="1400" b="0" dirty="0">
                          <a:solidFill>
                            <a:schemeClr val="tx1"/>
                          </a:solidFill>
                          <a:latin typeface="+mn-lt"/>
                        </a:rPr>
                        <a:t> επόπτες και </a:t>
                      </a:r>
                      <a:r>
                        <a:rPr lang="en-US" sz="1400" b="0" dirty="0">
                          <a:solidFill>
                            <a:schemeClr val="tx1"/>
                          </a:solidFill>
                          <a:latin typeface="+mn-lt"/>
                        </a:rPr>
                        <a:t>27 </a:t>
                      </a:r>
                      <a:r>
                        <a:rPr lang="el-GR" sz="1400" b="0" dirty="0" err="1">
                          <a:solidFill>
                            <a:schemeClr val="tx1"/>
                          </a:solidFill>
                          <a:latin typeface="+mn-lt"/>
                        </a:rPr>
                        <a:t>συνεντευκτές</a:t>
                      </a:r>
                      <a:r>
                        <a:rPr lang="el-GR" sz="1400" b="0" dirty="0">
                          <a:solidFill>
                            <a:schemeClr val="tx1"/>
                          </a:solidFill>
                          <a:latin typeface="+mn-lt"/>
                        </a:rPr>
                        <a:t>. Το 2</a:t>
                      </a:r>
                      <a:r>
                        <a:rPr lang="en-GB" sz="1400" b="0" dirty="0">
                          <a:solidFill>
                            <a:schemeClr val="tx1"/>
                          </a:solidFill>
                          <a:latin typeface="+mn-lt"/>
                        </a:rPr>
                        <a:t>5</a:t>
                      </a:r>
                      <a:r>
                        <a:rPr lang="el-GR" sz="1400" b="0" dirty="0">
                          <a:solidFill>
                            <a:schemeClr val="tx1"/>
                          </a:solidFill>
                          <a:latin typeface="+mn-lt"/>
                        </a:rPr>
                        <a:t>% των τηλεφωνικών συνεντεύξεων ελέγχθηκαν με τη μέθοδο της συνακρόασης.  Το 100% των συνεντεύξεων ελέγχθηκαν ηλεκτρονικά.</a:t>
                      </a:r>
                    </a:p>
                  </a:txBody>
                  <a:tcPr anchor="ctr"/>
                </a:tc>
                <a:extLst>
                  <a:ext uri="{0D108BD9-81ED-4DB2-BD59-A6C34878D82A}">
                    <a16:rowId xmlns:a16="http://schemas.microsoft.com/office/drawing/2014/main" xmlns="" val="10008"/>
                  </a:ext>
                </a:extLst>
              </a:tr>
              <a:tr h="517767">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r"/>
                      <a:r>
                        <a:rPr lang="el-GR" sz="1400" b="1" dirty="0">
                          <a:solidFill>
                            <a:schemeClr val="tx1"/>
                          </a:solidFill>
                          <a:latin typeface="+mn-lt"/>
                        </a:rPr>
                        <a:t>Παρα</a:t>
                      </a:r>
                      <a:r>
                        <a:rPr lang="el-GR" sz="1400" b="1" kern="1200" dirty="0">
                          <a:solidFill>
                            <a:schemeClr val="tx1"/>
                          </a:solidFill>
                          <a:latin typeface="+mn-lt"/>
                          <a:ea typeface="+mn-ea"/>
                          <a:cs typeface="+mn-cs"/>
                        </a:rPr>
                        <a:t>τηρ</a:t>
                      </a:r>
                      <a:r>
                        <a:rPr lang="el-GR" sz="1400" b="1" dirty="0">
                          <a:solidFill>
                            <a:schemeClr val="tx1"/>
                          </a:solidFill>
                          <a:latin typeface="+mn-lt"/>
                        </a:rPr>
                        <a:t>ήσεις:</a:t>
                      </a:r>
                      <a:r>
                        <a:rPr lang="el-GR" sz="1400" b="1" dirty="0">
                          <a:solidFill>
                            <a:schemeClr val="accent5">
                              <a:lumMod val="75000"/>
                            </a:schemeClr>
                          </a:solidFill>
                          <a:latin typeface="+mn-lt"/>
                        </a:rPr>
                        <a:t> </a:t>
                      </a:r>
                    </a:p>
                  </a:txBody>
                  <a:tcPr anchor="ct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marL="0" marR="0" indent="0" algn="just" defTabSz="914400" rtl="0" eaLnBrk="1" fontAlgn="auto" latinLnBrk="0" hangingPunct="1">
                        <a:lnSpc>
                          <a:spcPct val="100000"/>
                        </a:lnSpc>
                        <a:spcBef>
                          <a:spcPts val="0"/>
                        </a:spcBef>
                        <a:spcAft>
                          <a:spcPts val="0"/>
                        </a:spcAft>
                        <a:buClrTx/>
                        <a:buSzTx/>
                        <a:buFontTx/>
                        <a:buNone/>
                        <a:tabLst/>
                        <a:defRPr/>
                      </a:pPr>
                      <a:r>
                        <a:rPr lang="el-GR" sz="1400" b="0" dirty="0">
                          <a:solidFill>
                            <a:schemeClr val="tx1"/>
                          </a:solidFill>
                          <a:latin typeface="+mn-lt"/>
                        </a:rPr>
                        <a:t>Στους πίνακες που ακολουθούν, όπου οι βάσεις είναι μικρότερες των 60 ερωτηθέντων, τα στοιχεία είναι τελείως ενδεικτικά. </a:t>
                      </a:r>
                    </a:p>
                  </a:txBody>
                  <a:tcPr anchor="ctr"/>
                </a:tc>
                <a:extLst>
                  <a:ext uri="{0D108BD9-81ED-4DB2-BD59-A6C34878D82A}">
                    <a16:rowId xmlns:a16="http://schemas.microsoft.com/office/drawing/2014/main" xmlns="" val="1133594277"/>
                  </a:ext>
                </a:extLst>
              </a:tr>
              <a:tr h="506688">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r"/>
                      <a:r>
                        <a:rPr lang="el-GR" sz="1400" b="1" dirty="0">
                          <a:solidFill>
                            <a:schemeClr val="tx1"/>
                          </a:solidFill>
                          <a:latin typeface="+mn-lt"/>
                        </a:rPr>
                        <a:t>Επισήμανση:</a:t>
                      </a:r>
                    </a:p>
                  </a:txBody>
                  <a:tcPr anchor="ct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marL="0" marR="0" indent="0" algn="just" defTabSz="914400" rtl="0" eaLnBrk="1" fontAlgn="auto" latinLnBrk="0" hangingPunct="1">
                        <a:lnSpc>
                          <a:spcPct val="100000"/>
                        </a:lnSpc>
                        <a:spcBef>
                          <a:spcPts val="0"/>
                        </a:spcBef>
                        <a:spcAft>
                          <a:spcPts val="0"/>
                        </a:spcAft>
                        <a:buClrTx/>
                        <a:buSzTx/>
                        <a:buFontTx/>
                        <a:buNone/>
                        <a:tabLst/>
                        <a:defRPr/>
                      </a:pPr>
                      <a:r>
                        <a:rPr lang="el-GR" sz="1400" b="0" dirty="0">
                          <a:solidFill>
                            <a:schemeClr val="tx1"/>
                          </a:solidFill>
                          <a:latin typeface="+mn-lt"/>
                        </a:rPr>
                        <a:t>Λόγω στρογγυλοποίησης ενδέχεται κάποιες κατανομές να μην αθροίζουν στο 100%</a:t>
                      </a:r>
                    </a:p>
                  </a:txBody>
                  <a:tcPr anchor="ctr"/>
                </a:tc>
                <a:extLst>
                  <a:ext uri="{0D108BD9-81ED-4DB2-BD59-A6C34878D82A}">
                    <a16:rowId xmlns:a16="http://schemas.microsoft.com/office/drawing/2014/main" xmlns="" val="3774779375"/>
                  </a:ext>
                </a:extLst>
              </a:tr>
            </a:tbl>
          </a:graphicData>
        </a:graphic>
      </p:graphicFrame>
      <p:sp>
        <p:nvSpPr>
          <p:cNvPr id="2" name="Slide Number Placeholder 4">
            <a:extLst>
              <a:ext uri="{FF2B5EF4-FFF2-40B4-BE49-F238E27FC236}">
                <a16:creationId xmlns:a16="http://schemas.microsoft.com/office/drawing/2014/main" xmlns="" id="{E47DAF40-7AAA-A3E8-E51B-2908E3787F8E}"/>
              </a:ext>
            </a:extLst>
          </p:cNvPr>
          <p:cNvSpPr>
            <a:spLocks noGrp="1"/>
          </p:cNvSpPr>
          <p:nvPr>
            <p:ph type="sldNum" sz="quarter" idx="12"/>
          </p:nvPr>
        </p:nvSpPr>
        <p:spPr>
          <a:xfrm>
            <a:off x="9275974" y="6410513"/>
            <a:ext cx="2743200" cy="365125"/>
          </a:xfrm>
        </p:spPr>
        <p:txBody>
          <a:bodyPr/>
          <a:lstStyle/>
          <a:p>
            <a:fld id="{4854181D-6920-4594-9A5D-6CE56DC9F8B2}" type="slidenum">
              <a:rPr lang="en-US" smtClean="0"/>
              <a:pPr/>
              <a:t>2</a:t>
            </a:fld>
            <a:endParaRPr lang="en-US" dirty="0"/>
          </a:p>
        </p:txBody>
      </p:sp>
    </p:spTree>
    <p:extLst>
      <p:ext uri="{BB962C8B-B14F-4D97-AF65-F5344CB8AC3E}">
        <p14:creationId xmlns:p14="http://schemas.microsoft.com/office/powerpoint/2010/main" val="28104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F92CC14D-FA76-F6B1-EB23-88178D3D0F4D}"/>
              </a:ext>
            </a:extLst>
          </p:cNvPr>
          <p:cNvSpPr>
            <a:spLocks noGrp="1"/>
          </p:cNvSpPr>
          <p:nvPr>
            <p:ph type="title"/>
          </p:nvPr>
        </p:nvSpPr>
        <p:spPr/>
        <p:txBody>
          <a:bodyPr/>
          <a:lstStyle/>
          <a:p>
            <a:r>
              <a:rPr lang="el-GR" dirty="0"/>
              <a:t>Το ελληνικό πολιτικό ζήτημα – Μια τριπλή ασυμμετρία</a:t>
            </a:r>
          </a:p>
        </p:txBody>
      </p:sp>
      <p:sp>
        <p:nvSpPr>
          <p:cNvPr id="7" name="TextBox 6">
            <a:extLst>
              <a:ext uri="{FF2B5EF4-FFF2-40B4-BE49-F238E27FC236}">
                <a16:creationId xmlns:a16="http://schemas.microsoft.com/office/drawing/2014/main" xmlns="" id="{B6895810-C92F-A005-6286-EEDEC07C14F1}"/>
              </a:ext>
            </a:extLst>
          </p:cNvPr>
          <p:cNvSpPr txBox="1"/>
          <p:nvPr/>
        </p:nvSpPr>
        <p:spPr>
          <a:xfrm>
            <a:off x="167136" y="2456568"/>
            <a:ext cx="3293518" cy="3293209"/>
          </a:xfrm>
          <a:prstGeom prst="rect">
            <a:avLst/>
          </a:prstGeom>
          <a:noFill/>
        </p:spPr>
        <p:txBody>
          <a:bodyPr wrap="square" rtlCol="0">
            <a:spAutoFit/>
          </a:bodyPr>
          <a:lstStyle/>
          <a:p>
            <a:pPr algn="just"/>
            <a:r>
              <a:rPr lang="el-GR" sz="1600" dirty="0"/>
              <a:t>Μέσα στις γεωπολιτικές κρίσεις της εποχής, βασικό επίδικο είναι η θέση της Ελλάδας στο διεθνές πλαίσιο.</a:t>
            </a:r>
          </a:p>
          <a:p>
            <a:pPr algn="just"/>
            <a:endParaRPr lang="el-GR" sz="1600" dirty="0"/>
          </a:p>
          <a:p>
            <a:pPr algn="just"/>
            <a:r>
              <a:rPr lang="el-GR" sz="1600" dirty="0"/>
              <a:t>Η εμβάθυνση της Ευρώπης είναι η βασική επιλογή, σε ένα πλαίσιο σχετικής αυτονομίας από τις ΗΠΑ – που δίνει πάντως ένα αίσθημα γεωπολιτικής ασφάλειας ως προϋπόθεση αυτοπεποίθησης στην ευρύτερη γειτονιά μας.</a:t>
            </a:r>
          </a:p>
          <a:p>
            <a:pPr algn="just"/>
            <a:endParaRPr lang="el-GR" sz="1600" dirty="0"/>
          </a:p>
          <a:p>
            <a:pPr algn="just"/>
            <a:endParaRPr lang="el-GR" sz="1600" dirty="0"/>
          </a:p>
        </p:txBody>
      </p:sp>
      <p:graphicFrame>
        <p:nvGraphicFramePr>
          <p:cNvPr id="8" name="Diagram 7">
            <a:extLst>
              <a:ext uri="{FF2B5EF4-FFF2-40B4-BE49-F238E27FC236}">
                <a16:creationId xmlns:a16="http://schemas.microsoft.com/office/drawing/2014/main" xmlns="" id="{27E3BD98-2DF9-BFC6-F487-6B6752056AB7}"/>
              </a:ext>
            </a:extLst>
          </p:cNvPr>
          <p:cNvGraphicFramePr/>
          <p:nvPr>
            <p:extLst>
              <p:ext uri="{D42A27DB-BD31-4B8C-83A1-F6EECF244321}">
                <p14:modId xmlns:p14="http://schemas.microsoft.com/office/powerpoint/2010/main" val="249601798"/>
              </p:ext>
            </p:extLst>
          </p:nvPr>
        </p:nvGraphicFramePr>
        <p:xfrm>
          <a:off x="3030071" y="1642996"/>
          <a:ext cx="7721599" cy="43812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4">
            <a:extLst>
              <a:ext uri="{FF2B5EF4-FFF2-40B4-BE49-F238E27FC236}">
                <a16:creationId xmlns:a16="http://schemas.microsoft.com/office/drawing/2014/main" xmlns="" id="{F2778DAB-6C8A-EA06-5F69-D45830BFE47A}"/>
              </a:ext>
            </a:extLst>
          </p:cNvPr>
          <p:cNvSpPr>
            <a:spLocks noGrp="1"/>
          </p:cNvSpPr>
          <p:nvPr>
            <p:ph type="sldNum" sz="quarter" idx="12"/>
          </p:nvPr>
        </p:nvSpPr>
        <p:spPr>
          <a:xfrm>
            <a:off x="9275974" y="6410513"/>
            <a:ext cx="2743200" cy="365125"/>
          </a:xfrm>
        </p:spPr>
        <p:txBody>
          <a:bodyPr/>
          <a:lstStyle/>
          <a:p>
            <a:fld id="{4854181D-6920-4594-9A5D-6CE56DC9F8B2}" type="slidenum">
              <a:rPr lang="en-US" smtClean="0"/>
              <a:pPr/>
              <a:t>20</a:t>
            </a:fld>
            <a:endParaRPr lang="en-US" dirty="0"/>
          </a:p>
        </p:txBody>
      </p:sp>
    </p:spTree>
    <p:extLst>
      <p:ext uri="{BB962C8B-B14F-4D97-AF65-F5344CB8AC3E}">
        <p14:creationId xmlns:p14="http://schemas.microsoft.com/office/powerpoint/2010/main" val="129250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8"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xmlns="" id="{6798D534-A8E7-4754-87B6-1B0F00CB6C71}"/>
              </a:ext>
            </a:extLst>
          </p:cNvPr>
          <p:cNvGraphicFramePr>
            <a:graphicFrameLocks noGrp="1"/>
          </p:cNvGraphicFramePr>
          <p:nvPr>
            <p:ph idx="1"/>
            <p:extLst>
              <p:ext uri="{D42A27DB-BD31-4B8C-83A1-F6EECF244321}">
                <p14:modId xmlns:p14="http://schemas.microsoft.com/office/powerpoint/2010/main" val="1206981589"/>
              </p:ext>
            </p:extLst>
          </p:nvPr>
        </p:nvGraphicFramePr>
        <p:xfrm>
          <a:off x="232797" y="1267779"/>
          <a:ext cx="5633330" cy="23606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xmlns="" id="{17FBDC5D-038F-4217-B0A2-90AFE5E47F31}"/>
              </a:ext>
            </a:extLst>
          </p:cNvPr>
          <p:cNvGraphicFramePr/>
          <p:nvPr>
            <p:extLst>
              <p:ext uri="{D42A27DB-BD31-4B8C-83A1-F6EECF244321}">
                <p14:modId xmlns:p14="http://schemas.microsoft.com/office/powerpoint/2010/main" val="1730259855"/>
              </p:ext>
            </p:extLst>
          </p:nvPr>
        </p:nvGraphicFramePr>
        <p:xfrm>
          <a:off x="6246941" y="1267779"/>
          <a:ext cx="5772233" cy="5034731"/>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xmlns="" id="{839F415E-20A8-42F8-9C28-4C0D118DE70F}"/>
              </a:ext>
            </a:extLst>
          </p:cNvPr>
          <p:cNvSpPr txBox="1"/>
          <p:nvPr/>
        </p:nvSpPr>
        <p:spPr>
          <a:xfrm>
            <a:off x="8904312" y="6516052"/>
            <a:ext cx="244827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900" b="1" i="0" u="none" strike="noStrike" kern="1200" cap="none" spc="0" normalizeH="0" baseline="0" noProof="0" dirty="0">
                <a:ln>
                  <a:noFill/>
                </a:ln>
                <a:solidFill>
                  <a:prstClr val="white">
                    <a:lumMod val="50000"/>
                  </a:prstClr>
                </a:solidFill>
                <a:effectLst/>
                <a:uLnTx/>
                <a:uFillTx/>
                <a:latin typeface="Trebuchet MS"/>
                <a:ea typeface="+mn-ea"/>
                <a:cs typeface="+mn-cs"/>
              </a:rPr>
              <a:t>*  Βάση μικρότερη των 60 ατόμων</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900" b="1" i="0" u="none" strike="noStrike" kern="1200" cap="none" spc="0" normalizeH="0" baseline="0" noProof="0" dirty="0">
                <a:ln>
                  <a:noFill/>
                </a:ln>
                <a:solidFill>
                  <a:prstClr val="white">
                    <a:lumMod val="50000"/>
                  </a:prstClr>
                </a:solidFill>
                <a:effectLst/>
                <a:uLnTx/>
                <a:uFillTx/>
                <a:latin typeface="Trebuchet MS"/>
                <a:ea typeface="+mn-ea"/>
                <a:cs typeface="+mn-cs"/>
              </a:rPr>
              <a:t>** Λευκό/Άκυρο/Δεν ψήφισαν/ΔΑ</a:t>
            </a:r>
            <a:endParaRPr kumimoji="0" lang="en-US" sz="900" b="1" i="0" u="none" strike="noStrike" kern="1200" cap="none" spc="0" normalizeH="0" baseline="0" noProof="0" dirty="0">
              <a:ln>
                <a:noFill/>
              </a:ln>
              <a:solidFill>
                <a:prstClr val="white">
                  <a:lumMod val="50000"/>
                </a:prstClr>
              </a:solidFill>
              <a:effectLst/>
              <a:uLnTx/>
              <a:uFillTx/>
              <a:latin typeface="Trebuchet MS"/>
              <a:ea typeface="+mn-ea"/>
              <a:cs typeface="+mn-cs"/>
            </a:endParaRPr>
          </a:p>
        </p:txBody>
      </p:sp>
      <p:graphicFrame>
        <p:nvGraphicFramePr>
          <p:cNvPr id="5" name="Content Placeholder 8">
            <a:extLst>
              <a:ext uri="{FF2B5EF4-FFF2-40B4-BE49-F238E27FC236}">
                <a16:creationId xmlns:a16="http://schemas.microsoft.com/office/drawing/2014/main" xmlns="" id="{434065E3-F483-AD4D-A599-476F82059C03}"/>
              </a:ext>
            </a:extLst>
          </p:cNvPr>
          <p:cNvGraphicFramePr>
            <a:graphicFrameLocks/>
          </p:cNvGraphicFramePr>
          <p:nvPr/>
        </p:nvGraphicFramePr>
        <p:xfrm>
          <a:off x="232797" y="3713341"/>
          <a:ext cx="5640246" cy="2589169"/>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a:extLst>
              <a:ext uri="{FF2B5EF4-FFF2-40B4-BE49-F238E27FC236}">
                <a16:creationId xmlns:a16="http://schemas.microsoft.com/office/drawing/2014/main" xmlns="" id="{5ED7660B-48D3-763E-C8FD-11682EFC5F6B}"/>
              </a:ext>
            </a:extLst>
          </p:cNvPr>
          <p:cNvSpPr txBox="1"/>
          <p:nvPr/>
        </p:nvSpPr>
        <p:spPr>
          <a:xfrm>
            <a:off x="875964" y="990780"/>
            <a:ext cx="11578892" cy="276999"/>
          </a:xfrm>
          <a:prstGeom prst="rect">
            <a:avLst/>
          </a:prstGeom>
          <a:noFill/>
        </p:spPr>
        <p:txBody>
          <a:bodyPr wrap="square">
            <a:spAutoFit/>
          </a:bodyPr>
          <a:lstStyle/>
          <a:p>
            <a:r>
              <a:rPr lang="el-GR" sz="1200" b="1" i="1" dirty="0">
                <a:solidFill>
                  <a:schemeClr val="accent3"/>
                </a:solidFill>
              </a:rPr>
              <a:t>‘Πιστεύετε ότι η Ευρώπη θα πρέπει να προχωρήσει περισσότερο στην οικονομική και πολιτική της ενοποίηση, να παραμείνει ως έχει ή να διαλυθεί;’</a:t>
            </a:r>
          </a:p>
        </p:txBody>
      </p:sp>
      <p:sp>
        <p:nvSpPr>
          <p:cNvPr id="8" name="Title 7">
            <a:extLst>
              <a:ext uri="{FF2B5EF4-FFF2-40B4-BE49-F238E27FC236}">
                <a16:creationId xmlns:a16="http://schemas.microsoft.com/office/drawing/2014/main" xmlns="" id="{3DCC7125-23EC-B058-16E8-4AD2CAD2A454}"/>
              </a:ext>
            </a:extLst>
          </p:cNvPr>
          <p:cNvSpPr>
            <a:spLocks noGrp="1"/>
          </p:cNvSpPr>
          <p:nvPr>
            <p:ph type="title"/>
          </p:nvPr>
        </p:nvSpPr>
        <p:spPr>
          <a:xfrm>
            <a:off x="293914" y="151645"/>
            <a:ext cx="11604171" cy="693115"/>
          </a:xfrm>
        </p:spPr>
        <p:txBody>
          <a:bodyPr>
            <a:normAutofit fontScale="90000"/>
          </a:bodyPr>
          <a:lstStyle/>
          <a:p>
            <a:r>
              <a:rPr lang="el-GR" dirty="0"/>
              <a:t>Παραμένει σταθερά πλειοψηφική η προτίμηση για εμβάθυνση της ευρωπαϊκής ενοποίησης</a:t>
            </a:r>
            <a:br>
              <a:rPr lang="el-GR" dirty="0"/>
            </a:br>
            <a:r>
              <a:rPr lang="el-GR" dirty="0"/>
              <a:t>– ένδειξη και ενός εμπεδωμένου «</a:t>
            </a:r>
            <a:r>
              <a:rPr lang="el-GR" dirty="0" err="1"/>
              <a:t>ανήκειν</a:t>
            </a:r>
            <a:r>
              <a:rPr lang="el-GR" dirty="0"/>
              <a:t>» στην Ευρώπη ως </a:t>
            </a:r>
            <a:r>
              <a:rPr lang="el-GR" dirty="0" err="1"/>
              <a:t>γεω</a:t>
            </a:r>
            <a:r>
              <a:rPr lang="el-GR" dirty="0"/>
              <a:t>-πολιτικό χώρο</a:t>
            </a:r>
          </a:p>
        </p:txBody>
      </p:sp>
      <p:sp>
        <p:nvSpPr>
          <p:cNvPr id="2" name="Slide Number Placeholder 4">
            <a:extLst>
              <a:ext uri="{FF2B5EF4-FFF2-40B4-BE49-F238E27FC236}">
                <a16:creationId xmlns:a16="http://schemas.microsoft.com/office/drawing/2014/main" xmlns="" id="{71F33266-74CA-2C3A-8D2D-101F54AA9F20}"/>
              </a:ext>
            </a:extLst>
          </p:cNvPr>
          <p:cNvSpPr>
            <a:spLocks noGrp="1"/>
          </p:cNvSpPr>
          <p:nvPr>
            <p:ph type="sldNum" sz="quarter" idx="12"/>
          </p:nvPr>
        </p:nvSpPr>
        <p:spPr>
          <a:xfrm>
            <a:off x="9275974" y="6410513"/>
            <a:ext cx="2743200" cy="365125"/>
          </a:xfrm>
        </p:spPr>
        <p:txBody>
          <a:bodyPr/>
          <a:lstStyle/>
          <a:p>
            <a:fld id="{4854181D-6920-4594-9A5D-6CE56DC9F8B2}" type="slidenum">
              <a:rPr lang="en-US" smtClean="0"/>
              <a:pPr/>
              <a:t>21</a:t>
            </a:fld>
            <a:endParaRPr lang="en-US" dirty="0"/>
          </a:p>
        </p:txBody>
      </p:sp>
      <p:sp>
        <p:nvSpPr>
          <p:cNvPr id="4" name="TextBox 3">
            <a:extLst>
              <a:ext uri="{FF2B5EF4-FFF2-40B4-BE49-F238E27FC236}">
                <a16:creationId xmlns:a16="http://schemas.microsoft.com/office/drawing/2014/main" xmlns="" id="{23E21365-A34C-5EE4-1258-598289C2D95F}"/>
              </a:ext>
            </a:extLst>
          </p:cNvPr>
          <p:cNvSpPr txBox="1"/>
          <p:nvPr/>
        </p:nvSpPr>
        <p:spPr>
          <a:xfrm>
            <a:off x="408615" y="1555606"/>
            <a:ext cx="1326642"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l-GR" sz="1200" dirty="0"/>
              <a:t>56% το 2022***</a:t>
            </a:r>
          </a:p>
        </p:txBody>
      </p:sp>
      <p:sp>
        <p:nvSpPr>
          <p:cNvPr id="7" name="TextBox 6">
            <a:extLst>
              <a:ext uri="{FF2B5EF4-FFF2-40B4-BE49-F238E27FC236}">
                <a16:creationId xmlns:a16="http://schemas.microsoft.com/office/drawing/2014/main" xmlns="" id="{D0ECC85E-3109-3FE4-1F29-1A925042317A}"/>
              </a:ext>
            </a:extLst>
          </p:cNvPr>
          <p:cNvSpPr txBox="1"/>
          <p:nvPr/>
        </p:nvSpPr>
        <p:spPr>
          <a:xfrm>
            <a:off x="1722819" y="2041859"/>
            <a:ext cx="1326642"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l-GR" sz="1200" dirty="0"/>
              <a:t>23% το 2022***</a:t>
            </a:r>
          </a:p>
        </p:txBody>
      </p:sp>
      <p:sp>
        <p:nvSpPr>
          <p:cNvPr id="11" name="TextBox 10">
            <a:extLst>
              <a:ext uri="{FF2B5EF4-FFF2-40B4-BE49-F238E27FC236}">
                <a16:creationId xmlns:a16="http://schemas.microsoft.com/office/drawing/2014/main" xmlns="" id="{C47A710A-3423-6218-4981-0FAC14E6EC16}"/>
              </a:ext>
            </a:extLst>
          </p:cNvPr>
          <p:cNvSpPr txBox="1"/>
          <p:nvPr/>
        </p:nvSpPr>
        <p:spPr>
          <a:xfrm>
            <a:off x="3131152" y="2000152"/>
            <a:ext cx="1201286"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l-GR" sz="1200" dirty="0"/>
              <a:t>21% το 2022***</a:t>
            </a:r>
          </a:p>
        </p:txBody>
      </p:sp>
      <p:sp>
        <p:nvSpPr>
          <p:cNvPr id="12" name="TextBox 11">
            <a:extLst>
              <a:ext uri="{FF2B5EF4-FFF2-40B4-BE49-F238E27FC236}">
                <a16:creationId xmlns:a16="http://schemas.microsoft.com/office/drawing/2014/main" xmlns="" id="{130DF04F-8954-1627-0801-C7D6496ABAE2}"/>
              </a:ext>
            </a:extLst>
          </p:cNvPr>
          <p:cNvSpPr txBox="1"/>
          <p:nvPr/>
        </p:nvSpPr>
        <p:spPr>
          <a:xfrm>
            <a:off x="679371" y="6516052"/>
            <a:ext cx="2898355" cy="261610"/>
          </a:xfrm>
          <a:prstGeom prst="rect">
            <a:avLst/>
          </a:prstGeom>
          <a:noFill/>
        </p:spPr>
        <p:txBody>
          <a:bodyPr wrap="square" rtlCol="0">
            <a:spAutoFit/>
          </a:bodyPr>
          <a:lstStyle/>
          <a:p>
            <a:r>
              <a:rPr lang="el-GR" sz="1100" dirty="0"/>
              <a:t>*** Πηγή: έρευνα για το </a:t>
            </a:r>
            <a:r>
              <a:rPr lang="el-GR" sz="1100" dirty="0" err="1"/>
              <a:t>ΕΛΙΑΜΕΠ</a:t>
            </a:r>
            <a:r>
              <a:rPr lang="el-GR" sz="1100" dirty="0"/>
              <a:t> 2022</a:t>
            </a:r>
          </a:p>
        </p:txBody>
      </p:sp>
      <p:sp>
        <p:nvSpPr>
          <p:cNvPr id="3" name="TextBox 2">
            <a:extLst>
              <a:ext uri="{FF2B5EF4-FFF2-40B4-BE49-F238E27FC236}">
                <a16:creationId xmlns:a16="http://schemas.microsoft.com/office/drawing/2014/main" xmlns="" id="{BF510555-DF5A-3B14-9FFE-81736DC3261E}"/>
              </a:ext>
            </a:extLst>
          </p:cNvPr>
          <p:cNvSpPr txBox="1"/>
          <p:nvPr/>
        </p:nvSpPr>
        <p:spPr>
          <a:xfrm>
            <a:off x="0" y="6451735"/>
            <a:ext cx="648073" cy="4062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spTree>
    <p:extLst>
      <p:ext uri="{BB962C8B-B14F-4D97-AF65-F5344CB8AC3E}">
        <p14:creationId xmlns:p14="http://schemas.microsoft.com/office/powerpoint/2010/main" val="3185549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arn(inVertical)">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13" grpId="0">
        <p:bldAsOne/>
      </p:bldGraphic>
      <p:bldP spid="14" grpId="0"/>
      <p:bldGraphic spid="5" grpId="0">
        <p:bldAsOne/>
      </p:bldGraphic>
      <p:bldP spid="4" grpId="0" animBg="1"/>
      <p:bldP spid="7" grpId="0" animBg="1"/>
      <p:bldP spid="11" grpId="0" animBg="1"/>
      <p:bldP spid="1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xmlns="" id="{6798D534-A8E7-4754-87B6-1B0F00CB6C71}"/>
              </a:ext>
            </a:extLst>
          </p:cNvPr>
          <p:cNvGraphicFramePr>
            <a:graphicFrameLocks noGrp="1"/>
          </p:cNvGraphicFramePr>
          <p:nvPr>
            <p:ph idx="1"/>
            <p:extLst>
              <p:ext uri="{D42A27DB-BD31-4B8C-83A1-F6EECF244321}">
                <p14:modId xmlns:p14="http://schemas.microsoft.com/office/powerpoint/2010/main" val="2290947231"/>
              </p:ext>
            </p:extLst>
          </p:nvPr>
        </p:nvGraphicFramePr>
        <p:xfrm>
          <a:off x="232797" y="1300112"/>
          <a:ext cx="5647166" cy="224851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xmlns="" id="{17FBDC5D-038F-4217-B0A2-90AFE5E47F31}"/>
              </a:ext>
            </a:extLst>
          </p:cNvPr>
          <p:cNvGraphicFramePr/>
          <p:nvPr>
            <p:extLst>
              <p:ext uri="{D42A27DB-BD31-4B8C-83A1-F6EECF244321}">
                <p14:modId xmlns:p14="http://schemas.microsoft.com/office/powerpoint/2010/main" val="587809074"/>
              </p:ext>
            </p:extLst>
          </p:nvPr>
        </p:nvGraphicFramePr>
        <p:xfrm>
          <a:off x="6246941" y="1300112"/>
          <a:ext cx="5712262" cy="4865192"/>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xmlns="" id="{839F415E-20A8-42F8-9C28-4C0D118DE70F}"/>
              </a:ext>
            </a:extLst>
          </p:cNvPr>
          <p:cNvSpPr txBox="1"/>
          <p:nvPr/>
        </p:nvSpPr>
        <p:spPr>
          <a:xfrm>
            <a:off x="8904312" y="6516052"/>
            <a:ext cx="244827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900" b="1" i="0" u="none" strike="noStrike" kern="1200" cap="none" spc="0" normalizeH="0" baseline="0" noProof="0" dirty="0">
                <a:ln>
                  <a:noFill/>
                </a:ln>
                <a:solidFill>
                  <a:prstClr val="white">
                    <a:lumMod val="50000"/>
                  </a:prstClr>
                </a:solidFill>
                <a:effectLst/>
                <a:uLnTx/>
                <a:uFillTx/>
                <a:latin typeface="Trebuchet MS"/>
                <a:ea typeface="+mn-ea"/>
                <a:cs typeface="+mn-cs"/>
              </a:rPr>
              <a:t>*  Βάση μικρότερη των 60 ατόμων</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900" b="1" i="0" u="none" strike="noStrike" kern="1200" cap="none" spc="0" normalizeH="0" baseline="0" noProof="0" dirty="0">
                <a:ln>
                  <a:noFill/>
                </a:ln>
                <a:solidFill>
                  <a:prstClr val="white">
                    <a:lumMod val="50000"/>
                  </a:prstClr>
                </a:solidFill>
                <a:effectLst/>
                <a:uLnTx/>
                <a:uFillTx/>
                <a:latin typeface="Trebuchet MS"/>
                <a:ea typeface="+mn-ea"/>
                <a:cs typeface="+mn-cs"/>
              </a:rPr>
              <a:t>** Λευκό/Άκυρο/Δεν ψήφισαν/ΔΑ</a:t>
            </a:r>
            <a:endParaRPr kumimoji="0" lang="en-US" sz="900" b="1" i="0" u="none" strike="noStrike" kern="1200" cap="none" spc="0" normalizeH="0" baseline="0" noProof="0" dirty="0">
              <a:ln>
                <a:noFill/>
              </a:ln>
              <a:solidFill>
                <a:prstClr val="white">
                  <a:lumMod val="50000"/>
                </a:prstClr>
              </a:solidFill>
              <a:effectLst/>
              <a:uLnTx/>
              <a:uFillTx/>
              <a:latin typeface="Trebuchet MS"/>
              <a:ea typeface="+mn-ea"/>
              <a:cs typeface="+mn-cs"/>
            </a:endParaRPr>
          </a:p>
        </p:txBody>
      </p:sp>
      <p:graphicFrame>
        <p:nvGraphicFramePr>
          <p:cNvPr id="2" name="Content Placeholder 8">
            <a:extLst>
              <a:ext uri="{FF2B5EF4-FFF2-40B4-BE49-F238E27FC236}">
                <a16:creationId xmlns:a16="http://schemas.microsoft.com/office/drawing/2014/main" xmlns="" id="{02BFF8CA-2948-23E3-280C-0136C8A5F60D}"/>
              </a:ext>
            </a:extLst>
          </p:cNvPr>
          <p:cNvGraphicFramePr>
            <a:graphicFrameLocks/>
          </p:cNvGraphicFramePr>
          <p:nvPr/>
        </p:nvGraphicFramePr>
        <p:xfrm>
          <a:off x="232797" y="3713342"/>
          <a:ext cx="5647166" cy="2451962"/>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a:extLst>
              <a:ext uri="{FF2B5EF4-FFF2-40B4-BE49-F238E27FC236}">
                <a16:creationId xmlns:a16="http://schemas.microsoft.com/office/drawing/2014/main" xmlns="" id="{CFB5D257-924C-D5BC-F178-B1DA34B5814E}"/>
              </a:ext>
            </a:extLst>
          </p:cNvPr>
          <p:cNvSpPr txBox="1"/>
          <p:nvPr/>
        </p:nvSpPr>
        <p:spPr>
          <a:xfrm>
            <a:off x="304800" y="949364"/>
            <a:ext cx="11745693"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1" i="1" u="none" strike="noStrike" kern="1200" cap="none" spc="0" normalizeH="0" baseline="0" noProof="0" dirty="0">
                <a:ln>
                  <a:noFill/>
                </a:ln>
                <a:solidFill>
                  <a:schemeClr val="accent3"/>
                </a:solidFill>
                <a:effectLst/>
                <a:uLnTx/>
                <a:uFillTx/>
                <a:latin typeface="Trebuchet MS"/>
                <a:ea typeface="+mn-ea"/>
                <a:cs typeface="+mn-cs"/>
              </a:rPr>
              <a:t>‘Κατά την άποψή σας το ζήτημα της Ευρωπαϊκής ασφάλειας μπορεί να το χειριστεί μόνη της η ΕΕ ή είναι αναγκαίο να συμπράττει με το ΝΑΤΟ και τις ΗΠΑ;’</a:t>
            </a:r>
          </a:p>
        </p:txBody>
      </p:sp>
      <p:sp>
        <p:nvSpPr>
          <p:cNvPr id="8" name="Title 7">
            <a:extLst>
              <a:ext uri="{FF2B5EF4-FFF2-40B4-BE49-F238E27FC236}">
                <a16:creationId xmlns:a16="http://schemas.microsoft.com/office/drawing/2014/main" xmlns="" id="{56C24F8C-F4BD-9AEC-91CE-23CC6325F0DF}"/>
              </a:ext>
            </a:extLst>
          </p:cNvPr>
          <p:cNvSpPr>
            <a:spLocks noGrp="1"/>
          </p:cNvSpPr>
          <p:nvPr>
            <p:ph type="title"/>
          </p:nvPr>
        </p:nvSpPr>
        <p:spPr>
          <a:xfrm>
            <a:off x="268961" y="167339"/>
            <a:ext cx="11604171" cy="693115"/>
          </a:xfrm>
        </p:spPr>
        <p:txBody>
          <a:bodyPr>
            <a:normAutofit fontScale="90000"/>
          </a:bodyPr>
          <a:lstStyle/>
          <a:p>
            <a:r>
              <a:rPr lang="el-GR" dirty="0"/>
              <a:t>Στο κρίσιμο θέμα της ευρωπαϊκής ασφάλειας οι γνώμες διίστανται ανάμεσα στην</a:t>
            </a:r>
            <a:br>
              <a:rPr lang="el-GR" dirty="0"/>
            </a:br>
            <a:r>
              <a:rPr lang="el-GR" dirty="0"/>
              <a:t>αυτονόμηση της ΕΕ και στη συμπόρευση με τις ΗΠΑ, αλλά σχεδόν όλοι συμφωνούν ως προς </a:t>
            </a:r>
            <a:br>
              <a:rPr lang="el-GR" dirty="0"/>
            </a:br>
            <a:r>
              <a:rPr lang="el-GR" dirty="0"/>
              <a:t>το στρατηγικό πλαίσιο αναφοράς της χώρας που είναι ο Δυτικός κόσμος</a:t>
            </a:r>
          </a:p>
        </p:txBody>
      </p:sp>
      <p:sp>
        <p:nvSpPr>
          <p:cNvPr id="3" name="Slide Number Placeholder 4">
            <a:extLst>
              <a:ext uri="{FF2B5EF4-FFF2-40B4-BE49-F238E27FC236}">
                <a16:creationId xmlns:a16="http://schemas.microsoft.com/office/drawing/2014/main" xmlns="" id="{F3A70A90-7506-00FD-D385-EC1A131DE560}"/>
              </a:ext>
            </a:extLst>
          </p:cNvPr>
          <p:cNvSpPr>
            <a:spLocks noGrp="1"/>
          </p:cNvSpPr>
          <p:nvPr>
            <p:ph type="sldNum" sz="quarter" idx="12"/>
          </p:nvPr>
        </p:nvSpPr>
        <p:spPr>
          <a:xfrm>
            <a:off x="9275974" y="6410513"/>
            <a:ext cx="2743200" cy="365125"/>
          </a:xfrm>
        </p:spPr>
        <p:txBody>
          <a:bodyPr/>
          <a:lstStyle/>
          <a:p>
            <a:fld id="{4854181D-6920-4594-9A5D-6CE56DC9F8B2}" type="slidenum">
              <a:rPr lang="en-US" smtClean="0"/>
              <a:pPr/>
              <a:t>22</a:t>
            </a:fld>
            <a:endParaRPr lang="en-US" dirty="0"/>
          </a:p>
        </p:txBody>
      </p:sp>
      <p:sp>
        <p:nvSpPr>
          <p:cNvPr id="4" name="TextBox 3">
            <a:extLst>
              <a:ext uri="{FF2B5EF4-FFF2-40B4-BE49-F238E27FC236}">
                <a16:creationId xmlns:a16="http://schemas.microsoft.com/office/drawing/2014/main" xmlns="" id="{4FD3234A-8F66-8485-F714-9187D7B26A0D}"/>
              </a:ext>
            </a:extLst>
          </p:cNvPr>
          <p:cNvSpPr txBox="1"/>
          <p:nvPr/>
        </p:nvSpPr>
        <p:spPr>
          <a:xfrm>
            <a:off x="0" y="6451735"/>
            <a:ext cx="648073" cy="4062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spTree>
    <p:extLst>
      <p:ext uri="{BB962C8B-B14F-4D97-AF65-F5344CB8AC3E}">
        <p14:creationId xmlns:p14="http://schemas.microsoft.com/office/powerpoint/2010/main" val="2016491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13" grpId="0">
        <p:bldAsOne/>
      </p:bldGraphic>
      <p:bldP spid="14" grpId="0"/>
      <p:bldGraphic spid="2" grpId="0">
        <p:bldAsOne/>
      </p:bldGraphic>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xmlns="" id="{6798D534-A8E7-4754-87B6-1B0F00CB6C71}"/>
              </a:ext>
            </a:extLst>
          </p:cNvPr>
          <p:cNvGraphicFramePr>
            <a:graphicFrameLocks noGrp="1"/>
          </p:cNvGraphicFramePr>
          <p:nvPr>
            <p:ph idx="1"/>
            <p:extLst>
              <p:ext uri="{D42A27DB-BD31-4B8C-83A1-F6EECF244321}">
                <p14:modId xmlns:p14="http://schemas.microsoft.com/office/powerpoint/2010/main" val="534132391"/>
              </p:ext>
            </p:extLst>
          </p:nvPr>
        </p:nvGraphicFramePr>
        <p:xfrm>
          <a:off x="232797" y="1344153"/>
          <a:ext cx="5573256" cy="22786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xmlns="" id="{17FBDC5D-038F-4217-B0A2-90AFE5E47F31}"/>
              </a:ext>
            </a:extLst>
          </p:cNvPr>
          <p:cNvGraphicFramePr/>
          <p:nvPr>
            <p:extLst>
              <p:ext uri="{D42A27DB-BD31-4B8C-83A1-F6EECF244321}">
                <p14:modId xmlns:p14="http://schemas.microsoft.com/office/powerpoint/2010/main" val="2894358161"/>
              </p:ext>
            </p:extLst>
          </p:nvPr>
        </p:nvGraphicFramePr>
        <p:xfrm>
          <a:off x="6246941" y="1344153"/>
          <a:ext cx="5712261" cy="4821152"/>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xmlns="" id="{839F415E-20A8-42F8-9C28-4C0D118DE70F}"/>
              </a:ext>
            </a:extLst>
          </p:cNvPr>
          <p:cNvSpPr txBox="1"/>
          <p:nvPr/>
        </p:nvSpPr>
        <p:spPr>
          <a:xfrm>
            <a:off x="8904312" y="6516052"/>
            <a:ext cx="244827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900" b="1" i="0" u="none" strike="noStrike" kern="1200" cap="none" spc="0" normalizeH="0" baseline="0" noProof="0" dirty="0">
                <a:ln>
                  <a:noFill/>
                </a:ln>
                <a:solidFill>
                  <a:prstClr val="white">
                    <a:lumMod val="50000"/>
                  </a:prstClr>
                </a:solidFill>
                <a:effectLst/>
                <a:uLnTx/>
                <a:uFillTx/>
                <a:latin typeface="Trebuchet MS"/>
                <a:ea typeface="+mn-ea"/>
                <a:cs typeface="+mn-cs"/>
              </a:rPr>
              <a:t>*  Βάση μικρότερη των 60 ατόμων</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900" b="1" i="0" u="none" strike="noStrike" kern="1200" cap="none" spc="0" normalizeH="0" baseline="0" noProof="0" dirty="0">
                <a:ln>
                  <a:noFill/>
                </a:ln>
                <a:solidFill>
                  <a:prstClr val="white">
                    <a:lumMod val="50000"/>
                  </a:prstClr>
                </a:solidFill>
                <a:effectLst/>
                <a:uLnTx/>
                <a:uFillTx/>
                <a:latin typeface="Trebuchet MS"/>
                <a:ea typeface="+mn-ea"/>
                <a:cs typeface="+mn-cs"/>
              </a:rPr>
              <a:t>** Λευκό/Άκυρο/Δεν ψήφισαν/ΔΑ</a:t>
            </a:r>
            <a:endParaRPr kumimoji="0" lang="en-US" sz="900" b="1" i="0" u="none" strike="noStrike" kern="1200" cap="none" spc="0" normalizeH="0" baseline="0" noProof="0" dirty="0">
              <a:ln>
                <a:noFill/>
              </a:ln>
              <a:solidFill>
                <a:prstClr val="white">
                  <a:lumMod val="50000"/>
                </a:prstClr>
              </a:solidFill>
              <a:effectLst/>
              <a:uLnTx/>
              <a:uFillTx/>
              <a:latin typeface="Trebuchet MS"/>
              <a:ea typeface="+mn-ea"/>
              <a:cs typeface="+mn-cs"/>
            </a:endParaRPr>
          </a:p>
        </p:txBody>
      </p:sp>
      <p:graphicFrame>
        <p:nvGraphicFramePr>
          <p:cNvPr id="2" name="Content Placeholder 8">
            <a:extLst>
              <a:ext uri="{FF2B5EF4-FFF2-40B4-BE49-F238E27FC236}">
                <a16:creationId xmlns:a16="http://schemas.microsoft.com/office/drawing/2014/main" xmlns="" id="{02BFF8CA-2948-23E3-280C-0136C8A5F60D}"/>
              </a:ext>
            </a:extLst>
          </p:cNvPr>
          <p:cNvGraphicFramePr>
            <a:graphicFrameLocks/>
          </p:cNvGraphicFramePr>
          <p:nvPr/>
        </p:nvGraphicFramePr>
        <p:xfrm>
          <a:off x="232797" y="3713342"/>
          <a:ext cx="5647166" cy="2451962"/>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a:extLst>
              <a:ext uri="{FF2B5EF4-FFF2-40B4-BE49-F238E27FC236}">
                <a16:creationId xmlns:a16="http://schemas.microsoft.com/office/drawing/2014/main" xmlns="" id="{CFB5D257-924C-D5BC-F178-B1DA34B5814E}"/>
              </a:ext>
            </a:extLst>
          </p:cNvPr>
          <p:cNvSpPr txBox="1"/>
          <p:nvPr/>
        </p:nvSpPr>
        <p:spPr>
          <a:xfrm>
            <a:off x="2021789" y="991940"/>
            <a:ext cx="10986935"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1" i="1" u="none" strike="noStrike" kern="1200" cap="none" spc="0" normalizeH="0" baseline="0" noProof="0" dirty="0">
                <a:ln>
                  <a:noFill/>
                </a:ln>
                <a:solidFill>
                  <a:schemeClr val="accent3"/>
                </a:solidFill>
                <a:effectLst/>
                <a:uLnTx/>
                <a:uFillTx/>
                <a:latin typeface="Trebuchet MS"/>
                <a:ea typeface="+mn-ea"/>
                <a:cs typeface="+mn-cs"/>
              </a:rPr>
              <a:t>‘Εάν σκεφτείτε τη σχέση της Τουρκίας με τη Δύση, θα λέγατε ότι είναι προς το συμφέρον της Ελλάδας…;’</a:t>
            </a:r>
          </a:p>
        </p:txBody>
      </p:sp>
      <p:sp>
        <p:nvSpPr>
          <p:cNvPr id="8" name="Title 7">
            <a:extLst>
              <a:ext uri="{FF2B5EF4-FFF2-40B4-BE49-F238E27FC236}">
                <a16:creationId xmlns:a16="http://schemas.microsoft.com/office/drawing/2014/main" xmlns="" id="{56C24F8C-F4BD-9AEC-91CE-23CC6325F0DF}"/>
              </a:ext>
            </a:extLst>
          </p:cNvPr>
          <p:cNvSpPr>
            <a:spLocks noGrp="1"/>
          </p:cNvSpPr>
          <p:nvPr>
            <p:ph type="title"/>
          </p:nvPr>
        </p:nvSpPr>
        <p:spPr/>
        <p:txBody>
          <a:bodyPr>
            <a:normAutofit fontScale="90000"/>
          </a:bodyPr>
          <a:lstStyle/>
          <a:p>
            <a:r>
              <a:rPr lang="el-GR" dirty="0"/>
              <a:t>Σε αυτό το πλαίσιο του δυτικού γεωπολιτικού «στρατοπέδου», η παραμονή της Τουρκίας </a:t>
            </a:r>
            <a:br>
              <a:rPr lang="el-GR" dirty="0"/>
            </a:br>
            <a:r>
              <a:rPr lang="el-GR" dirty="0"/>
              <a:t>στο ΝΑΤΟ θεωρείται ότι είναι προς όφελος της εθνικής ασφάλειας</a:t>
            </a:r>
          </a:p>
        </p:txBody>
      </p:sp>
      <p:sp>
        <p:nvSpPr>
          <p:cNvPr id="3" name="Slide Number Placeholder 4">
            <a:extLst>
              <a:ext uri="{FF2B5EF4-FFF2-40B4-BE49-F238E27FC236}">
                <a16:creationId xmlns:a16="http://schemas.microsoft.com/office/drawing/2014/main" xmlns="" id="{9A59EDAE-E873-3F82-CEBF-5C70EAE201F2}"/>
              </a:ext>
            </a:extLst>
          </p:cNvPr>
          <p:cNvSpPr>
            <a:spLocks noGrp="1"/>
          </p:cNvSpPr>
          <p:nvPr>
            <p:ph type="sldNum" sz="quarter" idx="12"/>
          </p:nvPr>
        </p:nvSpPr>
        <p:spPr>
          <a:xfrm>
            <a:off x="9275974" y="6410513"/>
            <a:ext cx="2743200" cy="365125"/>
          </a:xfrm>
        </p:spPr>
        <p:txBody>
          <a:bodyPr/>
          <a:lstStyle/>
          <a:p>
            <a:fld id="{4854181D-6920-4594-9A5D-6CE56DC9F8B2}" type="slidenum">
              <a:rPr lang="en-US" smtClean="0"/>
              <a:pPr/>
              <a:t>23</a:t>
            </a:fld>
            <a:endParaRPr lang="en-US" dirty="0"/>
          </a:p>
        </p:txBody>
      </p:sp>
      <p:sp>
        <p:nvSpPr>
          <p:cNvPr id="4" name="TextBox 3">
            <a:extLst>
              <a:ext uri="{FF2B5EF4-FFF2-40B4-BE49-F238E27FC236}">
                <a16:creationId xmlns:a16="http://schemas.microsoft.com/office/drawing/2014/main" xmlns="" id="{C5DFE648-1E41-D6EA-0946-41AC64DA29E4}"/>
              </a:ext>
            </a:extLst>
          </p:cNvPr>
          <p:cNvSpPr txBox="1"/>
          <p:nvPr/>
        </p:nvSpPr>
        <p:spPr>
          <a:xfrm>
            <a:off x="0" y="6451735"/>
            <a:ext cx="648073" cy="4062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spTree>
    <p:extLst>
      <p:ext uri="{BB962C8B-B14F-4D97-AF65-F5344CB8AC3E}">
        <p14:creationId xmlns:p14="http://schemas.microsoft.com/office/powerpoint/2010/main" val="1854099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13" grpId="0">
        <p:bldAsOne/>
      </p:bldGraphic>
      <p:bldP spid="14" grpId="0"/>
      <p:bldGraphic spid="2" grpId="0">
        <p:bldAsOne/>
      </p:bldGraphic>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xmlns="" id="{6798D534-A8E7-4754-87B6-1B0F00CB6C71}"/>
              </a:ext>
            </a:extLst>
          </p:cNvPr>
          <p:cNvGraphicFramePr>
            <a:graphicFrameLocks noGrp="1"/>
          </p:cNvGraphicFramePr>
          <p:nvPr>
            <p:ph idx="1"/>
            <p:extLst>
              <p:ext uri="{D42A27DB-BD31-4B8C-83A1-F6EECF244321}">
                <p14:modId xmlns:p14="http://schemas.microsoft.com/office/powerpoint/2010/main" val="3947394172"/>
              </p:ext>
            </p:extLst>
          </p:nvPr>
        </p:nvGraphicFramePr>
        <p:xfrm>
          <a:off x="239713" y="1361661"/>
          <a:ext cx="5633330" cy="2266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xmlns="" id="{17FBDC5D-038F-4217-B0A2-90AFE5E47F31}"/>
              </a:ext>
            </a:extLst>
          </p:cNvPr>
          <p:cNvGraphicFramePr/>
          <p:nvPr>
            <p:extLst>
              <p:ext uri="{D42A27DB-BD31-4B8C-83A1-F6EECF244321}">
                <p14:modId xmlns:p14="http://schemas.microsoft.com/office/powerpoint/2010/main" val="1948420147"/>
              </p:ext>
            </p:extLst>
          </p:nvPr>
        </p:nvGraphicFramePr>
        <p:xfrm>
          <a:off x="6246941" y="1361661"/>
          <a:ext cx="5712262" cy="4940849"/>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xmlns="" id="{839F415E-20A8-42F8-9C28-4C0D118DE70F}"/>
              </a:ext>
            </a:extLst>
          </p:cNvPr>
          <p:cNvSpPr txBox="1"/>
          <p:nvPr/>
        </p:nvSpPr>
        <p:spPr>
          <a:xfrm>
            <a:off x="8904312" y="6516052"/>
            <a:ext cx="244827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900" b="1" i="0" u="none" strike="noStrike" kern="1200" cap="none" spc="0" normalizeH="0" baseline="0" noProof="0" dirty="0">
                <a:ln>
                  <a:noFill/>
                </a:ln>
                <a:solidFill>
                  <a:prstClr val="white">
                    <a:lumMod val="50000"/>
                  </a:prstClr>
                </a:solidFill>
                <a:effectLst/>
                <a:uLnTx/>
                <a:uFillTx/>
                <a:latin typeface="Trebuchet MS"/>
                <a:ea typeface="+mn-ea"/>
                <a:cs typeface="+mn-cs"/>
              </a:rPr>
              <a:t>*  Βάση μικρότερη των 60 ατόμων</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900" b="1" i="0" u="none" strike="noStrike" kern="1200" cap="none" spc="0" normalizeH="0" baseline="0" noProof="0" dirty="0">
                <a:ln>
                  <a:noFill/>
                </a:ln>
                <a:solidFill>
                  <a:prstClr val="white">
                    <a:lumMod val="50000"/>
                  </a:prstClr>
                </a:solidFill>
                <a:effectLst/>
                <a:uLnTx/>
                <a:uFillTx/>
                <a:latin typeface="Trebuchet MS"/>
                <a:ea typeface="+mn-ea"/>
                <a:cs typeface="+mn-cs"/>
              </a:rPr>
              <a:t>** Λευκό/Άκυρο/Δεν ψήφισαν/ΔΑ</a:t>
            </a:r>
            <a:endParaRPr kumimoji="0" lang="en-US" sz="900" b="1" i="0" u="none" strike="noStrike" kern="1200" cap="none" spc="0" normalizeH="0" baseline="0" noProof="0" dirty="0">
              <a:ln>
                <a:noFill/>
              </a:ln>
              <a:solidFill>
                <a:prstClr val="white">
                  <a:lumMod val="50000"/>
                </a:prstClr>
              </a:solidFill>
              <a:effectLst/>
              <a:uLnTx/>
              <a:uFillTx/>
              <a:latin typeface="Trebuchet MS"/>
              <a:ea typeface="+mn-ea"/>
              <a:cs typeface="+mn-cs"/>
            </a:endParaRPr>
          </a:p>
        </p:txBody>
      </p:sp>
      <p:graphicFrame>
        <p:nvGraphicFramePr>
          <p:cNvPr id="5" name="Content Placeholder 8">
            <a:extLst>
              <a:ext uri="{FF2B5EF4-FFF2-40B4-BE49-F238E27FC236}">
                <a16:creationId xmlns:a16="http://schemas.microsoft.com/office/drawing/2014/main" xmlns="" id="{434065E3-F483-AD4D-A599-476F82059C03}"/>
              </a:ext>
            </a:extLst>
          </p:cNvPr>
          <p:cNvGraphicFramePr>
            <a:graphicFrameLocks/>
          </p:cNvGraphicFramePr>
          <p:nvPr>
            <p:extLst>
              <p:ext uri="{D42A27DB-BD31-4B8C-83A1-F6EECF244321}">
                <p14:modId xmlns:p14="http://schemas.microsoft.com/office/powerpoint/2010/main" val="3385546165"/>
              </p:ext>
            </p:extLst>
          </p:nvPr>
        </p:nvGraphicFramePr>
        <p:xfrm>
          <a:off x="232797" y="3713341"/>
          <a:ext cx="5640246" cy="2589169"/>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a:extLst>
              <a:ext uri="{FF2B5EF4-FFF2-40B4-BE49-F238E27FC236}">
                <a16:creationId xmlns:a16="http://schemas.microsoft.com/office/drawing/2014/main" xmlns="" id="{5ED7660B-48D3-763E-C8FD-11682EFC5F6B}"/>
              </a:ext>
            </a:extLst>
          </p:cNvPr>
          <p:cNvSpPr txBox="1"/>
          <p:nvPr/>
        </p:nvSpPr>
        <p:spPr>
          <a:xfrm>
            <a:off x="1157336" y="1030660"/>
            <a:ext cx="10179209" cy="276999"/>
          </a:xfrm>
          <a:prstGeom prst="rect">
            <a:avLst/>
          </a:prstGeom>
          <a:noFill/>
        </p:spPr>
        <p:txBody>
          <a:bodyPr wrap="square">
            <a:spAutoFit/>
          </a:bodyPr>
          <a:lstStyle/>
          <a:p>
            <a:r>
              <a:rPr lang="el-GR" sz="1200" b="1" i="1" dirty="0">
                <a:solidFill>
                  <a:schemeClr val="accent3"/>
                </a:solidFill>
              </a:rPr>
              <a:t>‘Με ποια από τις προτάσεις για τις ελληνοτουρκικές σχέσεις συμφωνείτε περισσότερο; Είναι αναγκαίος ο διάλογος μεταξύ Ελλάδας και Τουρκίας...’</a:t>
            </a:r>
          </a:p>
        </p:txBody>
      </p:sp>
      <p:sp>
        <p:nvSpPr>
          <p:cNvPr id="8" name="Title 7">
            <a:extLst>
              <a:ext uri="{FF2B5EF4-FFF2-40B4-BE49-F238E27FC236}">
                <a16:creationId xmlns:a16="http://schemas.microsoft.com/office/drawing/2014/main" xmlns="" id="{3DCC7125-23EC-B058-16E8-4AD2CAD2A454}"/>
              </a:ext>
            </a:extLst>
          </p:cNvPr>
          <p:cNvSpPr>
            <a:spLocks noGrp="1"/>
          </p:cNvSpPr>
          <p:nvPr>
            <p:ph type="title"/>
          </p:nvPr>
        </p:nvSpPr>
        <p:spPr/>
        <p:txBody>
          <a:bodyPr>
            <a:normAutofit fontScale="90000"/>
          </a:bodyPr>
          <a:lstStyle/>
          <a:p>
            <a:r>
              <a:rPr lang="el-GR" dirty="0"/>
              <a:t>Το </a:t>
            </a:r>
            <a:r>
              <a:rPr lang="el-GR" dirty="0" err="1"/>
              <a:t>ανήκειν</a:t>
            </a:r>
            <a:r>
              <a:rPr lang="el-GR" dirty="0"/>
              <a:t> στον δυτικό γεωπολιτικό χώρο λειτουργεί και ως  εχέγγυο αυτοπεποίθησης και </a:t>
            </a:r>
            <a:r>
              <a:rPr lang="el-GR" dirty="0" err="1"/>
              <a:t>ανοιχτότητας</a:t>
            </a:r>
            <a:r>
              <a:rPr lang="el-GR" dirty="0"/>
              <a:t> σε διάλογο με την Τουρκία, ιδίως στις νεότερες γενιές…</a:t>
            </a:r>
          </a:p>
        </p:txBody>
      </p:sp>
      <p:sp>
        <p:nvSpPr>
          <p:cNvPr id="2" name="Slide Number Placeholder 4">
            <a:extLst>
              <a:ext uri="{FF2B5EF4-FFF2-40B4-BE49-F238E27FC236}">
                <a16:creationId xmlns:a16="http://schemas.microsoft.com/office/drawing/2014/main" xmlns="" id="{BFC20765-D968-390B-5791-EC52B594B5F2}"/>
              </a:ext>
            </a:extLst>
          </p:cNvPr>
          <p:cNvSpPr>
            <a:spLocks noGrp="1"/>
          </p:cNvSpPr>
          <p:nvPr>
            <p:ph type="sldNum" sz="quarter" idx="12"/>
          </p:nvPr>
        </p:nvSpPr>
        <p:spPr>
          <a:xfrm>
            <a:off x="9275974" y="6410513"/>
            <a:ext cx="2743200" cy="365125"/>
          </a:xfrm>
        </p:spPr>
        <p:txBody>
          <a:bodyPr/>
          <a:lstStyle/>
          <a:p>
            <a:fld id="{4854181D-6920-4594-9A5D-6CE56DC9F8B2}" type="slidenum">
              <a:rPr lang="en-US" smtClean="0"/>
              <a:pPr/>
              <a:t>24</a:t>
            </a:fld>
            <a:endParaRPr lang="en-US" dirty="0"/>
          </a:p>
        </p:txBody>
      </p:sp>
      <p:sp>
        <p:nvSpPr>
          <p:cNvPr id="3" name="TextBox 2">
            <a:extLst>
              <a:ext uri="{FF2B5EF4-FFF2-40B4-BE49-F238E27FC236}">
                <a16:creationId xmlns:a16="http://schemas.microsoft.com/office/drawing/2014/main" xmlns="" id="{3636B443-611F-75F2-366F-AFB102BE4D09}"/>
              </a:ext>
            </a:extLst>
          </p:cNvPr>
          <p:cNvSpPr txBox="1"/>
          <p:nvPr/>
        </p:nvSpPr>
        <p:spPr>
          <a:xfrm>
            <a:off x="0" y="6451735"/>
            <a:ext cx="648073" cy="4062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spTree>
    <p:extLst>
      <p:ext uri="{BB962C8B-B14F-4D97-AF65-F5344CB8AC3E}">
        <p14:creationId xmlns:p14="http://schemas.microsoft.com/office/powerpoint/2010/main" val="4277251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13" grpId="0">
        <p:bldAsOne/>
      </p:bldGraphic>
      <p:bldP spid="14" grpId="0"/>
      <p:bldGraphic spid="5" grpId="0">
        <p:bldAsOne/>
      </p:bldGraphic>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xmlns="" id="{6798D534-A8E7-4754-87B6-1B0F00CB6C71}"/>
              </a:ext>
            </a:extLst>
          </p:cNvPr>
          <p:cNvGraphicFramePr>
            <a:graphicFrameLocks noGrp="1"/>
          </p:cNvGraphicFramePr>
          <p:nvPr>
            <p:ph idx="1"/>
            <p:extLst>
              <p:ext uri="{D42A27DB-BD31-4B8C-83A1-F6EECF244321}">
                <p14:modId xmlns:p14="http://schemas.microsoft.com/office/powerpoint/2010/main" val="1307038601"/>
              </p:ext>
            </p:extLst>
          </p:nvPr>
        </p:nvGraphicFramePr>
        <p:xfrm>
          <a:off x="232797" y="1379265"/>
          <a:ext cx="5647166" cy="22762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xmlns="" id="{17FBDC5D-038F-4217-B0A2-90AFE5E47F31}"/>
              </a:ext>
            </a:extLst>
          </p:cNvPr>
          <p:cNvGraphicFramePr/>
          <p:nvPr>
            <p:extLst>
              <p:ext uri="{D42A27DB-BD31-4B8C-83A1-F6EECF244321}">
                <p14:modId xmlns:p14="http://schemas.microsoft.com/office/powerpoint/2010/main" val="221129862"/>
              </p:ext>
            </p:extLst>
          </p:nvPr>
        </p:nvGraphicFramePr>
        <p:xfrm>
          <a:off x="6246941" y="1342657"/>
          <a:ext cx="5712262" cy="4959853"/>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xmlns="" id="{839F415E-20A8-42F8-9C28-4C0D118DE70F}"/>
              </a:ext>
            </a:extLst>
          </p:cNvPr>
          <p:cNvSpPr txBox="1"/>
          <p:nvPr/>
        </p:nvSpPr>
        <p:spPr>
          <a:xfrm>
            <a:off x="8904312" y="6516052"/>
            <a:ext cx="244827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900" b="1" i="0" u="none" strike="noStrike" kern="1200" cap="none" spc="0" normalizeH="0" baseline="0" noProof="0" dirty="0">
                <a:ln>
                  <a:noFill/>
                </a:ln>
                <a:solidFill>
                  <a:prstClr val="white">
                    <a:lumMod val="50000"/>
                  </a:prstClr>
                </a:solidFill>
                <a:effectLst/>
                <a:uLnTx/>
                <a:uFillTx/>
                <a:latin typeface="Trebuchet MS"/>
                <a:ea typeface="+mn-ea"/>
                <a:cs typeface="+mn-cs"/>
              </a:rPr>
              <a:t>*  Βάση μικρότερη των 60 ατόμων</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900" b="1" i="0" u="none" strike="noStrike" kern="1200" cap="none" spc="0" normalizeH="0" baseline="0" noProof="0" dirty="0">
                <a:ln>
                  <a:noFill/>
                </a:ln>
                <a:solidFill>
                  <a:prstClr val="white">
                    <a:lumMod val="50000"/>
                  </a:prstClr>
                </a:solidFill>
                <a:effectLst/>
                <a:uLnTx/>
                <a:uFillTx/>
                <a:latin typeface="Trebuchet MS"/>
                <a:ea typeface="+mn-ea"/>
                <a:cs typeface="+mn-cs"/>
              </a:rPr>
              <a:t>** Λευκό/Άκυρο/Δεν ψήφισαν/ΔΑ</a:t>
            </a:r>
            <a:endParaRPr kumimoji="0" lang="en-US" sz="900" b="1" i="0" u="none" strike="noStrike" kern="1200" cap="none" spc="0" normalizeH="0" baseline="0" noProof="0" dirty="0">
              <a:ln>
                <a:noFill/>
              </a:ln>
              <a:solidFill>
                <a:prstClr val="white">
                  <a:lumMod val="50000"/>
                </a:prstClr>
              </a:solidFill>
              <a:effectLst/>
              <a:uLnTx/>
              <a:uFillTx/>
              <a:latin typeface="Trebuchet MS"/>
              <a:ea typeface="+mn-ea"/>
              <a:cs typeface="+mn-cs"/>
            </a:endParaRPr>
          </a:p>
        </p:txBody>
      </p:sp>
      <p:sp>
        <p:nvSpPr>
          <p:cNvPr id="6" name="TextBox 5">
            <a:extLst>
              <a:ext uri="{FF2B5EF4-FFF2-40B4-BE49-F238E27FC236}">
                <a16:creationId xmlns:a16="http://schemas.microsoft.com/office/drawing/2014/main" xmlns="" id="{5ED7660B-48D3-763E-C8FD-11682EFC5F6B}"/>
              </a:ext>
            </a:extLst>
          </p:cNvPr>
          <p:cNvSpPr txBox="1"/>
          <p:nvPr/>
        </p:nvSpPr>
        <p:spPr>
          <a:xfrm>
            <a:off x="283029" y="917600"/>
            <a:ext cx="11413435" cy="461665"/>
          </a:xfrm>
          <a:prstGeom prst="rect">
            <a:avLst/>
          </a:prstGeom>
          <a:noFill/>
        </p:spPr>
        <p:txBody>
          <a:bodyPr wrap="square">
            <a:spAutoFit/>
          </a:bodyPr>
          <a:lstStyle/>
          <a:p>
            <a:r>
              <a:rPr lang="el-GR" sz="1200" b="1" i="1" dirty="0">
                <a:solidFill>
                  <a:schemeClr val="accent3"/>
                </a:solidFill>
              </a:rPr>
              <a:t>‘Συμφωνείτε ή διαφωνείτε με την άποψη ότι Ελλάδα και Τουρκία θα πρέπει να προσφύγουν στο Διεθνές Δικαστήριο της Χάγης για την οριοθέτηση της Αποκλειστικής Οικονομικής Ζώνης (</a:t>
            </a:r>
            <a:r>
              <a:rPr lang="el-GR" sz="1200" b="1" i="1" dirty="0" err="1">
                <a:solidFill>
                  <a:schemeClr val="accent3"/>
                </a:solidFill>
              </a:rPr>
              <a:t>ΑΟΖ</a:t>
            </a:r>
            <a:r>
              <a:rPr lang="el-GR" sz="1200" b="1" i="1" dirty="0">
                <a:solidFill>
                  <a:schemeClr val="accent3"/>
                </a:solidFill>
              </a:rPr>
              <a:t>) και της υφαλοκρηπίδας;’</a:t>
            </a:r>
          </a:p>
        </p:txBody>
      </p:sp>
      <p:sp>
        <p:nvSpPr>
          <p:cNvPr id="8" name="Title 7">
            <a:extLst>
              <a:ext uri="{FF2B5EF4-FFF2-40B4-BE49-F238E27FC236}">
                <a16:creationId xmlns:a16="http://schemas.microsoft.com/office/drawing/2014/main" xmlns="" id="{3DCC7125-23EC-B058-16E8-4AD2CAD2A454}"/>
              </a:ext>
            </a:extLst>
          </p:cNvPr>
          <p:cNvSpPr>
            <a:spLocks noGrp="1"/>
          </p:cNvSpPr>
          <p:nvPr>
            <p:ph type="title"/>
          </p:nvPr>
        </p:nvSpPr>
        <p:spPr/>
        <p:txBody>
          <a:bodyPr/>
          <a:lstStyle/>
          <a:p>
            <a:r>
              <a:rPr lang="el-GR" dirty="0"/>
              <a:t>Αποδοχή της αμοιβαίας προσφυγής στη Χάγη</a:t>
            </a:r>
          </a:p>
        </p:txBody>
      </p:sp>
      <p:graphicFrame>
        <p:nvGraphicFramePr>
          <p:cNvPr id="2" name="Content Placeholder 8">
            <a:extLst>
              <a:ext uri="{FF2B5EF4-FFF2-40B4-BE49-F238E27FC236}">
                <a16:creationId xmlns:a16="http://schemas.microsoft.com/office/drawing/2014/main" xmlns="" id="{EC4358C2-EBA6-4552-BCE0-89B629AF8629}"/>
              </a:ext>
            </a:extLst>
          </p:cNvPr>
          <p:cNvGraphicFramePr>
            <a:graphicFrameLocks/>
          </p:cNvGraphicFramePr>
          <p:nvPr/>
        </p:nvGraphicFramePr>
        <p:xfrm>
          <a:off x="232797" y="3713342"/>
          <a:ext cx="5647166" cy="2451962"/>
        </p:xfrm>
        <a:graphic>
          <a:graphicData uri="http://schemas.openxmlformats.org/drawingml/2006/chart">
            <c:chart xmlns:c="http://schemas.openxmlformats.org/drawingml/2006/chart" xmlns:r="http://schemas.openxmlformats.org/officeDocument/2006/relationships" r:id="rId5"/>
          </a:graphicData>
        </a:graphic>
      </p:graphicFrame>
      <p:sp>
        <p:nvSpPr>
          <p:cNvPr id="3" name="Slide Number Placeholder 4">
            <a:extLst>
              <a:ext uri="{FF2B5EF4-FFF2-40B4-BE49-F238E27FC236}">
                <a16:creationId xmlns:a16="http://schemas.microsoft.com/office/drawing/2014/main" xmlns="" id="{51FC958E-8C54-C2F6-8A91-08619C957222}"/>
              </a:ext>
            </a:extLst>
          </p:cNvPr>
          <p:cNvSpPr>
            <a:spLocks noGrp="1"/>
          </p:cNvSpPr>
          <p:nvPr>
            <p:ph type="sldNum" sz="quarter" idx="12"/>
          </p:nvPr>
        </p:nvSpPr>
        <p:spPr>
          <a:xfrm>
            <a:off x="9275974" y="6410513"/>
            <a:ext cx="2743200" cy="365125"/>
          </a:xfrm>
        </p:spPr>
        <p:txBody>
          <a:bodyPr/>
          <a:lstStyle/>
          <a:p>
            <a:fld id="{4854181D-6920-4594-9A5D-6CE56DC9F8B2}" type="slidenum">
              <a:rPr lang="en-US" smtClean="0"/>
              <a:pPr/>
              <a:t>25</a:t>
            </a:fld>
            <a:endParaRPr lang="en-US" dirty="0"/>
          </a:p>
        </p:txBody>
      </p:sp>
      <p:sp>
        <p:nvSpPr>
          <p:cNvPr id="4" name="TextBox 3">
            <a:extLst>
              <a:ext uri="{FF2B5EF4-FFF2-40B4-BE49-F238E27FC236}">
                <a16:creationId xmlns:a16="http://schemas.microsoft.com/office/drawing/2014/main" xmlns="" id="{DF5B45A4-D41A-B028-9B91-7173F528A8D9}"/>
              </a:ext>
            </a:extLst>
          </p:cNvPr>
          <p:cNvSpPr txBox="1"/>
          <p:nvPr/>
        </p:nvSpPr>
        <p:spPr>
          <a:xfrm>
            <a:off x="0" y="6451735"/>
            <a:ext cx="648073" cy="4062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spTree>
    <p:extLst>
      <p:ext uri="{BB962C8B-B14F-4D97-AF65-F5344CB8AC3E}">
        <p14:creationId xmlns:p14="http://schemas.microsoft.com/office/powerpoint/2010/main" val="306889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13" grpId="0">
        <p:bldAsOne/>
      </p:bldGraphic>
      <p:bldP spid="14" grpId="0"/>
      <p:bldGraphic spid="2" grpId="0">
        <p:bldAsOne/>
      </p:bldGraphic>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xmlns="" id="{6798D534-A8E7-4754-87B6-1B0F00CB6C71}"/>
              </a:ext>
            </a:extLst>
          </p:cNvPr>
          <p:cNvGraphicFramePr>
            <a:graphicFrameLocks noGrp="1"/>
          </p:cNvGraphicFramePr>
          <p:nvPr>
            <p:ph idx="1"/>
            <p:extLst>
              <p:ext uri="{D42A27DB-BD31-4B8C-83A1-F6EECF244321}">
                <p14:modId xmlns:p14="http://schemas.microsoft.com/office/powerpoint/2010/main" val="2320010976"/>
              </p:ext>
            </p:extLst>
          </p:nvPr>
        </p:nvGraphicFramePr>
        <p:xfrm>
          <a:off x="283029" y="2334638"/>
          <a:ext cx="5506522" cy="28133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xmlns="" id="{17FBDC5D-038F-4217-B0A2-90AFE5E47F31}"/>
              </a:ext>
            </a:extLst>
          </p:cNvPr>
          <p:cNvGraphicFramePr/>
          <p:nvPr>
            <p:extLst>
              <p:ext uri="{D42A27DB-BD31-4B8C-83A1-F6EECF244321}">
                <p14:modId xmlns:p14="http://schemas.microsoft.com/office/powerpoint/2010/main" val="2865197281"/>
              </p:ext>
            </p:extLst>
          </p:nvPr>
        </p:nvGraphicFramePr>
        <p:xfrm>
          <a:off x="6246941" y="1361455"/>
          <a:ext cx="5712262" cy="4942995"/>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xmlns="" id="{839F415E-20A8-42F8-9C28-4C0D118DE70F}"/>
              </a:ext>
            </a:extLst>
          </p:cNvPr>
          <p:cNvSpPr txBox="1"/>
          <p:nvPr/>
        </p:nvSpPr>
        <p:spPr>
          <a:xfrm>
            <a:off x="8904312" y="6516052"/>
            <a:ext cx="244827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900" b="1" i="0" u="none" strike="noStrike" kern="1200" cap="none" spc="0" normalizeH="0" baseline="0" noProof="0" dirty="0">
                <a:ln>
                  <a:noFill/>
                </a:ln>
                <a:solidFill>
                  <a:prstClr val="white">
                    <a:lumMod val="50000"/>
                  </a:prstClr>
                </a:solidFill>
                <a:effectLst/>
                <a:uLnTx/>
                <a:uFillTx/>
                <a:latin typeface="Trebuchet MS"/>
                <a:ea typeface="+mn-ea"/>
                <a:cs typeface="+mn-cs"/>
              </a:rPr>
              <a:t>*  Βάση μικρότερη των 60 ατόμων</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900" b="1" i="0" u="none" strike="noStrike" kern="1200" cap="none" spc="0" normalizeH="0" baseline="0" noProof="0" dirty="0">
                <a:ln>
                  <a:noFill/>
                </a:ln>
                <a:solidFill>
                  <a:prstClr val="white">
                    <a:lumMod val="50000"/>
                  </a:prstClr>
                </a:solidFill>
                <a:effectLst/>
                <a:uLnTx/>
                <a:uFillTx/>
                <a:latin typeface="Trebuchet MS"/>
                <a:ea typeface="+mn-ea"/>
                <a:cs typeface="+mn-cs"/>
              </a:rPr>
              <a:t>** Λευκό/Άκυρο/Δεν ψήφισαν/ΔΑ</a:t>
            </a:r>
            <a:endParaRPr kumimoji="0" lang="en-US" sz="900" b="1" i="0" u="none" strike="noStrike" kern="1200" cap="none" spc="0" normalizeH="0" baseline="0" noProof="0" dirty="0">
              <a:ln>
                <a:noFill/>
              </a:ln>
              <a:solidFill>
                <a:prstClr val="white">
                  <a:lumMod val="50000"/>
                </a:prstClr>
              </a:solidFill>
              <a:effectLst/>
              <a:uLnTx/>
              <a:uFillTx/>
              <a:latin typeface="Trebuchet MS"/>
              <a:ea typeface="+mn-ea"/>
              <a:cs typeface="+mn-cs"/>
            </a:endParaRPr>
          </a:p>
        </p:txBody>
      </p:sp>
      <p:sp>
        <p:nvSpPr>
          <p:cNvPr id="6" name="TextBox 5">
            <a:extLst>
              <a:ext uri="{FF2B5EF4-FFF2-40B4-BE49-F238E27FC236}">
                <a16:creationId xmlns:a16="http://schemas.microsoft.com/office/drawing/2014/main" xmlns="" id="{CFB5D257-924C-D5BC-F178-B1DA34B5814E}"/>
              </a:ext>
            </a:extLst>
          </p:cNvPr>
          <p:cNvSpPr txBox="1"/>
          <p:nvPr/>
        </p:nvSpPr>
        <p:spPr>
          <a:xfrm>
            <a:off x="2217124" y="1022265"/>
            <a:ext cx="11745693"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1" i="1" u="none" strike="noStrike" kern="1200" cap="none" spc="0" normalizeH="0" baseline="0" noProof="0" dirty="0">
                <a:ln>
                  <a:noFill/>
                </a:ln>
                <a:solidFill>
                  <a:schemeClr val="accent3"/>
                </a:solidFill>
                <a:effectLst/>
                <a:uLnTx/>
                <a:uFillTx/>
                <a:latin typeface="Trebuchet MS"/>
                <a:ea typeface="+mn-ea"/>
                <a:cs typeface="+mn-cs"/>
              </a:rPr>
              <a:t>‘Τα πρόσφατα γεγονότα στη Μέση Ανατολή πιστεύετε ότι θα έχουν επιπτώσεις στη χώρα μας ή όχι;’</a:t>
            </a:r>
          </a:p>
        </p:txBody>
      </p:sp>
      <p:sp>
        <p:nvSpPr>
          <p:cNvPr id="8" name="Title 7">
            <a:extLst>
              <a:ext uri="{FF2B5EF4-FFF2-40B4-BE49-F238E27FC236}">
                <a16:creationId xmlns:a16="http://schemas.microsoft.com/office/drawing/2014/main" xmlns="" id="{56C24F8C-F4BD-9AEC-91CE-23CC6325F0DF}"/>
              </a:ext>
            </a:extLst>
          </p:cNvPr>
          <p:cNvSpPr>
            <a:spLocks noGrp="1"/>
          </p:cNvSpPr>
          <p:nvPr>
            <p:ph type="title"/>
          </p:nvPr>
        </p:nvSpPr>
        <p:spPr/>
        <p:txBody>
          <a:bodyPr>
            <a:normAutofit fontScale="90000"/>
          </a:bodyPr>
          <a:lstStyle/>
          <a:p>
            <a:r>
              <a:rPr lang="el-GR" dirty="0"/>
              <a:t>Πάντως οι νέες γεωπολιτικές αναταράξεις στην ευρύτερη περιοχή θεωρείται ότι θα έχουν επιπτώσεις και στην Ελλάδα…</a:t>
            </a:r>
          </a:p>
        </p:txBody>
      </p:sp>
      <p:sp>
        <p:nvSpPr>
          <p:cNvPr id="3" name="Slide Number Placeholder 4">
            <a:extLst>
              <a:ext uri="{FF2B5EF4-FFF2-40B4-BE49-F238E27FC236}">
                <a16:creationId xmlns:a16="http://schemas.microsoft.com/office/drawing/2014/main" xmlns="" id="{334B6C86-E111-4CB0-91B9-583AFDC6D68A}"/>
              </a:ext>
            </a:extLst>
          </p:cNvPr>
          <p:cNvSpPr>
            <a:spLocks noGrp="1"/>
          </p:cNvSpPr>
          <p:nvPr>
            <p:ph type="sldNum" sz="quarter" idx="12"/>
          </p:nvPr>
        </p:nvSpPr>
        <p:spPr>
          <a:xfrm>
            <a:off x="9275974" y="6410513"/>
            <a:ext cx="2743200" cy="365125"/>
          </a:xfrm>
        </p:spPr>
        <p:txBody>
          <a:bodyPr/>
          <a:lstStyle/>
          <a:p>
            <a:fld id="{4854181D-6920-4594-9A5D-6CE56DC9F8B2}" type="slidenum">
              <a:rPr lang="en-US" smtClean="0"/>
              <a:pPr/>
              <a:t>26</a:t>
            </a:fld>
            <a:endParaRPr lang="en-US" dirty="0"/>
          </a:p>
        </p:txBody>
      </p:sp>
      <p:sp>
        <p:nvSpPr>
          <p:cNvPr id="2" name="TextBox 1">
            <a:extLst>
              <a:ext uri="{FF2B5EF4-FFF2-40B4-BE49-F238E27FC236}">
                <a16:creationId xmlns:a16="http://schemas.microsoft.com/office/drawing/2014/main" xmlns="" id="{1EFBD6BA-CBCC-8677-4524-76203739E15D}"/>
              </a:ext>
            </a:extLst>
          </p:cNvPr>
          <p:cNvSpPr txBox="1"/>
          <p:nvPr/>
        </p:nvSpPr>
        <p:spPr>
          <a:xfrm>
            <a:off x="0" y="6451735"/>
            <a:ext cx="648073" cy="4062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spTree>
    <p:extLst>
      <p:ext uri="{BB962C8B-B14F-4D97-AF65-F5344CB8AC3E}">
        <p14:creationId xmlns:p14="http://schemas.microsoft.com/office/powerpoint/2010/main" val="1255061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13" grpId="0">
        <p:bldAsOne/>
      </p:bldGraphic>
      <p:bldP spid="14" grpId="0"/>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xmlns="" id="{40B0670D-23B6-4E80-B5C7-0E98C30917FA}"/>
              </a:ext>
            </a:extLst>
          </p:cNvPr>
          <p:cNvGraphicFramePr>
            <a:graphicFrameLocks noGrp="1"/>
          </p:cNvGraphicFramePr>
          <p:nvPr>
            <p:ph idx="1"/>
            <p:extLst>
              <p:ext uri="{D42A27DB-BD31-4B8C-83A1-F6EECF244321}">
                <p14:modId xmlns:p14="http://schemas.microsoft.com/office/powerpoint/2010/main" val="3541890129"/>
              </p:ext>
            </p:extLst>
          </p:nvPr>
        </p:nvGraphicFramePr>
        <p:xfrm>
          <a:off x="648073" y="1718376"/>
          <a:ext cx="9449656" cy="450646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xmlns="" id="{BC82413B-5C68-F703-A306-1072B14A1E2E}"/>
              </a:ext>
            </a:extLst>
          </p:cNvPr>
          <p:cNvSpPr txBox="1"/>
          <p:nvPr/>
        </p:nvSpPr>
        <p:spPr>
          <a:xfrm>
            <a:off x="10344656" y="2385349"/>
            <a:ext cx="444819" cy="30777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l-GR" sz="1400" b="1" dirty="0"/>
              <a:t>86</a:t>
            </a:r>
          </a:p>
        </p:txBody>
      </p:sp>
      <p:sp>
        <p:nvSpPr>
          <p:cNvPr id="6" name="TextBox 5">
            <a:extLst>
              <a:ext uri="{FF2B5EF4-FFF2-40B4-BE49-F238E27FC236}">
                <a16:creationId xmlns:a16="http://schemas.microsoft.com/office/drawing/2014/main" xmlns="" id="{5527D004-929A-5634-D06F-3DC6B63F2465}"/>
              </a:ext>
            </a:extLst>
          </p:cNvPr>
          <p:cNvSpPr txBox="1"/>
          <p:nvPr/>
        </p:nvSpPr>
        <p:spPr>
          <a:xfrm>
            <a:off x="10354443" y="3313328"/>
            <a:ext cx="444819" cy="30777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l-GR" sz="1400" b="1" dirty="0"/>
              <a:t>65</a:t>
            </a:r>
          </a:p>
        </p:txBody>
      </p:sp>
      <p:sp>
        <p:nvSpPr>
          <p:cNvPr id="8" name="TextBox 7">
            <a:extLst>
              <a:ext uri="{FF2B5EF4-FFF2-40B4-BE49-F238E27FC236}">
                <a16:creationId xmlns:a16="http://schemas.microsoft.com/office/drawing/2014/main" xmlns="" id="{EAB7EA65-4CEA-30B0-EBBB-63383A8AC986}"/>
              </a:ext>
            </a:extLst>
          </p:cNvPr>
          <p:cNvSpPr txBox="1"/>
          <p:nvPr/>
        </p:nvSpPr>
        <p:spPr>
          <a:xfrm>
            <a:off x="10364230" y="4255194"/>
            <a:ext cx="444819" cy="30777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l-GR" sz="1400" b="1" dirty="0"/>
              <a:t>62</a:t>
            </a:r>
          </a:p>
        </p:txBody>
      </p:sp>
      <p:sp>
        <p:nvSpPr>
          <p:cNvPr id="9" name="TextBox 8">
            <a:extLst>
              <a:ext uri="{FF2B5EF4-FFF2-40B4-BE49-F238E27FC236}">
                <a16:creationId xmlns:a16="http://schemas.microsoft.com/office/drawing/2014/main" xmlns="" id="{345A1C56-9DE5-391C-7A1E-343C23F5C628}"/>
              </a:ext>
            </a:extLst>
          </p:cNvPr>
          <p:cNvSpPr txBox="1"/>
          <p:nvPr/>
        </p:nvSpPr>
        <p:spPr>
          <a:xfrm>
            <a:off x="10398242" y="5171354"/>
            <a:ext cx="444819" cy="30777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l-GR" sz="1400" b="1" dirty="0"/>
              <a:t>65</a:t>
            </a:r>
          </a:p>
        </p:txBody>
      </p:sp>
      <p:sp>
        <p:nvSpPr>
          <p:cNvPr id="10" name="TextBox 9">
            <a:extLst>
              <a:ext uri="{FF2B5EF4-FFF2-40B4-BE49-F238E27FC236}">
                <a16:creationId xmlns:a16="http://schemas.microsoft.com/office/drawing/2014/main" xmlns="" id="{B6FF9A38-7499-66AA-B20D-66FBA8FF3D1B}"/>
              </a:ext>
            </a:extLst>
          </p:cNvPr>
          <p:cNvSpPr txBox="1"/>
          <p:nvPr/>
        </p:nvSpPr>
        <p:spPr>
          <a:xfrm>
            <a:off x="10344656" y="1644911"/>
            <a:ext cx="1246075"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400" b="1" dirty="0"/>
              <a:t>Top2Box</a:t>
            </a:r>
          </a:p>
          <a:p>
            <a:pPr algn="ctr"/>
            <a:r>
              <a:rPr lang="el-GR" sz="1400" b="1" dirty="0"/>
              <a:t>Πολύ/Αρκετά</a:t>
            </a:r>
          </a:p>
        </p:txBody>
      </p:sp>
      <p:sp>
        <p:nvSpPr>
          <p:cNvPr id="12" name="TextBox 11">
            <a:extLst>
              <a:ext uri="{FF2B5EF4-FFF2-40B4-BE49-F238E27FC236}">
                <a16:creationId xmlns:a16="http://schemas.microsoft.com/office/drawing/2014/main" xmlns="" id="{5F78BA73-29B4-59CA-6D30-10298B4D59C0}"/>
              </a:ext>
            </a:extLst>
          </p:cNvPr>
          <p:cNvSpPr txBox="1"/>
          <p:nvPr/>
        </p:nvSpPr>
        <p:spPr>
          <a:xfrm>
            <a:off x="369652" y="966028"/>
            <a:ext cx="11196510" cy="461665"/>
          </a:xfrm>
          <a:prstGeom prst="rect">
            <a:avLst/>
          </a:prstGeom>
          <a:noFill/>
        </p:spPr>
        <p:txBody>
          <a:bodyPr wrap="square">
            <a:spAutoFit/>
          </a:bodyPr>
          <a:lstStyle/>
          <a:p>
            <a:r>
              <a:rPr lang="en-US" sz="1200" b="1" i="1" u="none" strike="noStrike" kern="0" spc="0" dirty="0">
                <a:solidFill>
                  <a:schemeClr val="accent3"/>
                </a:solidFill>
                <a:uFill>
                  <a:solidFill>
                    <a:srgbClr val="000000"/>
                  </a:solidFill>
                </a:uFill>
                <a:latin typeface="Trebuchet MS" panose="020B0603020202020204" pitchFamily="34" charset="0"/>
                <a:ea typeface="Arial Unicode MS"/>
                <a:cs typeface="Arial" panose="020B0604020202020204" pitchFamily="34" charset="0"/>
              </a:rPr>
              <a:t>‘</a:t>
            </a:r>
            <a:r>
              <a:rPr lang="el-GR" sz="1200" b="1" i="1" u="none" strike="noStrike" kern="0" spc="0" dirty="0">
                <a:solidFill>
                  <a:schemeClr val="accent3"/>
                </a:solidFill>
                <a:uFill>
                  <a:solidFill>
                    <a:srgbClr val="000000"/>
                  </a:solidFill>
                </a:uFill>
                <a:latin typeface="Trebuchet MS" panose="020B0603020202020204" pitchFamily="34" charset="0"/>
                <a:ea typeface="Arial Unicode MS"/>
                <a:cs typeface="Arial" panose="020B0604020202020204" pitchFamily="34" charset="0"/>
              </a:rPr>
              <a:t>Θα σας διαβάσω κάποιους τομείς και θα ήθελα να μου πείτε για κάθε έναν από αυτούς αν πιστεύετε ότι θα επηρεαστούν από τις εξελίξεις στη Μέση Ανατολή</a:t>
            </a:r>
            <a:r>
              <a:rPr lang="en-US" sz="1200" b="1" i="1" u="none" strike="noStrike" kern="0" spc="0" dirty="0">
                <a:solidFill>
                  <a:schemeClr val="accent3"/>
                </a:solidFill>
                <a:uFill>
                  <a:solidFill>
                    <a:srgbClr val="000000"/>
                  </a:solidFill>
                </a:uFill>
                <a:latin typeface="Trebuchet MS" panose="020B0603020202020204" pitchFamily="34" charset="0"/>
                <a:ea typeface="Arial Unicode MS"/>
                <a:cs typeface="Arial" panose="020B0604020202020204" pitchFamily="34" charset="0"/>
              </a:rPr>
              <a:t>’</a:t>
            </a:r>
            <a:endParaRPr lang="el-GR" sz="1200" b="1" dirty="0">
              <a:solidFill>
                <a:schemeClr val="accent3"/>
              </a:solidFill>
            </a:endParaRPr>
          </a:p>
        </p:txBody>
      </p:sp>
      <p:sp>
        <p:nvSpPr>
          <p:cNvPr id="14" name="Title 13">
            <a:extLst>
              <a:ext uri="{FF2B5EF4-FFF2-40B4-BE49-F238E27FC236}">
                <a16:creationId xmlns:a16="http://schemas.microsoft.com/office/drawing/2014/main" xmlns="" id="{72ADE886-BEF6-48D8-D230-FC541C649E3D}"/>
              </a:ext>
            </a:extLst>
          </p:cNvPr>
          <p:cNvSpPr>
            <a:spLocks noGrp="1"/>
          </p:cNvSpPr>
          <p:nvPr>
            <p:ph type="title"/>
          </p:nvPr>
        </p:nvSpPr>
        <p:spPr/>
        <p:txBody>
          <a:bodyPr>
            <a:normAutofit/>
          </a:bodyPr>
          <a:lstStyle/>
          <a:p>
            <a:r>
              <a:rPr lang="el-GR" dirty="0"/>
              <a:t>…με την απειλή της ενεργειακής κρίσης πρωτίστως να επανέρχεται</a:t>
            </a:r>
          </a:p>
        </p:txBody>
      </p:sp>
      <p:sp>
        <p:nvSpPr>
          <p:cNvPr id="3" name="Slide Number Placeholder 4">
            <a:extLst>
              <a:ext uri="{FF2B5EF4-FFF2-40B4-BE49-F238E27FC236}">
                <a16:creationId xmlns:a16="http://schemas.microsoft.com/office/drawing/2014/main" xmlns="" id="{51F37CB4-621A-CE0E-6342-DD2E63C1DF40}"/>
              </a:ext>
            </a:extLst>
          </p:cNvPr>
          <p:cNvSpPr>
            <a:spLocks noGrp="1"/>
          </p:cNvSpPr>
          <p:nvPr>
            <p:ph type="sldNum" sz="quarter" idx="12"/>
          </p:nvPr>
        </p:nvSpPr>
        <p:spPr>
          <a:xfrm>
            <a:off x="9275974" y="6410513"/>
            <a:ext cx="2743200" cy="365125"/>
          </a:xfrm>
        </p:spPr>
        <p:txBody>
          <a:bodyPr/>
          <a:lstStyle/>
          <a:p>
            <a:fld id="{4854181D-6920-4594-9A5D-6CE56DC9F8B2}" type="slidenum">
              <a:rPr lang="en-US" smtClean="0"/>
              <a:pPr/>
              <a:t>27</a:t>
            </a:fld>
            <a:endParaRPr lang="en-US" dirty="0"/>
          </a:p>
        </p:txBody>
      </p:sp>
      <p:sp>
        <p:nvSpPr>
          <p:cNvPr id="11" name="TextBox 10">
            <a:extLst>
              <a:ext uri="{FF2B5EF4-FFF2-40B4-BE49-F238E27FC236}">
                <a16:creationId xmlns:a16="http://schemas.microsoft.com/office/drawing/2014/main" xmlns="" id="{9FC767A3-3B47-296E-6FD0-95612AC8B132}"/>
              </a:ext>
            </a:extLst>
          </p:cNvPr>
          <p:cNvSpPr txBox="1"/>
          <p:nvPr/>
        </p:nvSpPr>
        <p:spPr>
          <a:xfrm>
            <a:off x="0" y="6451735"/>
            <a:ext cx="648073" cy="4062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sp>
        <p:nvSpPr>
          <p:cNvPr id="4" name="TextBox 3">
            <a:extLst>
              <a:ext uri="{FF2B5EF4-FFF2-40B4-BE49-F238E27FC236}">
                <a16:creationId xmlns:a16="http://schemas.microsoft.com/office/drawing/2014/main" xmlns="" id="{D0847D0C-69B1-8751-0D4B-5A5D6F884D38}"/>
              </a:ext>
            </a:extLst>
          </p:cNvPr>
          <p:cNvSpPr txBox="1"/>
          <p:nvPr/>
        </p:nvSpPr>
        <p:spPr>
          <a:xfrm>
            <a:off x="-166848" y="1413395"/>
            <a:ext cx="11196510" cy="276999"/>
          </a:xfrm>
          <a:prstGeom prst="rect">
            <a:avLst/>
          </a:prstGeom>
          <a:noFill/>
        </p:spPr>
        <p:txBody>
          <a:bodyPr wrap="square">
            <a:spAutoFit/>
          </a:bodyPr>
          <a:lstStyle/>
          <a:p>
            <a:pPr algn="ctr"/>
            <a:r>
              <a:rPr lang="el-GR" sz="1200" b="1" i="1" kern="0" dirty="0">
                <a:solidFill>
                  <a:schemeClr val="bg1">
                    <a:lumMod val="50000"/>
                  </a:schemeClr>
                </a:solidFill>
                <a:uFill>
                  <a:solidFill>
                    <a:srgbClr val="000000"/>
                  </a:solidFill>
                </a:uFill>
                <a:latin typeface="Trebuchet MS" panose="020B0603020202020204" pitchFamily="34" charset="0"/>
                <a:cs typeface="Arial" panose="020B0604020202020204" pitchFamily="34" charset="0"/>
              </a:rPr>
              <a:t>Βάση: 1.064 άτομα που πιστεύουν ότι τα γεγονότα στη Μέση Ανατολή θα έχουν επιπτώσεις στη χώρα μας  </a:t>
            </a:r>
            <a:endParaRPr lang="el-GR" sz="1200" b="1" dirty="0">
              <a:solidFill>
                <a:schemeClr val="bg1">
                  <a:lumMod val="50000"/>
                </a:schemeClr>
              </a:solidFill>
            </a:endParaRPr>
          </a:p>
        </p:txBody>
      </p:sp>
    </p:spTree>
    <p:extLst>
      <p:ext uri="{BB962C8B-B14F-4D97-AF65-F5344CB8AC3E}">
        <p14:creationId xmlns:p14="http://schemas.microsoft.com/office/powerpoint/2010/main" val="2649742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5" grpId="0" animBg="1"/>
      <p:bldP spid="6" grpId="0" animBg="1"/>
      <p:bldP spid="8" grpId="0" animBg="1"/>
      <p:bldP spid="9" grpId="0" animBg="1"/>
      <p:bldP spid="10" grpId="0" animBg="1"/>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F92CC14D-FA76-F6B1-EB23-88178D3D0F4D}"/>
              </a:ext>
            </a:extLst>
          </p:cNvPr>
          <p:cNvSpPr>
            <a:spLocks noGrp="1"/>
          </p:cNvSpPr>
          <p:nvPr>
            <p:ph type="title"/>
          </p:nvPr>
        </p:nvSpPr>
        <p:spPr/>
        <p:txBody>
          <a:bodyPr/>
          <a:lstStyle/>
          <a:p>
            <a:r>
              <a:rPr lang="el-GR" dirty="0"/>
              <a:t>Το ελληνικό πολιτικό ζήτημα – Μια τριπλή ασυμμετρία</a:t>
            </a:r>
          </a:p>
        </p:txBody>
      </p:sp>
      <p:sp>
        <p:nvSpPr>
          <p:cNvPr id="7" name="TextBox 6">
            <a:extLst>
              <a:ext uri="{FF2B5EF4-FFF2-40B4-BE49-F238E27FC236}">
                <a16:creationId xmlns:a16="http://schemas.microsoft.com/office/drawing/2014/main" xmlns="" id="{B6895810-C92F-A005-6286-EEDEC07C14F1}"/>
              </a:ext>
            </a:extLst>
          </p:cNvPr>
          <p:cNvSpPr txBox="1"/>
          <p:nvPr/>
        </p:nvSpPr>
        <p:spPr>
          <a:xfrm>
            <a:off x="214934" y="1915001"/>
            <a:ext cx="4216389" cy="3785652"/>
          </a:xfrm>
          <a:prstGeom prst="rect">
            <a:avLst/>
          </a:prstGeom>
          <a:noFill/>
        </p:spPr>
        <p:txBody>
          <a:bodyPr wrap="square" rtlCol="0">
            <a:spAutoFit/>
          </a:bodyPr>
          <a:lstStyle/>
          <a:p>
            <a:pPr algn="just"/>
            <a:r>
              <a:rPr lang="el-GR" sz="1600" dirty="0"/>
              <a:t>Πού κατατείνουν οι τρεις αλληλένδετες ασυμμετρίες;</a:t>
            </a:r>
          </a:p>
          <a:p>
            <a:pPr algn="just"/>
            <a:endParaRPr lang="el-GR" sz="1600" dirty="0"/>
          </a:p>
          <a:p>
            <a:pPr algn="just"/>
            <a:r>
              <a:rPr lang="el-GR" sz="1600" dirty="0"/>
              <a:t>Ο προσανατολισμός σε ένα γεωπολιτικό πλαίσιο ασφάλειας συνδέεται με την υπεράσπιση της φιλελεύθερης δημοκρατίας έναντι του αυταρχισμού.</a:t>
            </a:r>
          </a:p>
          <a:p>
            <a:pPr algn="just"/>
            <a:endParaRPr lang="el-GR" sz="1600" dirty="0"/>
          </a:p>
          <a:p>
            <a:pPr algn="just"/>
            <a:r>
              <a:rPr lang="el-GR" sz="1600" dirty="0"/>
              <a:t>Η δημοκρατική επιλογή είναι η μόνη επιλογή.</a:t>
            </a:r>
          </a:p>
          <a:p>
            <a:pPr algn="just"/>
            <a:endParaRPr lang="el-GR" sz="1600" dirty="0"/>
          </a:p>
          <a:p>
            <a:pPr algn="just"/>
            <a:r>
              <a:rPr lang="el-GR" sz="1600" dirty="0"/>
              <a:t>Εδώ όμως, η «εσωτερική» ασυμμετρία της απογοήτευσης και της αποστασιοποίησης των πολιτών από το πολιτικό σύστημα και το σύστημα διακυβέρνησης είναι κρίσιμη παράμετρος για το μέλλον της δημοκρατίας.</a:t>
            </a:r>
          </a:p>
        </p:txBody>
      </p:sp>
      <p:graphicFrame>
        <p:nvGraphicFramePr>
          <p:cNvPr id="8" name="Diagram 7">
            <a:extLst>
              <a:ext uri="{FF2B5EF4-FFF2-40B4-BE49-F238E27FC236}">
                <a16:creationId xmlns:a16="http://schemas.microsoft.com/office/drawing/2014/main" xmlns="" id="{27E3BD98-2DF9-BFC6-F487-6B6752056AB7}"/>
              </a:ext>
            </a:extLst>
          </p:cNvPr>
          <p:cNvGraphicFramePr/>
          <p:nvPr>
            <p:extLst>
              <p:ext uri="{D42A27DB-BD31-4B8C-83A1-F6EECF244321}">
                <p14:modId xmlns:p14="http://schemas.microsoft.com/office/powerpoint/2010/main" val="3012086750"/>
              </p:ext>
            </p:extLst>
          </p:nvPr>
        </p:nvGraphicFramePr>
        <p:xfrm>
          <a:off x="3030071" y="1642996"/>
          <a:ext cx="7721599" cy="43812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4">
            <a:extLst>
              <a:ext uri="{FF2B5EF4-FFF2-40B4-BE49-F238E27FC236}">
                <a16:creationId xmlns:a16="http://schemas.microsoft.com/office/drawing/2014/main" xmlns="" id="{583B2CD5-688B-E252-603C-D8E73DB86F71}"/>
              </a:ext>
            </a:extLst>
          </p:cNvPr>
          <p:cNvSpPr>
            <a:spLocks noGrp="1"/>
          </p:cNvSpPr>
          <p:nvPr>
            <p:ph type="sldNum" sz="quarter" idx="12"/>
          </p:nvPr>
        </p:nvSpPr>
        <p:spPr>
          <a:xfrm>
            <a:off x="9275974" y="6410513"/>
            <a:ext cx="2743200" cy="365125"/>
          </a:xfrm>
        </p:spPr>
        <p:txBody>
          <a:bodyPr/>
          <a:lstStyle/>
          <a:p>
            <a:fld id="{4854181D-6920-4594-9A5D-6CE56DC9F8B2}" type="slidenum">
              <a:rPr lang="en-US" smtClean="0"/>
              <a:pPr/>
              <a:t>28</a:t>
            </a:fld>
            <a:endParaRPr lang="en-US" dirty="0"/>
          </a:p>
        </p:txBody>
      </p:sp>
    </p:spTree>
    <p:extLst>
      <p:ext uri="{BB962C8B-B14F-4D97-AF65-F5344CB8AC3E}">
        <p14:creationId xmlns:p14="http://schemas.microsoft.com/office/powerpoint/2010/main" val="1301357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8"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xmlns="" id="{6798D534-A8E7-4754-87B6-1B0F00CB6C71}"/>
              </a:ext>
            </a:extLst>
          </p:cNvPr>
          <p:cNvGraphicFramePr>
            <a:graphicFrameLocks noGrp="1"/>
          </p:cNvGraphicFramePr>
          <p:nvPr>
            <p:ph idx="1"/>
            <p:extLst>
              <p:ext uri="{D42A27DB-BD31-4B8C-83A1-F6EECF244321}">
                <p14:modId xmlns:p14="http://schemas.microsoft.com/office/powerpoint/2010/main" val="2522619211"/>
              </p:ext>
            </p:extLst>
          </p:nvPr>
        </p:nvGraphicFramePr>
        <p:xfrm>
          <a:off x="324036" y="2146437"/>
          <a:ext cx="5618106" cy="26784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xmlns="" id="{17FBDC5D-038F-4217-B0A2-90AFE5E47F31}"/>
              </a:ext>
            </a:extLst>
          </p:cNvPr>
          <p:cNvGraphicFramePr/>
          <p:nvPr>
            <p:extLst>
              <p:ext uri="{D42A27DB-BD31-4B8C-83A1-F6EECF244321}">
                <p14:modId xmlns:p14="http://schemas.microsoft.com/office/powerpoint/2010/main" val="547909198"/>
              </p:ext>
            </p:extLst>
          </p:nvPr>
        </p:nvGraphicFramePr>
        <p:xfrm>
          <a:off x="6246942" y="1317523"/>
          <a:ext cx="5640258" cy="4983244"/>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xmlns="" id="{839F415E-20A8-42F8-9C28-4C0D118DE70F}"/>
              </a:ext>
            </a:extLst>
          </p:cNvPr>
          <p:cNvSpPr txBox="1"/>
          <p:nvPr/>
        </p:nvSpPr>
        <p:spPr>
          <a:xfrm>
            <a:off x="8904312" y="6516052"/>
            <a:ext cx="244827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900" b="1" i="0" u="none" strike="noStrike" kern="1200" cap="none" spc="0" normalizeH="0" baseline="0" noProof="0" dirty="0">
                <a:ln>
                  <a:noFill/>
                </a:ln>
                <a:solidFill>
                  <a:prstClr val="white">
                    <a:lumMod val="50000"/>
                  </a:prstClr>
                </a:solidFill>
                <a:effectLst/>
                <a:uLnTx/>
                <a:uFillTx/>
                <a:latin typeface="Trebuchet MS"/>
                <a:ea typeface="+mn-ea"/>
                <a:cs typeface="+mn-cs"/>
              </a:rPr>
              <a:t>*  Βάση μικρότερη των 60 ατόμων</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900" b="1" i="0" u="none" strike="noStrike" kern="1200" cap="none" spc="0" normalizeH="0" baseline="0" noProof="0" dirty="0">
                <a:ln>
                  <a:noFill/>
                </a:ln>
                <a:solidFill>
                  <a:prstClr val="white">
                    <a:lumMod val="50000"/>
                  </a:prstClr>
                </a:solidFill>
                <a:effectLst/>
                <a:uLnTx/>
                <a:uFillTx/>
                <a:latin typeface="Trebuchet MS"/>
                <a:ea typeface="+mn-ea"/>
                <a:cs typeface="+mn-cs"/>
              </a:rPr>
              <a:t>** Λευκό/Άκυρο/Δεν ψήφισαν/ΔΑ</a:t>
            </a:r>
            <a:endParaRPr kumimoji="0" lang="en-US" sz="900" b="1" i="0" u="none" strike="noStrike" kern="1200" cap="none" spc="0" normalizeH="0" baseline="0" noProof="0" dirty="0">
              <a:ln>
                <a:noFill/>
              </a:ln>
              <a:solidFill>
                <a:prstClr val="white">
                  <a:lumMod val="50000"/>
                </a:prstClr>
              </a:solidFill>
              <a:effectLst/>
              <a:uLnTx/>
              <a:uFillTx/>
              <a:latin typeface="Trebuchet MS"/>
              <a:ea typeface="+mn-ea"/>
              <a:cs typeface="+mn-cs"/>
            </a:endParaRPr>
          </a:p>
        </p:txBody>
      </p:sp>
      <p:sp>
        <p:nvSpPr>
          <p:cNvPr id="6" name="TextBox 5">
            <a:extLst>
              <a:ext uri="{FF2B5EF4-FFF2-40B4-BE49-F238E27FC236}">
                <a16:creationId xmlns:a16="http://schemas.microsoft.com/office/drawing/2014/main" xmlns="" id="{CFB5D257-924C-D5BC-F178-B1DA34B5814E}"/>
              </a:ext>
            </a:extLst>
          </p:cNvPr>
          <p:cNvSpPr txBox="1"/>
          <p:nvPr/>
        </p:nvSpPr>
        <p:spPr>
          <a:xfrm>
            <a:off x="1205065" y="1064561"/>
            <a:ext cx="10986935"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1" i="1" u="none" strike="noStrike" kern="1200" cap="none" spc="0" normalizeH="0" baseline="0" noProof="0" dirty="0">
                <a:ln>
                  <a:noFill/>
                </a:ln>
                <a:solidFill>
                  <a:schemeClr val="accent3"/>
                </a:solidFill>
                <a:effectLst/>
                <a:uLnTx/>
                <a:uFillTx/>
                <a:latin typeface="Trebuchet MS"/>
                <a:ea typeface="+mn-ea"/>
                <a:cs typeface="+mn-cs"/>
              </a:rPr>
              <a:t>‘Με ποια από τις παρακάτω απόψεις συμφωνείτε περισσότερο; Μπροστά στις κρίσεις που βιώνουμε είναι πιο αποτελεσματικό … ;’</a:t>
            </a:r>
          </a:p>
        </p:txBody>
      </p:sp>
      <p:sp>
        <p:nvSpPr>
          <p:cNvPr id="8" name="Title 7">
            <a:extLst>
              <a:ext uri="{FF2B5EF4-FFF2-40B4-BE49-F238E27FC236}">
                <a16:creationId xmlns:a16="http://schemas.microsoft.com/office/drawing/2014/main" xmlns="" id="{56C24F8C-F4BD-9AEC-91CE-23CC6325F0DF}"/>
              </a:ext>
            </a:extLst>
          </p:cNvPr>
          <p:cNvSpPr>
            <a:spLocks noGrp="1"/>
          </p:cNvSpPr>
          <p:nvPr>
            <p:ph type="title"/>
          </p:nvPr>
        </p:nvSpPr>
        <p:spPr>
          <a:xfrm>
            <a:off x="283029" y="221969"/>
            <a:ext cx="11604171" cy="693115"/>
          </a:xfrm>
        </p:spPr>
        <p:txBody>
          <a:bodyPr>
            <a:normAutofit fontScale="90000"/>
          </a:bodyPr>
          <a:lstStyle/>
          <a:p>
            <a:r>
              <a:rPr lang="el-GR" sz="2200" dirty="0"/>
              <a:t>Σε ένα πλαίσιο διεθνούς επισφάλειας και διαρκών κρίσεων, το «</a:t>
            </a:r>
            <a:r>
              <a:rPr lang="el-GR" sz="2200" dirty="0" err="1"/>
              <a:t>ανήκειν</a:t>
            </a:r>
            <a:r>
              <a:rPr lang="el-GR" sz="2200" dirty="0"/>
              <a:t>» δεν αφορά </a:t>
            </a:r>
            <a:br>
              <a:rPr lang="el-GR" sz="2200" dirty="0"/>
            </a:br>
            <a:r>
              <a:rPr lang="el-GR" sz="2200" dirty="0"/>
              <a:t>μόνο τη γεωπολιτική αλλά και τη φιλελεύθερη δημοκρατία - μόνη επιλογή έναντι του αυταρχισμού</a:t>
            </a:r>
          </a:p>
        </p:txBody>
      </p:sp>
      <p:sp>
        <p:nvSpPr>
          <p:cNvPr id="2" name="Slide Number Placeholder 4">
            <a:extLst>
              <a:ext uri="{FF2B5EF4-FFF2-40B4-BE49-F238E27FC236}">
                <a16:creationId xmlns:a16="http://schemas.microsoft.com/office/drawing/2014/main" xmlns="" id="{A39E34D4-54FF-98F6-DA9E-24845A8D4CDA}"/>
              </a:ext>
            </a:extLst>
          </p:cNvPr>
          <p:cNvSpPr>
            <a:spLocks noGrp="1"/>
          </p:cNvSpPr>
          <p:nvPr>
            <p:ph type="sldNum" sz="quarter" idx="12"/>
          </p:nvPr>
        </p:nvSpPr>
        <p:spPr>
          <a:xfrm>
            <a:off x="9275974" y="6410513"/>
            <a:ext cx="2743200" cy="365125"/>
          </a:xfrm>
        </p:spPr>
        <p:txBody>
          <a:bodyPr/>
          <a:lstStyle/>
          <a:p>
            <a:fld id="{4854181D-6920-4594-9A5D-6CE56DC9F8B2}" type="slidenum">
              <a:rPr lang="en-US" smtClean="0"/>
              <a:pPr/>
              <a:t>29</a:t>
            </a:fld>
            <a:endParaRPr lang="en-US" dirty="0"/>
          </a:p>
        </p:txBody>
      </p:sp>
      <p:sp>
        <p:nvSpPr>
          <p:cNvPr id="3" name="TextBox 2">
            <a:extLst>
              <a:ext uri="{FF2B5EF4-FFF2-40B4-BE49-F238E27FC236}">
                <a16:creationId xmlns:a16="http://schemas.microsoft.com/office/drawing/2014/main" xmlns="" id="{4666D09F-03AA-CA26-1665-9D76E9D4AE2D}"/>
              </a:ext>
            </a:extLst>
          </p:cNvPr>
          <p:cNvSpPr txBox="1"/>
          <p:nvPr/>
        </p:nvSpPr>
        <p:spPr>
          <a:xfrm>
            <a:off x="0" y="6451735"/>
            <a:ext cx="648073" cy="4062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spTree>
    <p:extLst>
      <p:ext uri="{BB962C8B-B14F-4D97-AF65-F5344CB8AC3E}">
        <p14:creationId xmlns:p14="http://schemas.microsoft.com/office/powerpoint/2010/main" val="2739955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13" grpId="0">
        <p:bldAsOne/>
      </p:bldGraphic>
      <p:bldP spid="14"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F92CC14D-FA76-F6B1-EB23-88178D3D0F4D}"/>
              </a:ext>
            </a:extLst>
          </p:cNvPr>
          <p:cNvSpPr>
            <a:spLocks noGrp="1"/>
          </p:cNvSpPr>
          <p:nvPr>
            <p:ph type="title"/>
          </p:nvPr>
        </p:nvSpPr>
        <p:spPr/>
        <p:txBody>
          <a:bodyPr/>
          <a:lstStyle/>
          <a:p>
            <a:r>
              <a:rPr lang="el-GR" dirty="0"/>
              <a:t>Το ελληνικό πολιτικό ζήτημα – Μια τριπλή ασυμμετρία</a:t>
            </a:r>
          </a:p>
        </p:txBody>
      </p:sp>
      <p:graphicFrame>
        <p:nvGraphicFramePr>
          <p:cNvPr id="8" name="Diagram 7">
            <a:extLst>
              <a:ext uri="{FF2B5EF4-FFF2-40B4-BE49-F238E27FC236}">
                <a16:creationId xmlns:a16="http://schemas.microsoft.com/office/drawing/2014/main" xmlns="" id="{27E3BD98-2DF9-BFC6-F487-6B6752056AB7}"/>
              </a:ext>
            </a:extLst>
          </p:cNvPr>
          <p:cNvGraphicFramePr/>
          <p:nvPr>
            <p:extLst>
              <p:ext uri="{D42A27DB-BD31-4B8C-83A1-F6EECF244321}">
                <p14:modId xmlns:p14="http://schemas.microsoft.com/office/powerpoint/2010/main" val="1384661254"/>
              </p:ext>
            </p:extLst>
          </p:nvPr>
        </p:nvGraphicFramePr>
        <p:xfrm>
          <a:off x="2430966" y="1516565"/>
          <a:ext cx="7455156" cy="43541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4">
            <a:extLst>
              <a:ext uri="{FF2B5EF4-FFF2-40B4-BE49-F238E27FC236}">
                <a16:creationId xmlns:a16="http://schemas.microsoft.com/office/drawing/2014/main" xmlns="" id="{F5670713-0D56-24D5-C31E-FEECFD63B79A}"/>
              </a:ext>
            </a:extLst>
          </p:cNvPr>
          <p:cNvSpPr>
            <a:spLocks noGrp="1"/>
          </p:cNvSpPr>
          <p:nvPr>
            <p:ph type="sldNum" sz="quarter" idx="12"/>
          </p:nvPr>
        </p:nvSpPr>
        <p:spPr>
          <a:xfrm>
            <a:off x="9275974" y="6410513"/>
            <a:ext cx="2743200" cy="365125"/>
          </a:xfrm>
        </p:spPr>
        <p:txBody>
          <a:bodyPr/>
          <a:lstStyle/>
          <a:p>
            <a:fld id="{4854181D-6920-4594-9A5D-6CE56DC9F8B2}" type="slidenum">
              <a:rPr lang="en-US" smtClean="0"/>
              <a:pPr/>
              <a:t>3</a:t>
            </a:fld>
            <a:endParaRPr lang="en-US" dirty="0"/>
          </a:p>
        </p:txBody>
      </p:sp>
    </p:spTree>
    <p:extLst>
      <p:ext uri="{BB962C8B-B14F-4D97-AF65-F5344CB8AC3E}">
        <p14:creationId xmlns:p14="http://schemas.microsoft.com/office/powerpoint/2010/main" val="217690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xmlns="" id="{6798D534-A8E7-4754-87B6-1B0F00CB6C71}"/>
              </a:ext>
            </a:extLst>
          </p:cNvPr>
          <p:cNvGraphicFramePr>
            <a:graphicFrameLocks noGrp="1"/>
          </p:cNvGraphicFramePr>
          <p:nvPr>
            <p:ph idx="1"/>
            <p:extLst>
              <p:ext uri="{D42A27DB-BD31-4B8C-83A1-F6EECF244321}">
                <p14:modId xmlns:p14="http://schemas.microsoft.com/office/powerpoint/2010/main" val="3077462956"/>
              </p:ext>
            </p:extLst>
          </p:nvPr>
        </p:nvGraphicFramePr>
        <p:xfrm>
          <a:off x="232797" y="1376615"/>
          <a:ext cx="5633330" cy="22507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xmlns="" id="{17FBDC5D-038F-4217-B0A2-90AFE5E47F31}"/>
              </a:ext>
            </a:extLst>
          </p:cNvPr>
          <p:cNvGraphicFramePr/>
          <p:nvPr>
            <p:extLst>
              <p:ext uri="{D42A27DB-BD31-4B8C-83A1-F6EECF244321}">
                <p14:modId xmlns:p14="http://schemas.microsoft.com/office/powerpoint/2010/main" val="3841134314"/>
              </p:ext>
            </p:extLst>
          </p:nvPr>
        </p:nvGraphicFramePr>
        <p:xfrm>
          <a:off x="6246941" y="1376615"/>
          <a:ext cx="5873724" cy="4925896"/>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xmlns="" id="{839F415E-20A8-42F8-9C28-4C0D118DE70F}"/>
              </a:ext>
            </a:extLst>
          </p:cNvPr>
          <p:cNvSpPr txBox="1"/>
          <p:nvPr/>
        </p:nvSpPr>
        <p:spPr>
          <a:xfrm>
            <a:off x="8904312" y="6516052"/>
            <a:ext cx="244827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900" b="1" i="0" u="none" strike="noStrike" kern="1200" cap="none" spc="0" normalizeH="0" baseline="0" noProof="0" dirty="0">
                <a:ln>
                  <a:noFill/>
                </a:ln>
                <a:solidFill>
                  <a:prstClr val="white">
                    <a:lumMod val="50000"/>
                  </a:prstClr>
                </a:solidFill>
                <a:effectLst/>
                <a:uLnTx/>
                <a:uFillTx/>
                <a:latin typeface="Trebuchet MS"/>
                <a:ea typeface="+mn-ea"/>
                <a:cs typeface="+mn-cs"/>
              </a:rPr>
              <a:t>*  Βάση μικρότερη των 60 ατόμων</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900" b="1" i="0" u="none" strike="noStrike" kern="1200" cap="none" spc="0" normalizeH="0" baseline="0" noProof="0" dirty="0">
                <a:ln>
                  <a:noFill/>
                </a:ln>
                <a:solidFill>
                  <a:prstClr val="white">
                    <a:lumMod val="50000"/>
                  </a:prstClr>
                </a:solidFill>
                <a:effectLst/>
                <a:uLnTx/>
                <a:uFillTx/>
                <a:latin typeface="Trebuchet MS"/>
                <a:ea typeface="+mn-ea"/>
                <a:cs typeface="+mn-cs"/>
              </a:rPr>
              <a:t>** Λευκό/Άκυρο/Δεν ψήφισαν/ΔΑ</a:t>
            </a:r>
            <a:endParaRPr kumimoji="0" lang="en-US" sz="900" b="1" i="0" u="none" strike="noStrike" kern="1200" cap="none" spc="0" normalizeH="0" baseline="0" noProof="0" dirty="0">
              <a:ln>
                <a:noFill/>
              </a:ln>
              <a:solidFill>
                <a:prstClr val="white">
                  <a:lumMod val="50000"/>
                </a:prstClr>
              </a:solidFill>
              <a:effectLst/>
              <a:uLnTx/>
              <a:uFillTx/>
              <a:latin typeface="Trebuchet MS"/>
              <a:ea typeface="+mn-ea"/>
              <a:cs typeface="+mn-cs"/>
            </a:endParaRPr>
          </a:p>
        </p:txBody>
      </p:sp>
      <p:graphicFrame>
        <p:nvGraphicFramePr>
          <p:cNvPr id="5" name="Content Placeholder 8">
            <a:extLst>
              <a:ext uri="{FF2B5EF4-FFF2-40B4-BE49-F238E27FC236}">
                <a16:creationId xmlns:a16="http://schemas.microsoft.com/office/drawing/2014/main" xmlns="" id="{434065E3-F483-AD4D-A599-476F82059C03}"/>
              </a:ext>
            </a:extLst>
          </p:cNvPr>
          <p:cNvGraphicFramePr>
            <a:graphicFrameLocks/>
          </p:cNvGraphicFramePr>
          <p:nvPr>
            <p:extLst>
              <p:ext uri="{D42A27DB-BD31-4B8C-83A1-F6EECF244321}">
                <p14:modId xmlns:p14="http://schemas.microsoft.com/office/powerpoint/2010/main" val="3073567061"/>
              </p:ext>
            </p:extLst>
          </p:nvPr>
        </p:nvGraphicFramePr>
        <p:xfrm>
          <a:off x="232797" y="3713341"/>
          <a:ext cx="5640246" cy="2589169"/>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Box 6">
            <a:extLst>
              <a:ext uri="{FF2B5EF4-FFF2-40B4-BE49-F238E27FC236}">
                <a16:creationId xmlns:a16="http://schemas.microsoft.com/office/drawing/2014/main" xmlns="" id="{92CA353D-72B3-142E-3667-4102D17C7B81}"/>
              </a:ext>
            </a:extLst>
          </p:cNvPr>
          <p:cNvSpPr txBox="1"/>
          <p:nvPr/>
        </p:nvSpPr>
        <p:spPr>
          <a:xfrm>
            <a:off x="3198164" y="1065081"/>
            <a:ext cx="6097554" cy="276999"/>
          </a:xfrm>
          <a:prstGeom prst="rect">
            <a:avLst/>
          </a:prstGeom>
          <a:noFill/>
        </p:spPr>
        <p:txBody>
          <a:bodyPr wrap="square">
            <a:spAutoFit/>
          </a:bodyPr>
          <a:lstStyle/>
          <a:p>
            <a:pPr algn="ctr"/>
            <a:r>
              <a:rPr lang="el-GR" sz="1200" b="1" i="1" dirty="0">
                <a:solidFill>
                  <a:schemeClr val="accent3"/>
                </a:solidFill>
                <a:ea typeface="Times New Roman" panose="02020603050405020304" pitchFamily="18" charset="0"/>
                <a:cs typeface="Times New Roman" panose="02020603050405020304" pitchFamily="18" charset="0"/>
              </a:rPr>
              <a:t>‘Κατά τη γνώμη σας στην Ελλάδα ζούμε…’</a:t>
            </a:r>
            <a:endParaRPr lang="el-GR" sz="1200" b="1" dirty="0">
              <a:solidFill>
                <a:schemeClr val="accent3"/>
              </a:solidFill>
            </a:endParaRPr>
          </a:p>
        </p:txBody>
      </p:sp>
      <p:sp>
        <p:nvSpPr>
          <p:cNvPr id="10" name="Title 9">
            <a:extLst>
              <a:ext uri="{FF2B5EF4-FFF2-40B4-BE49-F238E27FC236}">
                <a16:creationId xmlns:a16="http://schemas.microsoft.com/office/drawing/2014/main" xmlns="" id="{8B9ABEAC-1B1C-5997-4440-03BC4D86D439}"/>
              </a:ext>
            </a:extLst>
          </p:cNvPr>
          <p:cNvSpPr>
            <a:spLocks noGrp="1"/>
          </p:cNvSpPr>
          <p:nvPr>
            <p:ph type="title"/>
          </p:nvPr>
        </p:nvSpPr>
        <p:spPr/>
        <p:txBody>
          <a:bodyPr>
            <a:normAutofit fontScale="90000"/>
          </a:bodyPr>
          <a:lstStyle/>
          <a:p>
            <a:r>
              <a:rPr lang="el-GR" dirty="0"/>
              <a:t>Αν όμως η δημοκρατία επί της αρχής υπερτερεί σαφώς έναντι αυταρχικών μοντέλων, </a:t>
            </a:r>
            <a:br>
              <a:rPr lang="el-GR" dirty="0"/>
            </a:br>
            <a:r>
              <a:rPr lang="el-GR" dirty="0"/>
              <a:t>η συγκεκριμένη σημερινή δημοκρατία μας θεωρείται ελλειμματική</a:t>
            </a:r>
          </a:p>
        </p:txBody>
      </p:sp>
      <p:sp>
        <p:nvSpPr>
          <p:cNvPr id="2" name="Slide Number Placeholder 4">
            <a:extLst>
              <a:ext uri="{FF2B5EF4-FFF2-40B4-BE49-F238E27FC236}">
                <a16:creationId xmlns:a16="http://schemas.microsoft.com/office/drawing/2014/main" xmlns="" id="{D5196DFB-4BAA-4F8E-9534-6237DB6FD2F4}"/>
              </a:ext>
            </a:extLst>
          </p:cNvPr>
          <p:cNvSpPr>
            <a:spLocks noGrp="1"/>
          </p:cNvSpPr>
          <p:nvPr>
            <p:ph type="sldNum" sz="quarter" idx="12"/>
          </p:nvPr>
        </p:nvSpPr>
        <p:spPr>
          <a:xfrm>
            <a:off x="9275974" y="6410513"/>
            <a:ext cx="2743200" cy="365125"/>
          </a:xfrm>
        </p:spPr>
        <p:txBody>
          <a:bodyPr/>
          <a:lstStyle/>
          <a:p>
            <a:fld id="{4854181D-6920-4594-9A5D-6CE56DC9F8B2}" type="slidenum">
              <a:rPr lang="en-US" smtClean="0"/>
              <a:pPr/>
              <a:t>30</a:t>
            </a:fld>
            <a:endParaRPr lang="en-US" dirty="0"/>
          </a:p>
        </p:txBody>
      </p:sp>
      <p:sp>
        <p:nvSpPr>
          <p:cNvPr id="3" name="TextBox 2">
            <a:extLst>
              <a:ext uri="{FF2B5EF4-FFF2-40B4-BE49-F238E27FC236}">
                <a16:creationId xmlns:a16="http://schemas.microsoft.com/office/drawing/2014/main" xmlns="" id="{26E0EF99-B93C-A4B0-F80E-0087262E4B43}"/>
              </a:ext>
            </a:extLst>
          </p:cNvPr>
          <p:cNvSpPr txBox="1"/>
          <p:nvPr/>
        </p:nvSpPr>
        <p:spPr>
          <a:xfrm>
            <a:off x="0" y="6451735"/>
            <a:ext cx="648073" cy="4062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spTree>
    <p:extLst>
      <p:ext uri="{BB962C8B-B14F-4D97-AF65-F5344CB8AC3E}">
        <p14:creationId xmlns:p14="http://schemas.microsoft.com/office/powerpoint/2010/main" val="1978610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13" grpId="0">
        <p:bldAsOne/>
      </p:bldGraphic>
      <p:bldP spid="14" grpId="0"/>
      <p:bldGraphic spid="5" grpId="0">
        <p:bldAsOne/>
      </p:bldGraphic>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xmlns="" id="{6798D534-A8E7-4754-87B6-1B0F00CB6C71}"/>
              </a:ext>
            </a:extLst>
          </p:cNvPr>
          <p:cNvGraphicFramePr>
            <a:graphicFrameLocks noGrp="1"/>
          </p:cNvGraphicFramePr>
          <p:nvPr>
            <p:ph idx="1"/>
            <p:extLst>
              <p:ext uri="{D42A27DB-BD31-4B8C-83A1-F6EECF244321}">
                <p14:modId xmlns:p14="http://schemas.microsoft.com/office/powerpoint/2010/main" val="2140270149"/>
              </p:ext>
            </p:extLst>
          </p:nvPr>
        </p:nvGraphicFramePr>
        <p:xfrm>
          <a:off x="239713" y="1366073"/>
          <a:ext cx="5640250" cy="22040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xmlns="" id="{17FBDC5D-038F-4217-B0A2-90AFE5E47F31}"/>
              </a:ext>
            </a:extLst>
          </p:cNvPr>
          <p:cNvGraphicFramePr/>
          <p:nvPr>
            <p:extLst>
              <p:ext uri="{D42A27DB-BD31-4B8C-83A1-F6EECF244321}">
                <p14:modId xmlns:p14="http://schemas.microsoft.com/office/powerpoint/2010/main" val="1352278821"/>
              </p:ext>
            </p:extLst>
          </p:nvPr>
        </p:nvGraphicFramePr>
        <p:xfrm>
          <a:off x="6246941" y="1366073"/>
          <a:ext cx="5705346" cy="4936437"/>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xmlns="" id="{839F415E-20A8-42F8-9C28-4C0D118DE70F}"/>
              </a:ext>
            </a:extLst>
          </p:cNvPr>
          <p:cNvSpPr txBox="1"/>
          <p:nvPr/>
        </p:nvSpPr>
        <p:spPr>
          <a:xfrm>
            <a:off x="8904312" y="6516052"/>
            <a:ext cx="244827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900" b="1" i="0" u="none" strike="noStrike" kern="1200" cap="none" spc="0" normalizeH="0" baseline="0" noProof="0" dirty="0">
                <a:ln>
                  <a:noFill/>
                </a:ln>
                <a:solidFill>
                  <a:prstClr val="white">
                    <a:lumMod val="50000"/>
                  </a:prstClr>
                </a:solidFill>
                <a:effectLst/>
                <a:uLnTx/>
                <a:uFillTx/>
                <a:latin typeface="Trebuchet MS"/>
                <a:ea typeface="+mn-ea"/>
                <a:cs typeface="+mn-cs"/>
              </a:rPr>
              <a:t>*  Βάση μικρότερη των 60 ατόμων</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900" b="1" i="0" u="none" strike="noStrike" kern="1200" cap="none" spc="0" normalizeH="0" baseline="0" noProof="0" dirty="0">
                <a:ln>
                  <a:noFill/>
                </a:ln>
                <a:solidFill>
                  <a:prstClr val="white">
                    <a:lumMod val="50000"/>
                  </a:prstClr>
                </a:solidFill>
                <a:effectLst/>
                <a:uLnTx/>
                <a:uFillTx/>
                <a:latin typeface="Trebuchet MS"/>
                <a:ea typeface="+mn-ea"/>
                <a:cs typeface="+mn-cs"/>
              </a:rPr>
              <a:t>** Λευκό/Άκυρο/Δεν ψήφισαν/ΔΑ</a:t>
            </a:r>
            <a:endParaRPr kumimoji="0" lang="en-US" sz="900" b="1" i="0" u="none" strike="noStrike" kern="1200" cap="none" spc="0" normalizeH="0" baseline="0" noProof="0" dirty="0">
              <a:ln>
                <a:noFill/>
              </a:ln>
              <a:solidFill>
                <a:prstClr val="white">
                  <a:lumMod val="50000"/>
                </a:prstClr>
              </a:solidFill>
              <a:effectLst/>
              <a:uLnTx/>
              <a:uFillTx/>
              <a:latin typeface="Trebuchet MS"/>
              <a:ea typeface="+mn-ea"/>
              <a:cs typeface="+mn-cs"/>
            </a:endParaRPr>
          </a:p>
        </p:txBody>
      </p:sp>
      <p:graphicFrame>
        <p:nvGraphicFramePr>
          <p:cNvPr id="2" name="Content Placeholder 8">
            <a:extLst>
              <a:ext uri="{FF2B5EF4-FFF2-40B4-BE49-F238E27FC236}">
                <a16:creationId xmlns:a16="http://schemas.microsoft.com/office/drawing/2014/main" xmlns="" id="{02BFF8CA-2948-23E3-280C-0136C8A5F60D}"/>
              </a:ext>
            </a:extLst>
          </p:cNvPr>
          <p:cNvGraphicFramePr>
            <a:graphicFrameLocks/>
          </p:cNvGraphicFramePr>
          <p:nvPr>
            <p:extLst>
              <p:ext uri="{D42A27DB-BD31-4B8C-83A1-F6EECF244321}">
                <p14:modId xmlns:p14="http://schemas.microsoft.com/office/powerpoint/2010/main" val="3945087867"/>
              </p:ext>
            </p:extLst>
          </p:nvPr>
        </p:nvGraphicFramePr>
        <p:xfrm>
          <a:off x="232797" y="3713342"/>
          <a:ext cx="5647166" cy="2451962"/>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Box 6">
            <a:extLst>
              <a:ext uri="{FF2B5EF4-FFF2-40B4-BE49-F238E27FC236}">
                <a16:creationId xmlns:a16="http://schemas.microsoft.com/office/drawing/2014/main" xmlns="" id="{7FD3AD50-0926-E58B-1233-C9C8C218040B}"/>
              </a:ext>
            </a:extLst>
          </p:cNvPr>
          <p:cNvSpPr txBox="1"/>
          <p:nvPr/>
        </p:nvSpPr>
        <p:spPr>
          <a:xfrm>
            <a:off x="802206" y="1023126"/>
            <a:ext cx="11150081" cy="276999"/>
          </a:xfrm>
          <a:prstGeom prst="rect">
            <a:avLst/>
          </a:prstGeom>
          <a:noFill/>
        </p:spPr>
        <p:txBody>
          <a:bodyPr wrap="square">
            <a:spAutoFit/>
          </a:bodyPr>
          <a:lstStyle/>
          <a:p>
            <a:r>
              <a:rPr lang="el-GR" sz="1200" b="1" i="1" dirty="0">
                <a:solidFill>
                  <a:schemeClr val="accent3"/>
                </a:solidFill>
                <a:ea typeface="Times New Roman" panose="02020603050405020304" pitchFamily="18" charset="0"/>
                <a:cs typeface="Times New Roman" panose="02020603050405020304" pitchFamily="18" charset="0"/>
              </a:rPr>
              <a:t>‘Συνήθως οι απόψεις σας ταυτίζονται με τις απόψεις κάποιου συγκεκριμένου κόμματος ή θα λέγατε ότι αυτό δεν συμβαίνει στη δική σας περίπτωση;…’</a:t>
            </a:r>
            <a:endParaRPr lang="el-GR" sz="1200" b="1" dirty="0">
              <a:solidFill>
                <a:schemeClr val="accent3"/>
              </a:solidFill>
            </a:endParaRPr>
          </a:p>
        </p:txBody>
      </p:sp>
      <p:sp>
        <p:nvSpPr>
          <p:cNvPr id="10" name="Title 9">
            <a:extLst>
              <a:ext uri="{FF2B5EF4-FFF2-40B4-BE49-F238E27FC236}">
                <a16:creationId xmlns:a16="http://schemas.microsoft.com/office/drawing/2014/main" xmlns="" id="{544C381C-375D-6389-7C6C-2A9D483F4BB2}"/>
              </a:ext>
            </a:extLst>
          </p:cNvPr>
          <p:cNvSpPr>
            <a:spLocks noGrp="1"/>
          </p:cNvSpPr>
          <p:nvPr>
            <p:ph type="title"/>
          </p:nvPr>
        </p:nvSpPr>
        <p:spPr>
          <a:xfrm>
            <a:off x="283029" y="213883"/>
            <a:ext cx="11604171" cy="693115"/>
          </a:xfrm>
        </p:spPr>
        <p:txBody>
          <a:bodyPr>
            <a:normAutofit fontScale="90000"/>
          </a:bodyPr>
          <a:lstStyle/>
          <a:p>
            <a:r>
              <a:rPr lang="el-GR" dirty="0"/>
              <a:t>Ειδικά η σταδιακή αποστασιοποίηση των πολιτών από το κομματικό σύστημα συνιστά</a:t>
            </a:r>
            <a:br>
              <a:rPr lang="el-GR" dirty="0"/>
            </a:br>
            <a:r>
              <a:rPr lang="el-GR"/>
              <a:t>υπαρξιακή απειλή </a:t>
            </a:r>
            <a:r>
              <a:rPr lang="el-GR" dirty="0"/>
              <a:t>για </a:t>
            </a:r>
            <a:r>
              <a:rPr lang="el-GR"/>
              <a:t>τη δημοκρατία «εκ των έσω»</a:t>
            </a:r>
            <a:endParaRPr lang="el-GR" dirty="0"/>
          </a:p>
        </p:txBody>
      </p:sp>
      <p:sp>
        <p:nvSpPr>
          <p:cNvPr id="3" name="Slide Number Placeholder 4">
            <a:extLst>
              <a:ext uri="{FF2B5EF4-FFF2-40B4-BE49-F238E27FC236}">
                <a16:creationId xmlns:a16="http://schemas.microsoft.com/office/drawing/2014/main" xmlns="" id="{C816216E-7BB9-DEF2-C8A0-12C2BD03BC9A}"/>
              </a:ext>
            </a:extLst>
          </p:cNvPr>
          <p:cNvSpPr>
            <a:spLocks noGrp="1"/>
          </p:cNvSpPr>
          <p:nvPr>
            <p:ph type="sldNum" sz="quarter" idx="12"/>
          </p:nvPr>
        </p:nvSpPr>
        <p:spPr>
          <a:xfrm>
            <a:off x="9275974" y="6410513"/>
            <a:ext cx="2743200" cy="365125"/>
          </a:xfrm>
        </p:spPr>
        <p:txBody>
          <a:bodyPr/>
          <a:lstStyle/>
          <a:p>
            <a:fld id="{4854181D-6920-4594-9A5D-6CE56DC9F8B2}" type="slidenum">
              <a:rPr lang="en-US" smtClean="0"/>
              <a:pPr/>
              <a:t>31</a:t>
            </a:fld>
            <a:endParaRPr lang="en-US" dirty="0"/>
          </a:p>
        </p:txBody>
      </p:sp>
      <p:sp>
        <p:nvSpPr>
          <p:cNvPr id="5" name="TextBox 4">
            <a:extLst>
              <a:ext uri="{FF2B5EF4-FFF2-40B4-BE49-F238E27FC236}">
                <a16:creationId xmlns:a16="http://schemas.microsoft.com/office/drawing/2014/main" xmlns="" id="{13068C9E-58CA-79E9-679C-BB21204F603A}"/>
              </a:ext>
            </a:extLst>
          </p:cNvPr>
          <p:cNvSpPr txBox="1"/>
          <p:nvPr/>
        </p:nvSpPr>
        <p:spPr>
          <a:xfrm>
            <a:off x="0" y="6451735"/>
            <a:ext cx="648073" cy="4062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sp>
        <p:nvSpPr>
          <p:cNvPr id="8" name="TextBox 7">
            <a:extLst>
              <a:ext uri="{FF2B5EF4-FFF2-40B4-BE49-F238E27FC236}">
                <a16:creationId xmlns:a16="http://schemas.microsoft.com/office/drawing/2014/main" xmlns="" id="{09CC3A36-C878-0EFD-6B1B-5309756554D0}"/>
              </a:ext>
            </a:extLst>
          </p:cNvPr>
          <p:cNvSpPr txBox="1"/>
          <p:nvPr/>
        </p:nvSpPr>
        <p:spPr>
          <a:xfrm>
            <a:off x="414609" y="1689881"/>
            <a:ext cx="1326642"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l-GR" sz="1200" dirty="0"/>
              <a:t>31% το 2022***</a:t>
            </a:r>
          </a:p>
        </p:txBody>
      </p:sp>
      <p:sp>
        <p:nvSpPr>
          <p:cNvPr id="11" name="TextBox 10">
            <a:extLst>
              <a:ext uri="{FF2B5EF4-FFF2-40B4-BE49-F238E27FC236}">
                <a16:creationId xmlns:a16="http://schemas.microsoft.com/office/drawing/2014/main" xmlns="" id="{15055C44-EB89-66A6-5A7C-01068CE0EADA}"/>
              </a:ext>
            </a:extLst>
          </p:cNvPr>
          <p:cNvSpPr txBox="1"/>
          <p:nvPr/>
        </p:nvSpPr>
        <p:spPr>
          <a:xfrm>
            <a:off x="2393059" y="3143307"/>
            <a:ext cx="1326642"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l-GR" sz="1200" dirty="0"/>
              <a:t>68% το 2022***</a:t>
            </a:r>
          </a:p>
        </p:txBody>
      </p:sp>
      <p:sp>
        <p:nvSpPr>
          <p:cNvPr id="12" name="TextBox 11">
            <a:extLst>
              <a:ext uri="{FF2B5EF4-FFF2-40B4-BE49-F238E27FC236}">
                <a16:creationId xmlns:a16="http://schemas.microsoft.com/office/drawing/2014/main" xmlns="" id="{3691EA1A-F4E5-C87A-0B0E-6FF172BA5031}"/>
              </a:ext>
            </a:extLst>
          </p:cNvPr>
          <p:cNvSpPr txBox="1"/>
          <p:nvPr/>
        </p:nvSpPr>
        <p:spPr>
          <a:xfrm>
            <a:off x="232797" y="6516052"/>
            <a:ext cx="2898355" cy="261610"/>
          </a:xfrm>
          <a:prstGeom prst="rect">
            <a:avLst/>
          </a:prstGeom>
          <a:noFill/>
        </p:spPr>
        <p:txBody>
          <a:bodyPr wrap="square" rtlCol="0">
            <a:spAutoFit/>
          </a:bodyPr>
          <a:lstStyle/>
          <a:p>
            <a:r>
              <a:rPr lang="el-GR" sz="1100" dirty="0"/>
              <a:t>*** Πηγή: έρευνα για τον Κύκλο ιδεών - 2022</a:t>
            </a:r>
          </a:p>
        </p:txBody>
      </p:sp>
    </p:spTree>
    <p:extLst>
      <p:ext uri="{BB962C8B-B14F-4D97-AF65-F5344CB8AC3E}">
        <p14:creationId xmlns:p14="http://schemas.microsoft.com/office/powerpoint/2010/main" val="2596494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13" grpId="0">
        <p:bldAsOne/>
      </p:bldGraphic>
      <p:bldP spid="14" grpId="0"/>
      <p:bldGraphic spid="2" grpId="0">
        <p:bldAsOne/>
      </p:bldGraphic>
      <p:bldP spid="5" grpId="0"/>
      <p:bldP spid="8" grpId="0" animBg="1"/>
      <p:bldP spid="11"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4D1AA5-86D1-5D31-A1D4-4FB63A4018E4}"/>
              </a:ext>
            </a:extLst>
          </p:cNvPr>
          <p:cNvSpPr>
            <a:spLocks noGrp="1"/>
          </p:cNvSpPr>
          <p:nvPr>
            <p:ph type="title"/>
          </p:nvPr>
        </p:nvSpPr>
        <p:spPr/>
        <p:txBody>
          <a:bodyPr/>
          <a:lstStyle/>
          <a:p>
            <a:r>
              <a:rPr lang="el-GR" dirty="0"/>
              <a:t>Συμπεράσματα (1)</a:t>
            </a:r>
          </a:p>
        </p:txBody>
      </p:sp>
      <p:sp>
        <p:nvSpPr>
          <p:cNvPr id="3" name="Content Placeholder 2">
            <a:extLst>
              <a:ext uri="{FF2B5EF4-FFF2-40B4-BE49-F238E27FC236}">
                <a16:creationId xmlns:a16="http://schemas.microsoft.com/office/drawing/2014/main" xmlns="" id="{B5010B63-1AE0-FE15-D285-B86D9CEA5C6D}"/>
              </a:ext>
            </a:extLst>
          </p:cNvPr>
          <p:cNvSpPr>
            <a:spLocks noGrp="1"/>
          </p:cNvSpPr>
          <p:nvPr>
            <p:ph idx="1"/>
          </p:nvPr>
        </p:nvSpPr>
        <p:spPr>
          <a:xfrm>
            <a:off x="242389" y="1123406"/>
            <a:ext cx="11604171" cy="5270105"/>
          </a:xfrm>
        </p:spPr>
        <p:txBody>
          <a:bodyPr>
            <a:normAutofit/>
          </a:bodyPr>
          <a:lstStyle/>
          <a:p>
            <a:pPr marL="342900" lvl="0" indent="-342900" algn="just">
              <a:lnSpc>
                <a:spcPct val="160000"/>
              </a:lnSpc>
              <a:buFont typeface="Symbol" panose="05050102010706020507" pitchFamily="18" charset="2"/>
              <a:buChar char=""/>
            </a:pPr>
            <a:r>
              <a:rPr lang="el-GR" sz="1600" kern="100" dirty="0">
                <a:effectLst/>
                <a:ea typeface="Calibri" panose="020F0502020204030204" pitchFamily="34" charset="0"/>
                <a:cs typeface="Times New Roman" panose="02020603050405020304" pitchFamily="18" charset="0"/>
              </a:rPr>
              <a:t>Η πολιτική ασυμμετρία όπως ορίστηκε αρχικά (δυσαναλογία κοινωνικών απαιτήσεων με επεξεργασμένες και αποδεκτές πολιτικές λύσεις) φαίνεται να επιβεβαιώνεται στα τρία επίπεδα που διερευνήθηκαν</a:t>
            </a:r>
          </a:p>
          <a:p>
            <a:pPr marL="342900" lvl="0" indent="-342900" algn="just">
              <a:lnSpc>
                <a:spcPct val="160000"/>
              </a:lnSpc>
              <a:buFont typeface="Symbol" panose="05050102010706020507" pitchFamily="18" charset="2"/>
              <a:buChar char=""/>
            </a:pPr>
            <a:r>
              <a:rPr lang="el-GR" sz="1600" kern="100" dirty="0">
                <a:effectLst/>
                <a:ea typeface="Calibri" panose="020F0502020204030204" pitchFamily="34" charset="0"/>
                <a:cs typeface="Times New Roman" panose="02020603050405020304" pitchFamily="18" charset="0"/>
              </a:rPr>
              <a:t>Ως προς τη σχέση του πολιτικού συστήματος με την κοινωνία, διαπιστώνεται εξαρχής ένα χάσμα. Οι απαισιόδοξες αξιολογήσεις της τρέχουσας κατάστασης διαμορφώνουν ένα ισχυρό αίτημα για μεταρρυθμίσεις.</a:t>
            </a:r>
          </a:p>
          <a:p>
            <a:pPr marL="342900" lvl="0" indent="-342900" algn="just">
              <a:lnSpc>
                <a:spcPct val="160000"/>
              </a:lnSpc>
              <a:spcAft>
                <a:spcPts val="800"/>
              </a:spcAft>
              <a:buFont typeface="Symbol" panose="05050102010706020507" pitchFamily="18" charset="2"/>
              <a:buChar char=""/>
            </a:pPr>
            <a:r>
              <a:rPr lang="el-GR" sz="1600" kern="100" dirty="0">
                <a:effectLst/>
                <a:ea typeface="Calibri" panose="020F0502020204030204" pitchFamily="34" charset="0"/>
                <a:cs typeface="Times New Roman" panose="02020603050405020304" pitchFamily="18" charset="0"/>
              </a:rPr>
              <a:t>Ωστόσο, το πολιτικό σύστημα δεν φαίνεται να λειτουργεί καθοδηγητικά, πλαισιώνοντας ρεαλιστικά ώριμες αλλαγές ή «διαπαιδαγωγώντας» την κοινωνία εκεί όπου οι υποδοχές για αλλαγές είναι υπαρκτές αλλά όχι πλειοψηφικές. </a:t>
            </a:r>
            <a:r>
              <a:rPr lang="el-GR" sz="1600" b="1" kern="100" dirty="0">
                <a:effectLst/>
                <a:ea typeface="Calibri" panose="020F0502020204030204" pitchFamily="34" charset="0"/>
                <a:cs typeface="Times New Roman" panose="02020603050405020304" pitchFamily="18" charset="0"/>
              </a:rPr>
              <a:t>Η κοινωνική ζήτηση (</a:t>
            </a:r>
            <a:r>
              <a:rPr lang="en-US" sz="1600" b="1" kern="100" dirty="0">
                <a:effectLst/>
                <a:ea typeface="Calibri" panose="020F0502020204030204" pitchFamily="34" charset="0"/>
                <a:cs typeface="Times New Roman" panose="02020603050405020304" pitchFamily="18" charset="0"/>
              </a:rPr>
              <a:t>demand</a:t>
            </a:r>
            <a:r>
              <a:rPr lang="el-GR" sz="1600" b="1" kern="100" dirty="0">
                <a:effectLst/>
                <a:ea typeface="Calibri" panose="020F0502020204030204" pitchFamily="34" charset="0"/>
                <a:cs typeface="Times New Roman" panose="02020603050405020304" pitchFamily="18" charset="0"/>
              </a:rPr>
              <a:t>) δεν συναντά πάντα την πολιτική προσφορά (</a:t>
            </a:r>
            <a:r>
              <a:rPr lang="en-US" sz="1600" b="1" kern="100" dirty="0">
                <a:effectLst/>
                <a:ea typeface="Calibri" panose="020F0502020204030204" pitchFamily="34" charset="0"/>
                <a:cs typeface="Times New Roman" panose="02020603050405020304" pitchFamily="18" charset="0"/>
              </a:rPr>
              <a:t>supply</a:t>
            </a:r>
            <a:r>
              <a:rPr lang="el-GR" sz="1600" b="1" kern="100" dirty="0">
                <a:effectLst/>
                <a:ea typeface="Calibri" panose="020F0502020204030204" pitchFamily="34" charset="0"/>
                <a:cs typeface="Times New Roman" panose="02020603050405020304" pitchFamily="18" charset="0"/>
              </a:rPr>
              <a:t>).</a:t>
            </a:r>
          </a:p>
          <a:p>
            <a:pPr marL="342900" lvl="0" indent="-342900" algn="just">
              <a:lnSpc>
                <a:spcPct val="160000"/>
              </a:lnSpc>
              <a:buFont typeface="Symbol" panose="05050102010706020507" pitchFamily="18" charset="2"/>
              <a:buChar char=""/>
            </a:pPr>
            <a:r>
              <a:rPr lang="el-GR" sz="1600" kern="100" dirty="0">
                <a:effectLst/>
                <a:ea typeface="Calibri" panose="020F0502020204030204" pitchFamily="34" charset="0"/>
                <a:cs typeface="Times New Roman" panose="02020603050405020304" pitchFamily="18" charset="0"/>
              </a:rPr>
              <a:t>Ως προς τη διακυβέρνηση, εντοπίζεται μια διπλή ασυμμετρία της αρχιτεκτονικής της. Αφενός, η διαχρονική αναποτελεσματικότητα του κρατικού μηχανισμού σε μια εποχή πολλαπλών κρίσεων πιστώνεται κυρίως στο πολιτικό σύστημα, επιτείνοντας την απογοήτευση από αυτό. Από την άλλη, υπάρχει και εδώ μια κοινωνική ζήτηση για μηχανισμούς εξισορρόπησης απέναντι στη διαμόρφωση ισχυρών πόλων εξουσίας, και αναδεικνύονται προτάσεις με ευρύτερη αποδοχή, οι οποίες θα μπορούσαν να αποτελέσουν τη βάση ευρύτερης συνεννόησης και δράσης.</a:t>
            </a:r>
          </a:p>
          <a:p>
            <a:pPr>
              <a:lnSpc>
                <a:spcPct val="160000"/>
              </a:lnSpc>
            </a:pPr>
            <a:endParaRPr lang="el-GR" sz="1600" dirty="0"/>
          </a:p>
        </p:txBody>
      </p:sp>
      <p:sp>
        <p:nvSpPr>
          <p:cNvPr id="4" name="Slide Number Placeholder 3">
            <a:extLst>
              <a:ext uri="{FF2B5EF4-FFF2-40B4-BE49-F238E27FC236}">
                <a16:creationId xmlns:a16="http://schemas.microsoft.com/office/drawing/2014/main" xmlns="" id="{2D284999-F311-11D2-9228-B36F6BDFBC90}"/>
              </a:ext>
            </a:extLst>
          </p:cNvPr>
          <p:cNvSpPr>
            <a:spLocks noGrp="1"/>
          </p:cNvSpPr>
          <p:nvPr>
            <p:ph type="sldNum" sz="quarter" idx="12"/>
          </p:nvPr>
        </p:nvSpPr>
        <p:spPr/>
        <p:txBody>
          <a:bodyPr/>
          <a:lstStyle/>
          <a:p>
            <a:fld id="{4854181D-6920-4594-9A5D-6CE56DC9F8B2}" type="slidenum">
              <a:rPr lang="en-US" smtClean="0"/>
              <a:pPr/>
              <a:t>32</a:t>
            </a:fld>
            <a:endParaRPr lang="en-US" dirty="0"/>
          </a:p>
        </p:txBody>
      </p:sp>
    </p:spTree>
    <p:extLst>
      <p:ext uri="{BB962C8B-B14F-4D97-AF65-F5344CB8AC3E}">
        <p14:creationId xmlns:p14="http://schemas.microsoft.com/office/powerpoint/2010/main" val="66429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4D1AA5-86D1-5D31-A1D4-4FB63A4018E4}"/>
              </a:ext>
            </a:extLst>
          </p:cNvPr>
          <p:cNvSpPr>
            <a:spLocks noGrp="1"/>
          </p:cNvSpPr>
          <p:nvPr>
            <p:ph type="title"/>
          </p:nvPr>
        </p:nvSpPr>
        <p:spPr/>
        <p:txBody>
          <a:bodyPr/>
          <a:lstStyle/>
          <a:p>
            <a:r>
              <a:rPr lang="el-GR" dirty="0"/>
              <a:t>Συμπεράσματα (2)</a:t>
            </a:r>
          </a:p>
        </p:txBody>
      </p:sp>
      <p:sp>
        <p:nvSpPr>
          <p:cNvPr id="3" name="Content Placeholder 2">
            <a:extLst>
              <a:ext uri="{FF2B5EF4-FFF2-40B4-BE49-F238E27FC236}">
                <a16:creationId xmlns:a16="http://schemas.microsoft.com/office/drawing/2014/main" xmlns="" id="{B5010B63-1AE0-FE15-D285-B86D9CEA5C6D}"/>
              </a:ext>
            </a:extLst>
          </p:cNvPr>
          <p:cNvSpPr>
            <a:spLocks noGrp="1"/>
          </p:cNvSpPr>
          <p:nvPr>
            <p:ph idx="1"/>
          </p:nvPr>
        </p:nvSpPr>
        <p:spPr>
          <a:xfrm>
            <a:off x="242389" y="1123406"/>
            <a:ext cx="11604171" cy="5270105"/>
          </a:xfrm>
        </p:spPr>
        <p:txBody>
          <a:bodyPr>
            <a:normAutofit/>
          </a:bodyPr>
          <a:lstStyle/>
          <a:p>
            <a:pPr marL="342900" lvl="0" indent="-342900" algn="just">
              <a:lnSpc>
                <a:spcPct val="150000"/>
              </a:lnSpc>
              <a:buFont typeface="Symbol" panose="05050102010706020507" pitchFamily="18" charset="2"/>
              <a:buChar char=""/>
            </a:pPr>
            <a:r>
              <a:rPr lang="el-GR" sz="1600" kern="100" dirty="0">
                <a:effectLst/>
                <a:ea typeface="Calibri" panose="020F0502020204030204" pitchFamily="34" charset="0"/>
                <a:cs typeface="Times New Roman" panose="02020603050405020304" pitchFamily="18" charset="0"/>
              </a:rPr>
              <a:t>Ως προς το διεθνές επίπεδο, σε έναν κόσμο ασύμμετρων απειλών φαίνεται εμπεδωμένο το «</a:t>
            </a:r>
            <a:r>
              <a:rPr lang="el-GR" sz="1600" kern="100" dirty="0" err="1">
                <a:effectLst/>
                <a:ea typeface="Calibri" panose="020F0502020204030204" pitchFamily="34" charset="0"/>
                <a:cs typeface="Times New Roman" panose="02020603050405020304" pitchFamily="18" charset="0"/>
              </a:rPr>
              <a:t>ανήκειν</a:t>
            </a:r>
            <a:r>
              <a:rPr lang="el-GR" sz="1600" kern="100" dirty="0">
                <a:effectLst/>
                <a:ea typeface="Calibri" panose="020F0502020204030204" pitchFamily="34" charset="0"/>
                <a:cs typeface="Times New Roman" panose="02020603050405020304" pitchFamily="18" charset="0"/>
              </a:rPr>
              <a:t>» μας στο ευρωπαϊκό πρωτίστως και ευρύτερο δυτικό γεωπολιτικό πλαίσιο – μάλιστα με μια «ζήτηση» για σχετική αυτονόμηση και εμβάθυνση της Ευρώπης</a:t>
            </a:r>
            <a:r>
              <a:rPr lang="el-GR" sz="1600" kern="100">
                <a:effectLst/>
                <a:ea typeface="Calibri" panose="020F0502020204030204" pitchFamily="34" charset="0"/>
                <a:cs typeface="Times New Roman" panose="02020603050405020304" pitchFamily="18" charset="0"/>
              </a:rPr>
              <a:t>. </a:t>
            </a:r>
          </a:p>
          <a:p>
            <a:pPr marL="342900" lvl="0" indent="-342900" algn="just">
              <a:lnSpc>
                <a:spcPct val="150000"/>
              </a:lnSpc>
              <a:buFont typeface="Symbol" panose="05050102010706020507" pitchFamily="18" charset="2"/>
              <a:buChar char=""/>
            </a:pPr>
            <a:r>
              <a:rPr lang="el-GR" sz="1600" kern="100">
                <a:effectLst/>
                <a:ea typeface="Calibri" panose="020F0502020204030204" pitchFamily="34" charset="0"/>
                <a:cs typeface="Times New Roman" panose="02020603050405020304" pitchFamily="18" charset="0"/>
              </a:rPr>
              <a:t>Η </a:t>
            </a:r>
            <a:r>
              <a:rPr lang="el-GR" sz="1600" kern="100" dirty="0">
                <a:effectLst/>
                <a:ea typeface="Calibri" panose="020F0502020204030204" pitchFamily="34" charset="0"/>
                <a:cs typeface="Times New Roman" panose="02020603050405020304" pitchFamily="18" charset="0"/>
              </a:rPr>
              <a:t>γεωπολιτική μάς ξαναφέρνει όμως στο ζήτημα της δημοκρατίας και στο ελληνικό πολιτικό ζήτημα. Το </a:t>
            </a:r>
            <a:r>
              <a:rPr lang="el-GR" sz="1600" kern="100" dirty="0" err="1">
                <a:effectLst/>
                <a:ea typeface="Calibri" panose="020F0502020204030204" pitchFamily="34" charset="0"/>
                <a:cs typeface="Times New Roman" panose="02020603050405020304" pitchFamily="18" charset="0"/>
              </a:rPr>
              <a:t>ανήκειν</a:t>
            </a:r>
            <a:r>
              <a:rPr lang="el-GR" sz="1600" kern="100" dirty="0">
                <a:effectLst/>
                <a:ea typeface="Calibri" panose="020F0502020204030204" pitchFamily="34" charset="0"/>
                <a:cs typeface="Times New Roman" panose="02020603050405020304" pitchFamily="18" charset="0"/>
              </a:rPr>
              <a:t> στο ευρωπαϊκό-δυτικό πλαίσιο συνεπάγεται μια σαφή επιλογή στη μεγάλη σύγκρουση της εποχής: με τη δημοκρατία ενάντια στον αυταρχισμό.</a:t>
            </a:r>
          </a:p>
          <a:p>
            <a:pPr marL="342900" lvl="0" indent="-342900" algn="just">
              <a:lnSpc>
                <a:spcPct val="150000"/>
              </a:lnSpc>
              <a:spcAft>
                <a:spcPts val="800"/>
              </a:spcAft>
              <a:buFont typeface="Symbol" panose="05050102010706020507" pitchFamily="18" charset="2"/>
              <a:buChar char=""/>
            </a:pPr>
            <a:r>
              <a:rPr lang="el-GR" sz="1600" kern="100" dirty="0">
                <a:effectLst/>
                <a:ea typeface="Calibri" panose="020F0502020204030204" pitchFamily="34" charset="0"/>
                <a:cs typeface="Times New Roman" panose="02020603050405020304" pitchFamily="18" charset="0"/>
              </a:rPr>
              <a:t>Ωστόσο, οι εσωτερικές ασυμμετρίες του πολιτικού μας συστήματος (σχέση με την κοινωνία - διακυβέρνηση) προκαλούν μια αύξουσα ματαίωση και αποστασιοποίηση των πολιτών από την πολιτική – από τα κόμματα, το πολιτικό σύστημα, τη δημοκρατική συμμετοχή. Και αυτή είναι μια κρίσιμη παράμετρος, που προκαλείται από τις υφιστάμενες ασυμμετρίες και ενδέχεται να προκαλεί νέες. Είναι ίσως η βασική δημοκρατική πρόκληση που έχουμε μπροστά μας, για το παρόν και το μέλλον.</a:t>
            </a:r>
          </a:p>
          <a:p>
            <a:pPr>
              <a:lnSpc>
                <a:spcPct val="150000"/>
              </a:lnSpc>
            </a:pPr>
            <a:endParaRPr lang="el-GR" sz="1600" dirty="0"/>
          </a:p>
        </p:txBody>
      </p:sp>
      <p:sp>
        <p:nvSpPr>
          <p:cNvPr id="4" name="Slide Number Placeholder 3">
            <a:extLst>
              <a:ext uri="{FF2B5EF4-FFF2-40B4-BE49-F238E27FC236}">
                <a16:creationId xmlns:a16="http://schemas.microsoft.com/office/drawing/2014/main" xmlns="" id="{2D284999-F311-11D2-9228-B36F6BDFBC90}"/>
              </a:ext>
            </a:extLst>
          </p:cNvPr>
          <p:cNvSpPr>
            <a:spLocks noGrp="1"/>
          </p:cNvSpPr>
          <p:nvPr>
            <p:ph type="sldNum" sz="quarter" idx="12"/>
          </p:nvPr>
        </p:nvSpPr>
        <p:spPr/>
        <p:txBody>
          <a:bodyPr/>
          <a:lstStyle/>
          <a:p>
            <a:fld id="{4854181D-6920-4594-9A5D-6CE56DC9F8B2}" type="slidenum">
              <a:rPr lang="en-US" smtClean="0"/>
              <a:pPr/>
              <a:t>33</a:t>
            </a:fld>
            <a:endParaRPr lang="en-US" dirty="0"/>
          </a:p>
        </p:txBody>
      </p:sp>
    </p:spTree>
    <p:extLst>
      <p:ext uri="{BB962C8B-B14F-4D97-AF65-F5344CB8AC3E}">
        <p14:creationId xmlns:p14="http://schemas.microsoft.com/office/powerpoint/2010/main" val="185776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xmlns="" id="{41BBC4E2-77AE-4A70-8F4E-420E9E2ADA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609CB703-C563-4F1F-BF28-83C06E978C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Title 9">
            <a:extLst>
              <a:ext uri="{FF2B5EF4-FFF2-40B4-BE49-F238E27FC236}">
                <a16:creationId xmlns:a16="http://schemas.microsoft.com/office/drawing/2014/main" xmlns="" id="{4923C3C4-FCE6-626F-721C-3BA4C1E3DEEE}"/>
              </a:ext>
            </a:extLst>
          </p:cNvPr>
          <p:cNvSpPr>
            <a:spLocks noGrp="1"/>
          </p:cNvSpPr>
          <p:nvPr>
            <p:ph type="ctrTitle"/>
          </p:nvPr>
        </p:nvSpPr>
        <p:spPr>
          <a:xfrm>
            <a:off x="5311302" y="1321416"/>
            <a:ext cx="6427582" cy="2274155"/>
          </a:xfrm>
        </p:spPr>
        <p:txBody>
          <a:bodyPr anchor="b">
            <a:noAutofit/>
          </a:bodyPr>
          <a:lstStyle/>
          <a:p>
            <a:pPr algn="r"/>
            <a:r>
              <a:rPr lang="el-GR" sz="3200" b="1" dirty="0">
                <a:solidFill>
                  <a:srgbClr val="FFFFFF"/>
                </a:solidFill>
                <a:effectLst>
                  <a:outerShdw blurRad="38100" dist="38100" dir="2700000" algn="tl">
                    <a:srgbClr val="000000">
                      <a:alpha val="43137"/>
                    </a:srgbClr>
                  </a:outerShdw>
                </a:effectLst>
              </a:rPr>
              <a:t>Πανελλαδική Έρευνα Κοινής Γνώμης</a:t>
            </a:r>
            <a:br>
              <a:rPr lang="el-GR" sz="3200" b="1" dirty="0">
                <a:solidFill>
                  <a:srgbClr val="FFFFFF"/>
                </a:solidFill>
                <a:effectLst>
                  <a:outerShdw blurRad="38100" dist="38100" dir="2700000" algn="tl">
                    <a:srgbClr val="000000">
                      <a:alpha val="43137"/>
                    </a:srgbClr>
                  </a:outerShdw>
                </a:effectLst>
              </a:rPr>
            </a:br>
            <a:r>
              <a:rPr lang="el-GR" sz="3200" b="1" dirty="0">
                <a:solidFill>
                  <a:srgbClr val="FFFFFF"/>
                </a:solidFill>
                <a:effectLst>
                  <a:outerShdw blurRad="38100" dist="38100" dir="2700000" algn="tl">
                    <a:srgbClr val="000000">
                      <a:alpha val="43137"/>
                    </a:srgbClr>
                  </a:outerShdw>
                </a:effectLst>
              </a:rPr>
              <a:t/>
            </a:r>
            <a:br>
              <a:rPr lang="el-GR" sz="3200" b="1" dirty="0">
                <a:solidFill>
                  <a:srgbClr val="FFFFFF"/>
                </a:solidFill>
                <a:effectLst>
                  <a:outerShdw blurRad="38100" dist="38100" dir="2700000" algn="tl">
                    <a:srgbClr val="000000">
                      <a:alpha val="43137"/>
                    </a:srgbClr>
                  </a:outerShdw>
                </a:effectLst>
              </a:rPr>
            </a:br>
            <a:r>
              <a:rPr lang="el-GR" sz="3200" b="1" dirty="0">
                <a:solidFill>
                  <a:srgbClr val="FFFFFF"/>
                </a:solidFill>
                <a:effectLst>
                  <a:outerShdw blurRad="38100" dist="38100" dir="2700000" algn="tl">
                    <a:srgbClr val="000000">
                      <a:alpha val="43137"/>
                    </a:srgbClr>
                  </a:outerShdw>
                </a:effectLst>
              </a:rPr>
              <a:t>Το Ελληνικό Πολιτικό Ζήτημα</a:t>
            </a:r>
          </a:p>
        </p:txBody>
      </p:sp>
      <p:sp>
        <p:nvSpPr>
          <p:cNvPr id="11" name="Subtitle 10">
            <a:extLst>
              <a:ext uri="{FF2B5EF4-FFF2-40B4-BE49-F238E27FC236}">
                <a16:creationId xmlns:a16="http://schemas.microsoft.com/office/drawing/2014/main" xmlns="" id="{05FA8215-7258-8BBC-C932-CBB34B67FBA9}"/>
              </a:ext>
            </a:extLst>
          </p:cNvPr>
          <p:cNvSpPr>
            <a:spLocks noGrp="1"/>
          </p:cNvSpPr>
          <p:nvPr>
            <p:ph type="subTitle" idx="1"/>
          </p:nvPr>
        </p:nvSpPr>
        <p:spPr>
          <a:xfrm>
            <a:off x="6492450" y="4173322"/>
            <a:ext cx="5279179" cy="876850"/>
          </a:xfrm>
        </p:spPr>
        <p:txBody>
          <a:bodyPr>
            <a:normAutofit/>
          </a:bodyPr>
          <a:lstStyle/>
          <a:p>
            <a:pPr algn="r"/>
            <a:r>
              <a:rPr lang="el-GR" sz="2000" dirty="0">
                <a:solidFill>
                  <a:srgbClr val="FFFFFF"/>
                </a:solidFill>
                <a:effectLst>
                  <a:outerShdw blurRad="38100" dist="38100" dir="2700000" algn="tl">
                    <a:srgbClr val="000000">
                      <a:alpha val="43137"/>
                    </a:srgbClr>
                  </a:outerShdw>
                </a:effectLst>
              </a:rPr>
              <a:t>Νοέμβριος 2023</a:t>
            </a:r>
          </a:p>
        </p:txBody>
      </p:sp>
      <p:sp>
        <p:nvSpPr>
          <p:cNvPr id="15" name="Graphic 32">
            <a:extLst>
              <a:ext uri="{FF2B5EF4-FFF2-40B4-BE49-F238E27FC236}">
                <a16:creationId xmlns:a16="http://schemas.microsoft.com/office/drawing/2014/main" xmlns="" id="{5DFC1D2F-D2C1-4B4C-A109-43567B85E6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33202" y="114520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pic>
        <p:nvPicPr>
          <p:cNvPr id="7" name="Picture 6" descr="A group of colorful lights&#10;&#10;Description automatically generated">
            <a:extLst>
              <a:ext uri="{FF2B5EF4-FFF2-40B4-BE49-F238E27FC236}">
                <a16:creationId xmlns:a16="http://schemas.microsoft.com/office/drawing/2014/main" xmlns="" id="{7B9092DA-BA92-D401-8ED1-FF0293AD460E}"/>
              </a:ext>
            </a:extLst>
          </p:cNvPr>
          <p:cNvPicPr>
            <a:picLocks noChangeAspect="1"/>
          </p:cNvPicPr>
          <p:nvPr/>
        </p:nvPicPr>
        <p:blipFill rotWithShape="1">
          <a:blip r:embed="rId2">
            <a:extLst>
              <a:ext uri="{28A0092B-C50C-407E-A947-70E740481C1C}">
                <a14:useLocalDpi xmlns:a14="http://schemas.microsoft.com/office/drawing/2010/main" val="0"/>
              </a:ext>
            </a:extLst>
          </a:blip>
          <a:srcRect l="10500" r="10503" b="4"/>
          <a:stretch/>
        </p:blipFill>
        <p:spPr>
          <a:xfrm>
            <a:off x="1883229" y="132279"/>
            <a:ext cx="3555819" cy="3555819"/>
          </a:xfrm>
          <a:custGeom>
            <a:avLst/>
            <a:gdLst/>
            <a:ahLst/>
            <a:cxnLst/>
            <a:rect l="l" t="t" r="r" b="b"/>
            <a:pathLst>
              <a:path w="1924906" h="1924906">
                <a:moveTo>
                  <a:pt x="962453" y="0"/>
                </a:moveTo>
                <a:cubicBezTo>
                  <a:pt x="1494001" y="0"/>
                  <a:pt x="1924906" y="430905"/>
                  <a:pt x="1924906" y="962453"/>
                </a:cubicBezTo>
                <a:cubicBezTo>
                  <a:pt x="1924906" y="1494001"/>
                  <a:pt x="1494001" y="1924906"/>
                  <a:pt x="962453" y="1924906"/>
                </a:cubicBezTo>
                <a:cubicBezTo>
                  <a:pt x="430905" y="1924906"/>
                  <a:pt x="0" y="1494001"/>
                  <a:pt x="0" y="962453"/>
                </a:cubicBezTo>
                <a:cubicBezTo>
                  <a:pt x="0" y="430905"/>
                  <a:pt x="430905" y="0"/>
                  <a:pt x="962453" y="0"/>
                </a:cubicBezTo>
                <a:close/>
              </a:path>
            </a:pathLst>
          </a:custGeom>
        </p:spPr>
      </p:pic>
      <p:sp>
        <p:nvSpPr>
          <p:cNvPr id="22" name="Graphic 33">
            <a:extLst>
              <a:ext uri="{FF2B5EF4-FFF2-40B4-BE49-F238E27FC236}">
                <a16:creationId xmlns:a16="http://schemas.microsoft.com/office/drawing/2014/main" xmlns="" id="{FDE74ABC-C18D-4D27-A77F-43594963B8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51825" y="3065787"/>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24" name="Straight Connector 23">
            <a:extLst>
              <a:ext uri="{FF2B5EF4-FFF2-40B4-BE49-F238E27FC236}">
                <a16:creationId xmlns:a16="http://schemas.microsoft.com/office/drawing/2014/main" xmlns="" id="{56020367-4FD5-4596-8E10-C5F095CD8DB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6" name="Picture 5" descr="A triangle shaped neon lights&#10;&#10;Description automatically generated with medium confidence">
            <a:extLst>
              <a:ext uri="{FF2B5EF4-FFF2-40B4-BE49-F238E27FC236}">
                <a16:creationId xmlns:a16="http://schemas.microsoft.com/office/drawing/2014/main" xmlns="" id="{F2D56C0B-A6A9-681C-EAE1-075ADDE3662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977" r="12026" b="4"/>
          <a:stretch/>
        </p:blipFill>
        <p:spPr>
          <a:xfrm>
            <a:off x="1134538" y="3783685"/>
            <a:ext cx="2784784" cy="2784784"/>
          </a:xfrm>
          <a:custGeom>
            <a:avLst/>
            <a:gdLst/>
            <a:ahLst/>
            <a:cxnLst/>
            <a:rect l="l" t="t" r="r" b="b"/>
            <a:pathLst>
              <a:path w="2784784" h="2784784">
                <a:moveTo>
                  <a:pt x="1392392" y="0"/>
                </a:moveTo>
                <a:cubicBezTo>
                  <a:pt x="2161389" y="0"/>
                  <a:pt x="2784784" y="623395"/>
                  <a:pt x="2784784" y="1392392"/>
                </a:cubicBezTo>
                <a:cubicBezTo>
                  <a:pt x="2784784" y="2161389"/>
                  <a:pt x="2161389" y="2784784"/>
                  <a:pt x="1392392" y="2784784"/>
                </a:cubicBezTo>
                <a:cubicBezTo>
                  <a:pt x="623395" y="2784784"/>
                  <a:pt x="0" y="2161389"/>
                  <a:pt x="0" y="1392392"/>
                </a:cubicBezTo>
                <a:cubicBezTo>
                  <a:pt x="0" y="623395"/>
                  <a:pt x="623395" y="0"/>
                  <a:pt x="1392392" y="0"/>
                </a:cubicBezTo>
                <a:close/>
              </a:path>
            </a:pathLst>
          </a:custGeom>
        </p:spPr>
      </p:pic>
      <p:pic>
        <p:nvPicPr>
          <p:cNvPr id="5" name="Content Placeholder 4" descr="A group of neon lights in a triangle shape&#10;&#10;Description automatically generated">
            <a:extLst>
              <a:ext uri="{FF2B5EF4-FFF2-40B4-BE49-F238E27FC236}">
                <a16:creationId xmlns:a16="http://schemas.microsoft.com/office/drawing/2014/main" xmlns="" id="{1BD2109D-CE3F-27CE-EFEC-BFB328B3C91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01" r="-5" b="-5"/>
          <a:stretch/>
        </p:blipFill>
        <p:spPr>
          <a:xfrm>
            <a:off x="4197746" y="4040416"/>
            <a:ext cx="3555818" cy="2817584"/>
          </a:xfrm>
          <a:custGeom>
            <a:avLst/>
            <a:gdLst/>
            <a:ahLst/>
            <a:cxnLst/>
            <a:rect l="l" t="t" r="r" b="b"/>
            <a:pathLst>
              <a:path w="3555818" h="2817584">
                <a:moveTo>
                  <a:pt x="1777909" y="0"/>
                </a:moveTo>
                <a:cubicBezTo>
                  <a:pt x="2759821" y="0"/>
                  <a:pt x="3555818" y="795997"/>
                  <a:pt x="3555818" y="1777909"/>
                </a:cubicBezTo>
                <a:cubicBezTo>
                  <a:pt x="3555818" y="2146126"/>
                  <a:pt x="3443881" y="2488199"/>
                  <a:pt x="3252179" y="2771955"/>
                </a:cubicBezTo>
                <a:lnTo>
                  <a:pt x="3218058" y="2817584"/>
                </a:lnTo>
                <a:lnTo>
                  <a:pt x="337760" y="2817584"/>
                </a:lnTo>
                <a:lnTo>
                  <a:pt x="303639" y="2771955"/>
                </a:lnTo>
                <a:cubicBezTo>
                  <a:pt x="111937" y="2488199"/>
                  <a:pt x="0" y="2146126"/>
                  <a:pt x="0" y="1777909"/>
                </a:cubicBezTo>
                <a:cubicBezTo>
                  <a:pt x="0" y="795997"/>
                  <a:pt x="795997" y="0"/>
                  <a:pt x="1777909" y="0"/>
                </a:cubicBezTo>
                <a:close/>
              </a:path>
            </a:pathLst>
          </a:custGeom>
        </p:spPr>
      </p:pic>
      <p:sp>
        <p:nvSpPr>
          <p:cNvPr id="26" name="Graphic 31">
            <a:extLst>
              <a:ext uri="{FF2B5EF4-FFF2-40B4-BE49-F238E27FC236}">
                <a16:creationId xmlns:a16="http://schemas.microsoft.com/office/drawing/2014/main" xmlns="" id="{1CF7DF92-B01A-4340-9465-5B2DC96507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314230" y="405109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pic>
        <p:nvPicPr>
          <p:cNvPr id="21" name="Picture 20" descr="A black background with blue and green text&#10;&#10;Description automatically generated">
            <a:extLst>
              <a:ext uri="{FF2B5EF4-FFF2-40B4-BE49-F238E27FC236}">
                <a16:creationId xmlns:a16="http://schemas.microsoft.com/office/drawing/2014/main" xmlns="" id="{29E123B9-6FEC-489A-5D35-AB1A447EB4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46287" y="5627923"/>
            <a:ext cx="3048000" cy="1085850"/>
          </a:xfrm>
          <a:prstGeom prst="rect">
            <a:avLst/>
          </a:prstGeom>
          <a:effectLst>
            <a:outerShdw blurRad="50800" dist="38100" dir="2700000" algn="tl" rotWithShape="0">
              <a:schemeClr val="bg1">
                <a:alpha val="40000"/>
              </a:schemeClr>
            </a:outerShdw>
          </a:effectLst>
        </p:spPr>
      </p:pic>
      <p:pic>
        <p:nvPicPr>
          <p:cNvPr id="2" name="Picture 1">
            <a:extLst>
              <a:ext uri="{FF2B5EF4-FFF2-40B4-BE49-F238E27FC236}">
                <a16:creationId xmlns:a16="http://schemas.microsoft.com/office/drawing/2014/main" xmlns="" id="{DBEB77E3-E463-F890-6445-47AA08FC4038}"/>
              </a:ext>
            </a:extLst>
          </p:cNvPr>
          <p:cNvPicPr>
            <a:picLocks noChangeAspect="1"/>
          </p:cNvPicPr>
          <p:nvPr/>
        </p:nvPicPr>
        <p:blipFill>
          <a:blip r:embed="rId6"/>
          <a:stretch>
            <a:fillRect/>
          </a:stretch>
        </p:blipFill>
        <p:spPr>
          <a:xfrm>
            <a:off x="10056639" y="317194"/>
            <a:ext cx="1682245" cy="1046274"/>
          </a:xfrm>
          <a:prstGeom prst="rect">
            <a:avLst/>
          </a:prstGeom>
        </p:spPr>
      </p:pic>
    </p:spTree>
    <p:extLst>
      <p:ext uri="{BB962C8B-B14F-4D97-AF65-F5344CB8AC3E}">
        <p14:creationId xmlns:p14="http://schemas.microsoft.com/office/powerpoint/2010/main" val="102757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F92CC14D-FA76-F6B1-EB23-88178D3D0F4D}"/>
              </a:ext>
            </a:extLst>
          </p:cNvPr>
          <p:cNvSpPr>
            <a:spLocks noGrp="1"/>
          </p:cNvSpPr>
          <p:nvPr>
            <p:ph type="title"/>
          </p:nvPr>
        </p:nvSpPr>
        <p:spPr/>
        <p:txBody>
          <a:bodyPr/>
          <a:lstStyle/>
          <a:p>
            <a:r>
              <a:rPr lang="el-GR" dirty="0"/>
              <a:t>Το ελληνικό πολιτικό ζήτημα – Μια τριπλή ασυμμετρία</a:t>
            </a:r>
          </a:p>
        </p:txBody>
      </p:sp>
      <p:graphicFrame>
        <p:nvGraphicFramePr>
          <p:cNvPr id="8" name="Diagram 7">
            <a:extLst>
              <a:ext uri="{FF2B5EF4-FFF2-40B4-BE49-F238E27FC236}">
                <a16:creationId xmlns:a16="http://schemas.microsoft.com/office/drawing/2014/main" xmlns="" id="{27E3BD98-2DF9-BFC6-F487-6B6752056AB7}"/>
              </a:ext>
            </a:extLst>
          </p:cNvPr>
          <p:cNvGraphicFramePr/>
          <p:nvPr>
            <p:extLst>
              <p:ext uri="{D42A27DB-BD31-4B8C-83A1-F6EECF244321}">
                <p14:modId xmlns:p14="http://schemas.microsoft.com/office/powerpoint/2010/main" val="280916714"/>
              </p:ext>
            </p:extLst>
          </p:nvPr>
        </p:nvGraphicFramePr>
        <p:xfrm>
          <a:off x="3030071" y="1642996"/>
          <a:ext cx="7721599" cy="43812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4">
            <a:extLst>
              <a:ext uri="{FF2B5EF4-FFF2-40B4-BE49-F238E27FC236}">
                <a16:creationId xmlns:a16="http://schemas.microsoft.com/office/drawing/2014/main" xmlns="" id="{924C46E6-71C8-FA90-B1F1-E5246C59802C}"/>
              </a:ext>
            </a:extLst>
          </p:cNvPr>
          <p:cNvSpPr>
            <a:spLocks noGrp="1"/>
          </p:cNvSpPr>
          <p:nvPr>
            <p:ph type="sldNum" sz="quarter" idx="12"/>
          </p:nvPr>
        </p:nvSpPr>
        <p:spPr>
          <a:xfrm>
            <a:off x="9275974" y="6410513"/>
            <a:ext cx="2743200" cy="365125"/>
          </a:xfrm>
        </p:spPr>
        <p:txBody>
          <a:bodyPr/>
          <a:lstStyle/>
          <a:p>
            <a:fld id="{4854181D-6920-4594-9A5D-6CE56DC9F8B2}" type="slidenum">
              <a:rPr lang="en-US" smtClean="0"/>
              <a:pPr/>
              <a:t>4</a:t>
            </a:fld>
            <a:endParaRPr lang="en-US" dirty="0"/>
          </a:p>
        </p:txBody>
      </p:sp>
    </p:spTree>
    <p:extLst>
      <p:ext uri="{BB962C8B-B14F-4D97-AF65-F5344CB8AC3E}">
        <p14:creationId xmlns:p14="http://schemas.microsoft.com/office/powerpoint/2010/main" val="1055412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F92CC14D-FA76-F6B1-EB23-88178D3D0F4D}"/>
              </a:ext>
            </a:extLst>
          </p:cNvPr>
          <p:cNvSpPr>
            <a:spLocks noGrp="1"/>
          </p:cNvSpPr>
          <p:nvPr>
            <p:ph type="title"/>
          </p:nvPr>
        </p:nvSpPr>
        <p:spPr/>
        <p:txBody>
          <a:bodyPr/>
          <a:lstStyle/>
          <a:p>
            <a:r>
              <a:rPr lang="el-GR" dirty="0"/>
              <a:t>Το ελληνικό πολιτικό ζήτημα – Μια τριπλή ασυμμετρία</a:t>
            </a:r>
          </a:p>
        </p:txBody>
      </p:sp>
      <p:sp>
        <p:nvSpPr>
          <p:cNvPr id="7" name="TextBox 6">
            <a:extLst>
              <a:ext uri="{FF2B5EF4-FFF2-40B4-BE49-F238E27FC236}">
                <a16:creationId xmlns:a16="http://schemas.microsoft.com/office/drawing/2014/main" xmlns="" id="{B6895810-C92F-A005-6286-EEDEC07C14F1}"/>
              </a:ext>
            </a:extLst>
          </p:cNvPr>
          <p:cNvSpPr txBox="1"/>
          <p:nvPr/>
        </p:nvSpPr>
        <p:spPr>
          <a:xfrm>
            <a:off x="283029" y="2063924"/>
            <a:ext cx="3841499" cy="3539430"/>
          </a:xfrm>
          <a:prstGeom prst="rect">
            <a:avLst/>
          </a:prstGeom>
          <a:noFill/>
        </p:spPr>
        <p:txBody>
          <a:bodyPr wrap="square" rtlCol="0">
            <a:spAutoFit/>
          </a:bodyPr>
          <a:lstStyle/>
          <a:p>
            <a:pPr algn="just"/>
            <a:r>
              <a:rPr lang="el-GR" sz="1600" dirty="0"/>
              <a:t>Ζούμε σε μια εποχή μειωμένων προσδοκιών.</a:t>
            </a:r>
          </a:p>
          <a:p>
            <a:pPr algn="just"/>
            <a:endParaRPr lang="el-GR" sz="1600" dirty="0"/>
          </a:p>
          <a:p>
            <a:pPr algn="just"/>
            <a:r>
              <a:rPr lang="el-GR" sz="1600" dirty="0"/>
              <a:t>Υπάρχει όμως ένα σταθερό κοινωνικό υπόστρωμα δεκτικό σε μεταρρυθμίσεις με στόχο την καλύτερη λειτουργία της δημοκρατίας και την προσαρμογή σε νέα αξιακά δεδομένα.</a:t>
            </a:r>
          </a:p>
          <a:p>
            <a:pPr algn="just"/>
            <a:endParaRPr lang="el-GR" sz="1600" dirty="0"/>
          </a:p>
          <a:p>
            <a:pPr algn="just"/>
            <a:r>
              <a:rPr lang="el-GR" sz="1600" dirty="0"/>
              <a:t>Ωστόσο, το πολιτικό σύστημα αδυνατεί να περιγράψει επαρκώς αυτές τις αλλαγές και να αναλάβει καθοδηγητικό-παιδαγωγικό ρόλο.</a:t>
            </a:r>
          </a:p>
          <a:p>
            <a:pPr algn="just"/>
            <a:endParaRPr lang="el-GR" sz="1600" dirty="0"/>
          </a:p>
        </p:txBody>
      </p:sp>
      <p:graphicFrame>
        <p:nvGraphicFramePr>
          <p:cNvPr id="8" name="Diagram 7">
            <a:extLst>
              <a:ext uri="{FF2B5EF4-FFF2-40B4-BE49-F238E27FC236}">
                <a16:creationId xmlns:a16="http://schemas.microsoft.com/office/drawing/2014/main" xmlns="" id="{27E3BD98-2DF9-BFC6-F487-6B6752056AB7}"/>
              </a:ext>
            </a:extLst>
          </p:cNvPr>
          <p:cNvGraphicFramePr/>
          <p:nvPr>
            <p:extLst>
              <p:ext uri="{D42A27DB-BD31-4B8C-83A1-F6EECF244321}">
                <p14:modId xmlns:p14="http://schemas.microsoft.com/office/powerpoint/2010/main" val="2333449487"/>
              </p:ext>
            </p:extLst>
          </p:nvPr>
        </p:nvGraphicFramePr>
        <p:xfrm>
          <a:off x="3030071" y="1642996"/>
          <a:ext cx="7721599" cy="43812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4">
            <a:extLst>
              <a:ext uri="{FF2B5EF4-FFF2-40B4-BE49-F238E27FC236}">
                <a16:creationId xmlns:a16="http://schemas.microsoft.com/office/drawing/2014/main" xmlns="" id="{583B2CD5-688B-E252-603C-D8E73DB86F71}"/>
              </a:ext>
            </a:extLst>
          </p:cNvPr>
          <p:cNvSpPr>
            <a:spLocks noGrp="1"/>
          </p:cNvSpPr>
          <p:nvPr>
            <p:ph type="sldNum" sz="quarter" idx="12"/>
          </p:nvPr>
        </p:nvSpPr>
        <p:spPr>
          <a:xfrm>
            <a:off x="9275974" y="6410513"/>
            <a:ext cx="2743200" cy="365125"/>
          </a:xfrm>
        </p:spPr>
        <p:txBody>
          <a:bodyPr/>
          <a:lstStyle/>
          <a:p>
            <a:fld id="{4854181D-6920-4594-9A5D-6CE56DC9F8B2}" type="slidenum">
              <a:rPr lang="en-US" smtClean="0"/>
              <a:pPr/>
              <a:t>5</a:t>
            </a:fld>
            <a:endParaRPr lang="en-US" dirty="0"/>
          </a:p>
        </p:txBody>
      </p:sp>
    </p:spTree>
    <p:extLst>
      <p:ext uri="{BB962C8B-B14F-4D97-AF65-F5344CB8AC3E}">
        <p14:creationId xmlns:p14="http://schemas.microsoft.com/office/powerpoint/2010/main" val="108244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8"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xmlns="" id="{6798D534-A8E7-4754-87B6-1B0F00CB6C71}"/>
              </a:ext>
            </a:extLst>
          </p:cNvPr>
          <p:cNvGraphicFramePr>
            <a:graphicFrameLocks noGrp="1"/>
          </p:cNvGraphicFramePr>
          <p:nvPr>
            <p:ph idx="1"/>
            <p:extLst>
              <p:ext uri="{D42A27DB-BD31-4B8C-83A1-F6EECF244321}">
                <p14:modId xmlns:p14="http://schemas.microsoft.com/office/powerpoint/2010/main" val="3876156776"/>
              </p:ext>
            </p:extLst>
          </p:nvPr>
        </p:nvGraphicFramePr>
        <p:xfrm>
          <a:off x="239712" y="1295141"/>
          <a:ext cx="5640242" cy="24519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xmlns="" id="{17FBDC5D-038F-4217-B0A2-90AFE5E47F31}"/>
              </a:ext>
            </a:extLst>
          </p:cNvPr>
          <p:cNvGraphicFramePr/>
          <p:nvPr>
            <p:extLst>
              <p:ext uri="{D42A27DB-BD31-4B8C-83A1-F6EECF244321}">
                <p14:modId xmlns:p14="http://schemas.microsoft.com/office/powerpoint/2010/main" val="1620369021"/>
              </p:ext>
            </p:extLst>
          </p:nvPr>
        </p:nvGraphicFramePr>
        <p:xfrm>
          <a:off x="6246941" y="1295140"/>
          <a:ext cx="5552710" cy="4988147"/>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xmlns="" id="{839F415E-20A8-42F8-9C28-4C0D118DE70F}"/>
              </a:ext>
            </a:extLst>
          </p:cNvPr>
          <p:cNvSpPr txBox="1"/>
          <p:nvPr/>
        </p:nvSpPr>
        <p:spPr>
          <a:xfrm>
            <a:off x="8904312" y="6516052"/>
            <a:ext cx="244827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900" b="1" i="0" u="none" strike="noStrike" kern="1200" cap="none" spc="0" normalizeH="0" baseline="0" noProof="0" dirty="0">
                <a:ln>
                  <a:noFill/>
                </a:ln>
                <a:solidFill>
                  <a:prstClr val="white">
                    <a:lumMod val="50000"/>
                  </a:prstClr>
                </a:solidFill>
                <a:effectLst/>
                <a:uLnTx/>
                <a:uFillTx/>
                <a:latin typeface="Trebuchet MS"/>
                <a:ea typeface="+mn-ea"/>
                <a:cs typeface="+mn-cs"/>
              </a:rPr>
              <a:t>*  Βάση μικρότερη των 60 ατόμων</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900" b="1" i="0" u="none" strike="noStrike" kern="1200" cap="none" spc="0" normalizeH="0" baseline="0" noProof="0" dirty="0">
                <a:ln>
                  <a:noFill/>
                </a:ln>
                <a:solidFill>
                  <a:prstClr val="white">
                    <a:lumMod val="50000"/>
                  </a:prstClr>
                </a:solidFill>
                <a:effectLst/>
                <a:uLnTx/>
                <a:uFillTx/>
                <a:latin typeface="Trebuchet MS"/>
                <a:ea typeface="+mn-ea"/>
                <a:cs typeface="+mn-cs"/>
              </a:rPr>
              <a:t>** Λευκό/Άκυρο/Δεν ψήφισαν/ΔΑ</a:t>
            </a:r>
            <a:endParaRPr kumimoji="0" lang="en-US" sz="900" b="1" i="0" u="none" strike="noStrike" kern="1200" cap="none" spc="0" normalizeH="0" baseline="0" noProof="0" dirty="0">
              <a:ln>
                <a:noFill/>
              </a:ln>
              <a:solidFill>
                <a:prstClr val="white">
                  <a:lumMod val="50000"/>
                </a:prstClr>
              </a:solidFill>
              <a:effectLst/>
              <a:uLnTx/>
              <a:uFillTx/>
              <a:latin typeface="Trebuchet MS"/>
              <a:ea typeface="+mn-ea"/>
              <a:cs typeface="+mn-cs"/>
            </a:endParaRPr>
          </a:p>
        </p:txBody>
      </p:sp>
      <p:graphicFrame>
        <p:nvGraphicFramePr>
          <p:cNvPr id="2" name="Content Placeholder 8">
            <a:extLst>
              <a:ext uri="{FF2B5EF4-FFF2-40B4-BE49-F238E27FC236}">
                <a16:creationId xmlns:a16="http://schemas.microsoft.com/office/drawing/2014/main" xmlns="" id="{02BFF8CA-2948-23E3-280C-0136C8A5F60D}"/>
              </a:ext>
            </a:extLst>
          </p:cNvPr>
          <p:cNvGraphicFramePr>
            <a:graphicFrameLocks/>
          </p:cNvGraphicFramePr>
          <p:nvPr>
            <p:extLst>
              <p:ext uri="{D42A27DB-BD31-4B8C-83A1-F6EECF244321}">
                <p14:modId xmlns:p14="http://schemas.microsoft.com/office/powerpoint/2010/main" val="3489135946"/>
              </p:ext>
            </p:extLst>
          </p:nvPr>
        </p:nvGraphicFramePr>
        <p:xfrm>
          <a:off x="232797" y="3831326"/>
          <a:ext cx="5647166" cy="2451962"/>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a:extLst>
              <a:ext uri="{FF2B5EF4-FFF2-40B4-BE49-F238E27FC236}">
                <a16:creationId xmlns:a16="http://schemas.microsoft.com/office/drawing/2014/main" xmlns="" id="{5D58D898-7A69-FE9F-6D8B-CA8AC34DB503}"/>
              </a:ext>
            </a:extLst>
          </p:cNvPr>
          <p:cNvSpPr txBox="1"/>
          <p:nvPr/>
        </p:nvSpPr>
        <p:spPr>
          <a:xfrm>
            <a:off x="2219950" y="981493"/>
            <a:ext cx="8082641" cy="276999"/>
          </a:xfrm>
          <a:prstGeom prst="rect">
            <a:avLst/>
          </a:prstGeom>
          <a:noFill/>
        </p:spPr>
        <p:txBody>
          <a:bodyPr wrap="square">
            <a:spAutoFit/>
          </a:bodyPr>
          <a:lstStyle/>
          <a:p>
            <a:r>
              <a:rPr lang="el-GR" sz="1200" b="1" i="1" dirty="0">
                <a:solidFill>
                  <a:schemeClr val="accent3"/>
                </a:solidFill>
                <a:ea typeface="Times New Roman" panose="02020603050405020304" pitchFamily="18" charset="0"/>
                <a:cs typeface="Times New Roman" panose="02020603050405020304" pitchFamily="18" charset="0"/>
              </a:rPr>
              <a:t>‘Σε γενικές γραμμές τα πράγματα στη χώρα μας πηγαίνουν προς τη σωστή ή προς τη λάθος κατεύθυνση;’</a:t>
            </a:r>
            <a:endParaRPr lang="el-GR" sz="1200" b="1" dirty="0">
              <a:solidFill>
                <a:schemeClr val="accent3"/>
              </a:solidFill>
            </a:endParaRPr>
          </a:p>
        </p:txBody>
      </p:sp>
      <p:sp>
        <p:nvSpPr>
          <p:cNvPr id="10" name="Title 9">
            <a:extLst>
              <a:ext uri="{FF2B5EF4-FFF2-40B4-BE49-F238E27FC236}">
                <a16:creationId xmlns:a16="http://schemas.microsoft.com/office/drawing/2014/main" xmlns="" id="{4ED2F2BF-E47D-E20F-02FA-51907A5D2EA7}"/>
              </a:ext>
            </a:extLst>
          </p:cNvPr>
          <p:cNvSpPr>
            <a:spLocks noGrp="1"/>
          </p:cNvSpPr>
          <p:nvPr>
            <p:ph type="title"/>
          </p:nvPr>
        </p:nvSpPr>
        <p:spPr/>
        <p:txBody>
          <a:bodyPr>
            <a:normAutofit fontScale="90000"/>
          </a:bodyPr>
          <a:lstStyle/>
          <a:p>
            <a:r>
              <a:rPr lang="el-GR" dirty="0"/>
              <a:t>Μια εποχή μειωμένων προσδοκιών: η πλειονότητα θεωρεί ότι τα πράγματα πηγαίνουν</a:t>
            </a:r>
            <a:br>
              <a:rPr lang="el-GR" dirty="0"/>
            </a:br>
            <a:r>
              <a:rPr lang="el-GR" dirty="0"/>
              <a:t>προς τη λάθος κατεύθυνση</a:t>
            </a:r>
          </a:p>
        </p:txBody>
      </p:sp>
      <p:sp>
        <p:nvSpPr>
          <p:cNvPr id="3" name="Slide Number Placeholder 4">
            <a:extLst>
              <a:ext uri="{FF2B5EF4-FFF2-40B4-BE49-F238E27FC236}">
                <a16:creationId xmlns:a16="http://schemas.microsoft.com/office/drawing/2014/main" xmlns="" id="{D55E9238-3D72-D7C7-C0ED-4805A56CB36F}"/>
              </a:ext>
            </a:extLst>
          </p:cNvPr>
          <p:cNvSpPr>
            <a:spLocks noGrp="1"/>
          </p:cNvSpPr>
          <p:nvPr>
            <p:ph type="sldNum" sz="quarter" idx="12"/>
          </p:nvPr>
        </p:nvSpPr>
        <p:spPr>
          <a:xfrm>
            <a:off x="9275974" y="6410513"/>
            <a:ext cx="2743200" cy="365125"/>
          </a:xfrm>
        </p:spPr>
        <p:txBody>
          <a:bodyPr/>
          <a:lstStyle/>
          <a:p>
            <a:fld id="{4854181D-6920-4594-9A5D-6CE56DC9F8B2}" type="slidenum">
              <a:rPr lang="en-US" smtClean="0"/>
              <a:pPr/>
              <a:t>6</a:t>
            </a:fld>
            <a:endParaRPr lang="en-US" dirty="0"/>
          </a:p>
        </p:txBody>
      </p:sp>
      <p:sp>
        <p:nvSpPr>
          <p:cNvPr id="5" name="TextBox 4">
            <a:extLst>
              <a:ext uri="{FF2B5EF4-FFF2-40B4-BE49-F238E27FC236}">
                <a16:creationId xmlns:a16="http://schemas.microsoft.com/office/drawing/2014/main" xmlns="" id="{AE3FC3C1-C52B-CDBB-95C6-445851070C00}"/>
              </a:ext>
            </a:extLst>
          </p:cNvPr>
          <p:cNvSpPr txBox="1"/>
          <p:nvPr/>
        </p:nvSpPr>
        <p:spPr>
          <a:xfrm>
            <a:off x="0" y="6451735"/>
            <a:ext cx="648073" cy="4062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spTree>
    <p:extLst>
      <p:ext uri="{BB962C8B-B14F-4D97-AF65-F5344CB8AC3E}">
        <p14:creationId xmlns:p14="http://schemas.microsoft.com/office/powerpoint/2010/main" val="391571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13" grpId="0">
        <p:bldAsOne/>
      </p:bldGraphic>
      <p:bldP spid="14" grpId="0"/>
      <p:bldGraphic spid="2" grpId="0">
        <p:bldAsOne/>
      </p:bldGraphic>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xmlns="" id="{6798D534-A8E7-4754-87B6-1B0F00CB6C71}"/>
              </a:ext>
            </a:extLst>
          </p:cNvPr>
          <p:cNvGraphicFramePr>
            <a:graphicFrameLocks noGrp="1"/>
          </p:cNvGraphicFramePr>
          <p:nvPr>
            <p:ph idx="1"/>
            <p:extLst>
              <p:ext uri="{D42A27DB-BD31-4B8C-83A1-F6EECF244321}">
                <p14:modId xmlns:p14="http://schemas.microsoft.com/office/powerpoint/2010/main" val="2634492758"/>
              </p:ext>
            </p:extLst>
          </p:nvPr>
        </p:nvGraphicFramePr>
        <p:xfrm>
          <a:off x="232797" y="1316384"/>
          <a:ext cx="5640246" cy="22858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xmlns="" id="{17FBDC5D-038F-4217-B0A2-90AFE5E47F31}"/>
              </a:ext>
            </a:extLst>
          </p:cNvPr>
          <p:cNvGraphicFramePr/>
          <p:nvPr>
            <p:extLst>
              <p:ext uri="{D42A27DB-BD31-4B8C-83A1-F6EECF244321}">
                <p14:modId xmlns:p14="http://schemas.microsoft.com/office/powerpoint/2010/main" val="2686044610"/>
              </p:ext>
            </p:extLst>
          </p:nvPr>
        </p:nvGraphicFramePr>
        <p:xfrm>
          <a:off x="6246941" y="1316384"/>
          <a:ext cx="5772233" cy="4986126"/>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xmlns="" id="{839F415E-20A8-42F8-9C28-4C0D118DE70F}"/>
              </a:ext>
            </a:extLst>
          </p:cNvPr>
          <p:cNvSpPr txBox="1"/>
          <p:nvPr/>
        </p:nvSpPr>
        <p:spPr>
          <a:xfrm>
            <a:off x="8904312" y="6516052"/>
            <a:ext cx="244827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900" b="1" i="0" u="none" strike="noStrike" kern="1200" cap="none" spc="0" normalizeH="0" baseline="0" noProof="0" dirty="0">
                <a:ln>
                  <a:noFill/>
                </a:ln>
                <a:solidFill>
                  <a:prstClr val="white">
                    <a:lumMod val="50000"/>
                  </a:prstClr>
                </a:solidFill>
                <a:effectLst/>
                <a:uLnTx/>
                <a:uFillTx/>
                <a:latin typeface="Trebuchet MS"/>
                <a:ea typeface="+mn-ea"/>
                <a:cs typeface="+mn-cs"/>
              </a:rPr>
              <a:t>*  Βάση μικρότερη των 60 ατόμων</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900" b="1" i="0" u="none" strike="noStrike" kern="1200" cap="none" spc="0" normalizeH="0" baseline="0" noProof="0" dirty="0">
                <a:ln>
                  <a:noFill/>
                </a:ln>
                <a:solidFill>
                  <a:prstClr val="white">
                    <a:lumMod val="50000"/>
                  </a:prstClr>
                </a:solidFill>
                <a:effectLst/>
                <a:uLnTx/>
                <a:uFillTx/>
                <a:latin typeface="Trebuchet MS"/>
                <a:ea typeface="+mn-ea"/>
                <a:cs typeface="+mn-cs"/>
              </a:rPr>
              <a:t>** Λευκό/Άκυρο/Δεν ψήφισαν/ΔΑ</a:t>
            </a:r>
            <a:endParaRPr kumimoji="0" lang="en-US" sz="900" b="1" i="0" u="none" strike="noStrike" kern="1200" cap="none" spc="0" normalizeH="0" baseline="0" noProof="0" dirty="0">
              <a:ln>
                <a:noFill/>
              </a:ln>
              <a:solidFill>
                <a:prstClr val="white">
                  <a:lumMod val="50000"/>
                </a:prstClr>
              </a:solidFill>
              <a:effectLst/>
              <a:uLnTx/>
              <a:uFillTx/>
              <a:latin typeface="Trebuchet MS"/>
              <a:ea typeface="+mn-ea"/>
              <a:cs typeface="+mn-cs"/>
            </a:endParaRPr>
          </a:p>
        </p:txBody>
      </p:sp>
      <p:graphicFrame>
        <p:nvGraphicFramePr>
          <p:cNvPr id="5" name="Content Placeholder 8">
            <a:extLst>
              <a:ext uri="{FF2B5EF4-FFF2-40B4-BE49-F238E27FC236}">
                <a16:creationId xmlns:a16="http://schemas.microsoft.com/office/drawing/2014/main" xmlns="" id="{299AE3F6-169D-F73F-7DCC-A3BDC3826A98}"/>
              </a:ext>
            </a:extLst>
          </p:cNvPr>
          <p:cNvGraphicFramePr>
            <a:graphicFrameLocks/>
          </p:cNvGraphicFramePr>
          <p:nvPr>
            <p:extLst>
              <p:ext uri="{D42A27DB-BD31-4B8C-83A1-F6EECF244321}">
                <p14:modId xmlns:p14="http://schemas.microsoft.com/office/powerpoint/2010/main" val="2569873612"/>
              </p:ext>
            </p:extLst>
          </p:nvPr>
        </p:nvGraphicFramePr>
        <p:xfrm>
          <a:off x="232797" y="3713341"/>
          <a:ext cx="5640246" cy="2589169"/>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Box 6">
            <a:extLst>
              <a:ext uri="{FF2B5EF4-FFF2-40B4-BE49-F238E27FC236}">
                <a16:creationId xmlns:a16="http://schemas.microsoft.com/office/drawing/2014/main" xmlns="" id="{E66DBE45-49D1-B913-6F5A-6E1AC0494964}"/>
              </a:ext>
            </a:extLst>
          </p:cNvPr>
          <p:cNvSpPr txBox="1"/>
          <p:nvPr/>
        </p:nvSpPr>
        <p:spPr>
          <a:xfrm>
            <a:off x="374779" y="1009958"/>
            <a:ext cx="11420669" cy="276999"/>
          </a:xfrm>
          <a:prstGeom prst="rect">
            <a:avLst/>
          </a:prstGeom>
          <a:noFill/>
        </p:spPr>
        <p:txBody>
          <a:bodyPr wrap="square">
            <a:spAutoFit/>
          </a:bodyPr>
          <a:lstStyle/>
          <a:p>
            <a:r>
              <a:rPr lang="el-GR" sz="1200" b="1" i="1" dirty="0">
                <a:solidFill>
                  <a:schemeClr val="accent3"/>
                </a:solidFill>
                <a:ea typeface="Times New Roman" panose="02020603050405020304" pitchFamily="18" charset="0"/>
                <a:cs typeface="Times New Roman" panose="02020603050405020304" pitchFamily="18" charset="0"/>
              </a:rPr>
              <a:t>‘Υπάρχουν τρία βασικά είδη στάσεων αναφορικά με την κοινωνία στην οποία ζούμε. Επιλέξτε παρακαλώ αυτήν που με τον καλύτερο τρόπο περιγράφει τη δική σας άποψη’</a:t>
            </a:r>
            <a:endParaRPr lang="el-GR" sz="1200" b="1" dirty="0">
              <a:solidFill>
                <a:schemeClr val="accent3"/>
              </a:solidFill>
            </a:endParaRPr>
          </a:p>
        </p:txBody>
      </p:sp>
      <p:sp>
        <p:nvSpPr>
          <p:cNvPr id="10" name="Title 9">
            <a:extLst>
              <a:ext uri="{FF2B5EF4-FFF2-40B4-BE49-F238E27FC236}">
                <a16:creationId xmlns:a16="http://schemas.microsoft.com/office/drawing/2014/main" xmlns="" id="{8AAF7AD1-0E81-53B6-1CA0-C42EE6FA12D5}"/>
              </a:ext>
            </a:extLst>
          </p:cNvPr>
          <p:cNvSpPr>
            <a:spLocks noGrp="1"/>
          </p:cNvSpPr>
          <p:nvPr>
            <p:ph type="title"/>
          </p:nvPr>
        </p:nvSpPr>
        <p:spPr/>
        <p:txBody>
          <a:bodyPr/>
          <a:lstStyle/>
          <a:p>
            <a:r>
              <a:rPr lang="el-GR" dirty="0"/>
              <a:t>Και έτσι υπάρχει μια σταθερά πλειοψηφική κοινωνική «ζήτηση» για μεταρρυθμίσεις</a:t>
            </a:r>
          </a:p>
        </p:txBody>
      </p:sp>
      <p:sp>
        <p:nvSpPr>
          <p:cNvPr id="2" name="Slide Number Placeholder 4">
            <a:extLst>
              <a:ext uri="{FF2B5EF4-FFF2-40B4-BE49-F238E27FC236}">
                <a16:creationId xmlns:a16="http://schemas.microsoft.com/office/drawing/2014/main" xmlns="" id="{05CF782B-6761-F906-25F5-6AF29BAD6ABD}"/>
              </a:ext>
            </a:extLst>
          </p:cNvPr>
          <p:cNvSpPr>
            <a:spLocks noGrp="1"/>
          </p:cNvSpPr>
          <p:nvPr>
            <p:ph type="sldNum" sz="quarter" idx="12"/>
          </p:nvPr>
        </p:nvSpPr>
        <p:spPr>
          <a:xfrm>
            <a:off x="9275974" y="6410513"/>
            <a:ext cx="2743200" cy="365125"/>
          </a:xfrm>
        </p:spPr>
        <p:txBody>
          <a:bodyPr/>
          <a:lstStyle/>
          <a:p>
            <a:fld id="{4854181D-6920-4594-9A5D-6CE56DC9F8B2}" type="slidenum">
              <a:rPr lang="en-US" smtClean="0"/>
              <a:pPr/>
              <a:t>7</a:t>
            </a:fld>
            <a:endParaRPr lang="en-US" dirty="0"/>
          </a:p>
        </p:txBody>
      </p:sp>
      <p:sp>
        <p:nvSpPr>
          <p:cNvPr id="3" name="TextBox 2">
            <a:extLst>
              <a:ext uri="{FF2B5EF4-FFF2-40B4-BE49-F238E27FC236}">
                <a16:creationId xmlns:a16="http://schemas.microsoft.com/office/drawing/2014/main" xmlns="" id="{77E916BB-ABF5-05EC-C565-05EE32C671BB}"/>
              </a:ext>
            </a:extLst>
          </p:cNvPr>
          <p:cNvSpPr txBox="1"/>
          <p:nvPr/>
        </p:nvSpPr>
        <p:spPr>
          <a:xfrm>
            <a:off x="0" y="6451735"/>
            <a:ext cx="648073" cy="4062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sp>
        <p:nvSpPr>
          <p:cNvPr id="6" name="TextBox 5">
            <a:extLst>
              <a:ext uri="{FF2B5EF4-FFF2-40B4-BE49-F238E27FC236}">
                <a16:creationId xmlns:a16="http://schemas.microsoft.com/office/drawing/2014/main" xmlns="" id="{94CBE455-7943-8F3E-9995-3425102A4A71}"/>
              </a:ext>
            </a:extLst>
          </p:cNvPr>
          <p:cNvSpPr txBox="1"/>
          <p:nvPr/>
        </p:nvSpPr>
        <p:spPr>
          <a:xfrm>
            <a:off x="648073" y="6451735"/>
            <a:ext cx="1881118" cy="261610"/>
          </a:xfrm>
          <a:prstGeom prst="rect">
            <a:avLst/>
          </a:prstGeom>
          <a:noFill/>
        </p:spPr>
        <p:txBody>
          <a:bodyPr wrap="square" rtlCol="0">
            <a:spAutoFit/>
          </a:bodyPr>
          <a:lstStyle/>
          <a:p>
            <a:r>
              <a:rPr lang="el-GR" sz="1100" dirty="0"/>
              <a:t>*** Πηγή: </a:t>
            </a:r>
            <a:r>
              <a:rPr lang="en-GB" sz="1100" dirty="0" err="1"/>
              <a:t>WVS</a:t>
            </a:r>
            <a:r>
              <a:rPr lang="en-GB" sz="1100" dirty="0"/>
              <a:t> 2017</a:t>
            </a:r>
            <a:endParaRPr lang="el-GR" sz="1100" dirty="0"/>
          </a:p>
        </p:txBody>
      </p:sp>
    </p:spTree>
    <p:extLst>
      <p:ext uri="{BB962C8B-B14F-4D97-AF65-F5344CB8AC3E}">
        <p14:creationId xmlns:p14="http://schemas.microsoft.com/office/powerpoint/2010/main" val="94124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13" grpId="0">
        <p:bldAsOne/>
      </p:bldGraphic>
      <p:bldP spid="14" grpId="0"/>
      <p:bldGraphic spid="5" grpId="0">
        <p:bldAsOne/>
      </p:bldGraphic>
      <p:bldP spid="3"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xmlns="" id="{40B0670D-23B6-4E80-B5C7-0E98C30917FA}"/>
              </a:ext>
            </a:extLst>
          </p:cNvPr>
          <p:cNvGraphicFramePr>
            <a:graphicFrameLocks noGrp="1"/>
          </p:cNvGraphicFramePr>
          <p:nvPr>
            <p:ph idx="1"/>
            <p:extLst>
              <p:ext uri="{D42A27DB-BD31-4B8C-83A1-F6EECF244321}">
                <p14:modId xmlns:p14="http://schemas.microsoft.com/office/powerpoint/2010/main" val="4189375841"/>
              </p:ext>
            </p:extLst>
          </p:nvPr>
        </p:nvGraphicFramePr>
        <p:xfrm>
          <a:off x="799549" y="1390771"/>
          <a:ext cx="9800028" cy="495549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xmlns="" id="{BC82413B-5C68-F703-A306-1072B14A1E2E}"/>
              </a:ext>
            </a:extLst>
          </p:cNvPr>
          <p:cNvSpPr txBox="1"/>
          <p:nvPr/>
        </p:nvSpPr>
        <p:spPr>
          <a:xfrm>
            <a:off x="11190232" y="2031386"/>
            <a:ext cx="444819" cy="30777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l-GR" sz="1400" b="1" dirty="0"/>
              <a:t>80</a:t>
            </a:r>
          </a:p>
        </p:txBody>
      </p:sp>
      <p:sp>
        <p:nvSpPr>
          <p:cNvPr id="6" name="TextBox 5">
            <a:extLst>
              <a:ext uri="{FF2B5EF4-FFF2-40B4-BE49-F238E27FC236}">
                <a16:creationId xmlns:a16="http://schemas.microsoft.com/office/drawing/2014/main" xmlns="" id="{5527D004-929A-5634-D06F-3DC6B63F2465}"/>
              </a:ext>
            </a:extLst>
          </p:cNvPr>
          <p:cNvSpPr txBox="1"/>
          <p:nvPr/>
        </p:nvSpPr>
        <p:spPr>
          <a:xfrm>
            <a:off x="11200019" y="3047853"/>
            <a:ext cx="444819" cy="30777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l-GR" sz="1400" b="1" dirty="0"/>
              <a:t>48</a:t>
            </a:r>
          </a:p>
        </p:txBody>
      </p:sp>
      <p:sp>
        <p:nvSpPr>
          <p:cNvPr id="8" name="TextBox 7">
            <a:extLst>
              <a:ext uri="{FF2B5EF4-FFF2-40B4-BE49-F238E27FC236}">
                <a16:creationId xmlns:a16="http://schemas.microsoft.com/office/drawing/2014/main" xmlns="" id="{EAB7EA65-4CEA-30B0-EBBB-63383A8AC986}"/>
              </a:ext>
            </a:extLst>
          </p:cNvPr>
          <p:cNvSpPr txBox="1"/>
          <p:nvPr/>
        </p:nvSpPr>
        <p:spPr>
          <a:xfrm>
            <a:off x="11209806" y="4097876"/>
            <a:ext cx="444819" cy="30777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l-GR" sz="1400" b="1" dirty="0"/>
              <a:t>45</a:t>
            </a:r>
          </a:p>
        </p:txBody>
      </p:sp>
      <p:sp>
        <p:nvSpPr>
          <p:cNvPr id="9" name="TextBox 8">
            <a:extLst>
              <a:ext uri="{FF2B5EF4-FFF2-40B4-BE49-F238E27FC236}">
                <a16:creationId xmlns:a16="http://schemas.microsoft.com/office/drawing/2014/main" xmlns="" id="{345A1C56-9DE5-391C-7A1E-343C23F5C628}"/>
              </a:ext>
            </a:extLst>
          </p:cNvPr>
          <p:cNvSpPr txBox="1"/>
          <p:nvPr/>
        </p:nvSpPr>
        <p:spPr>
          <a:xfrm>
            <a:off x="11243818" y="5240178"/>
            <a:ext cx="444819" cy="30777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400" b="1" dirty="0"/>
              <a:t>35</a:t>
            </a:r>
            <a:endParaRPr lang="el-GR" sz="1400" b="1" dirty="0"/>
          </a:p>
        </p:txBody>
      </p:sp>
      <p:sp>
        <p:nvSpPr>
          <p:cNvPr id="10" name="TextBox 9">
            <a:extLst>
              <a:ext uri="{FF2B5EF4-FFF2-40B4-BE49-F238E27FC236}">
                <a16:creationId xmlns:a16="http://schemas.microsoft.com/office/drawing/2014/main" xmlns="" id="{B6FF9A38-7499-66AA-B20D-66FBA8FF3D1B}"/>
              </a:ext>
            </a:extLst>
          </p:cNvPr>
          <p:cNvSpPr txBox="1"/>
          <p:nvPr/>
        </p:nvSpPr>
        <p:spPr>
          <a:xfrm>
            <a:off x="10857435" y="1344038"/>
            <a:ext cx="1141732"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400" b="1" dirty="0"/>
              <a:t>Top2Box</a:t>
            </a:r>
          </a:p>
          <a:p>
            <a:pPr algn="ctr"/>
            <a:r>
              <a:rPr lang="en-US" sz="1400" b="1" dirty="0"/>
              <a:t>4+5</a:t>
            </a:r>
            <a:endParaRPr lang="el-GR" sz="1400" b="1" dirty="0"/>
          </a:p>
        </p:txBody>
      </p:sp>
      <p:sp>
        <p:nvSpPr>
          <p:cNvPr id="12" name="TextBox 11">
            <a:extLst>
              <a:ext uri="{FF2B5EF4-FFF2-40B4-BE49-F238E27FC236}">
                <a16:creationId xmlns:a16="http://schemas.microsoft.com/office/drawing/2014/main" xmlns="" id="{5F78BA73-29B4-59CA-6D30-10298B4D59C0}"/>
              </a:ext>
            </a:extLst>
          </p:cNvPr>
          <p:cNvSpPr txBox="1"/>
          <p:nvPr/>
        </p:nvSpPr>
        <p:spPr>
          <a:xfrm>
            <a:off x="369652" y="966028"/>
            <a:ext cx="11196510" cy="461665"/>
          </a:xfrm>
          <a:prstGeom prst="rect">
            <a:avLst/>
          </a:prstGeom>
          <a:noFill/>
        </p:spPr>
        <p:txBody>
          <a:bodyPr wrap="square">
            <a:spAutoFit/>
          </a:bodyPr>
          <a:lstStyle/>
          <a:p>
            <a:r>
              <a:rPr lang="en-US" sz="1200" b="1" i="1" u="none" strike="noStrike" kern="0" spc="0" dirty="0">
                <a:solidFill>
                  <a:schemeClr val="accent3"/>
                </a:solidFill>
                <a:uFill>
                  <a:solidFill>
                    <a:srgbClr val="000000"/>
                  </a:solidFill>
                </a:uFill>
                <a:latin typeface="Trebuchet MS" panose="020B0603020202020204" pitchFamily="34" charset="0"/>
                <a:ea typeface="Arial Unicode MS"/>
                <a:cs typeface="Arial" panose="020B0604020202020204" pitchFamily="34" charset="0"/>
              </a:rPr>
              <a:t>‘</a:t>
            </a:r>
            <a:r>
              <a:rPr lang="el-GR" sz="1200" b="1" i="1" u="none" strike="noStrike" kern="0" spc="0" dirty="0">
                <a:solidFill>
                  <a:schemeClr val="accent3"/>
                </a:solidFill>
                <a:uFill>
                  <a:solidFill>
                    <a:srgbClr val="000000"/>
                  </a:solidFill>
                </a:uFill>
                <a:latin typeface="Trebuchet MS" panose="020B0603020202020204" pitchFamily="34" charset="0"/>
                <a:ea typeface="Arial Unicode MS"/>
                <a:cs typeface="Arial" panose="020B0604020202020204" pitchFamily="34" charset="0"/>
              </a:rPr>
              <a:t>Θα σας διαβάσω κάποιες προτάσεις και θα ήθελα να μου πείτε για κάθε μια από αυτές αν συμφωνείτε ή διαφωνείτε. Χρησιμοποιείστε μια κλίμακα από το 1 ως το 5 όπου 1 σημαίνει διαφωνώ απόλυτα και 5 συμφωνώ απόλυτα;</a:t>
            </a:r>
            <a:r>
              <a:rPr lang="en-US" sz="1200" b="1" i="1" u="none" strike="noStrike" kern="0" spc="0" dirty="0">
                <a:solidFill>
                  <a:schemeClr val="accent3"/>
                </a:solidFill>
                <a:uFill>
                  <a:solidFill>
                    <a:srgbClr val="000000"/>
                  </a:solidFill>
                </a:uFill>
                <a:latin typeface="Trebuchet MS" panose="020B0603020202020204" pitchFamily="34" charset="0"/>
                <a:ea typeface="Arial Unicode MS"/>
                <a:cs typeface="Arial" panose="020B0604020202020204" pitchFamily="34" charset="0"/>
              </a:rPr>
              <a:t>’</a:t>
            </a:r>
            <a:endParaRPr lang="el-GR" sz="1200" b="1" dirty="0">
              <a:solidFill>
                <a:schemeClr val="accent3"/>
              </a:solidFill>
            </a:endParaRPr>
          </a:p>
        </p:txBody>
      </p:sp>
      <p:sp>
        <p:nvSpPr>
          <p:cNvPr id="14" name="Title 13">
            <a:extLst>
              <a:ext uri="{FF2B5EF4-FFF2-40B4-BE49-F238E27FC236}">
                <a16:creationId xmlns:a16="http://schemas.microsoft.com/office/drawing/2014/main" xmlns="" id="{72ADE886-BEF6-48D8-D230-FC541C649E3D}"/>
              </a:ext>
            </a:extLst>
          </p:cNvPr>
          <p:cNvSpPr>
            <a:spLocks noGrp="1"/>
          </p:cNvSpPr>
          <p:nvPr>
            <p:ph type="title"/>
          </p:nvPr>
        </p:nvSpPr>
        <p:spPr/>
        <p:txBody>
          <a:bodyPr>
            <a:normAutofit fontScale="90000"/>
          </a:bodyPr>
          <a:lstStyle/>
          <a:p>
            <a:r>
              <a:rPr lang="el-GR" dirty="0"/>
              <a:t>Η ατζέντα των μεταρρυθμίσεων ανανεώνεται χωρίς όμως να μεταφράζεται σε </a:t>
            </a:r>
            <a:br>
              <a:rPr lang="el-GR" dirty="0"/>
            </a:br>
            <a:r>
              <a:rPr lang="el-GR" dirty="0"/>
              <a:t>συγκεκριμένες πολιτικές αλλαγές...</a:t>
            </a:r>
          </a:p>
        </p:txBody>
      </p:sp>
      <p:sp>
        <p:nvSpPr>
          <p:cNvPr id="3" name="Slide Number Placeholder 4">
            <a:extLst>
              <a:ext uri="{FF2B5EF4-FFF2-40B4-BE49-F238E27FC236}">
                <a16:creationId xmlns:a16="http://schemas.microsoft.com/office/drawing/2014/main" xmlns="" id="{51F37CB4-621A-CE0E-6342-DD2E63C1DF40}"/>
              </a:ext>
            </a:extLst>
          </p:cNvPr>
          <p:cNvSpPr>
            <a:spLocks noGrp="1"/>
          </p:cNvSpPr>
          <p:nvPr>
            <p:ph type="sldNum" sz="quarter" idx="12"/>
          </p:nvPr>
        </p:nvSpPr>
        <p:spPr>
          <a:xfrm>
            <a:off x="9275974" y="6410513"/>
            <a:ext cx="2743200" cy="365125"/>
          </a:xfrm>
        </p:spPr>
        <p:txBody>
          <a:bodyPr/>
          <a:lstStyle/>
          <a:p>
            <a:fld id="{4854181D-6920-4594-9A5D-6CE56DC9F8B2}" type="slidenum">
              <a:rPr lang="en-US" smtClean="0"/>
              <a:pPr/>
              <a:t>8</a:t>
            </a:fld>
            <a:endParaRPr lang="en-US" dirty="0"/>
          </a:p>
        </p:txBody>
      </p:sp>
      <p:sp>
        <p:nvSpPr>
          <p:cNvPr id="11" name="TextBox 10">
            <a:extLst>
              <a:ext uri="{FF2B5EF4-FFF2-40B4-BE49-F238E27FC236}">
                <a16:creationId xmlns:a16="http://schemas.microsoft.com/office/drawing/2014/main" xmlns="" id="{9FC767A3-3B47-296E-6FD0-95612AC8B132}"/>
              </a:ext>
            </a:extLst>
          </p:cNvPr>
          <p:cNvSpPr txBox="1"/>
          <p:nvPr/>
        </p:nvSpPr>
        <p:spPr>
          <a:xfrm>
            <a:off x="0" y="6451735"/>
            <a:ext cx="648073" cy="4062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spTree>
    <p:extLst>
      <p:ext uri="{BB962C8B-B14F-4D97-AF65-F5344CB8AC3E}">
        <p14:creationId xmlns:p14="http://schemas.microsoft.com/office/powerpoint/2010/main" val="1023581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5" grpId="0" animBg="1"/>
      <p:bldP spid="6" grpId="0" animBg="1"/>
      <p:bldP spid="8" grpId="0" animBg="1"/>
      <p:bldP spid="9" grpId="0" animBg="1"/>
      <p:bldP spid="10"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F92CC14D-FA76-F6B1-EB23-88178D3D0F4D}"/>
              </a:ext>
            </a:extLst>
          </p:cNvPr>
          <p:cNvSpPr>
            <a:spLocks noGrp="1"/>
          </p:cNvSpPr>
          <p:nvPr>
            <p:ph type="title"/>
          </p:nvPr>
        </p:nvSpPr>
        <p:spPr>
          <a:xfrm>
            <a:off x="283030" y="223611"/>
            <a:ext cx="9687822" cy="693115"/>
          </a:xfrm>
        </p:spPr>
        <p:txBody>
          <a:bodyPr>
            <a:normAutofit fontScale="90000"/>
          </a:bodyPr>
          <a:lstStyle/>
          <a:p>
            <a:r>
              <a:rPr lang="el-GR" dirty="0"/>
              <a:t>Συνεπώς, οι μειωμένες προσδοκίες για την πορεία της χώρας συμβαδίζουν με απαισιόδοξες εκτιμήσεις για το πολιτικό σύστημα</a:t>
            </a:r>
          </a:p>
        </p:txBody>
      </p:sp>
      <p:graphicFrame>
        <p:nvGraphicFramePr>
          <p:cNvPr id="5" name="Content Placeholder 8">
            <a:extLst>
              <a:ext uri="{FF2B5EF4-FFF2-40B4-BE49-F238E27FC236}">
                <a16:creationId xmlns:a16="http://schemas.microsoft.com/office/drawing/2014/main" xmlns="" id="{0CEC5BCB-60C2-C85C-BE90-A2B898845C53}"/>
              </a:ext>
            </a:extLst>
          </p:cNvPr>
          <p:cNvGraphicFramePr>
            <a:graphicFrameLocks noGrp="1"/>
          </p:cNvGraphicFramePr>
          <p:nvPr>
            <p:ph idx="1"/>
            <p:extLst>
              <p:ext uri="{D42A27DB-BD31-4B8C-83A1-F6EECF244321}">
                <p14:modId xmlns:p14="http://schemas.microsoft.com/office/powerpoint/2010/main" val="690246722"/>
              </p:ext>
            </p:extLst>
          </p:nvPr>
        </p:nvGraphicFramePr>
        <p:xfrm>
          <a:off x="737119" y="1379359"/>
          <a:ext cx="10092883" cy="4099281"/>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4">
            <a:extLst>
              <a:ext uri="{FF2B5EF4-FFF2-40B4-BE49-F238E27FC236}">
                <a16:creationId xmlns:a16="http://schemas.microsoft.com/office/drawing/2014/main" xmlns="" id="{55BB8F79-3628-3DF3-5894-B4928453A596}"/>
              </a:ext>
            </a:extLst>
          </p:cNvPr>
          <p:cNvSpPr>
            <a:spLocks noGrp="1"/>
          </p:cNvSpPr>
          <p:nvPr>
            <p:ph type="sldNum" sz="quarter" idx="12"/>
          </p:nvPr>
        </p:nvSpPr>
        <p:spPr>
          <a:xfrm>
            <a:off x="9275974" y="6410513"/>
            <a:ext cx="2743200" cy="365125"/>
          </a:xfrm>
        </p:spPr>
        <p:txBody>
          <a:bodyPr/>
          <a:lstStyle/>
          <a:p>
            <a:fld id="{4854181D-6920-4594-9A5D-6CE56DC9F8B2}" type="slidenum">
              <a:rPr lang="en-US" smtClean="0"/>
              <a:pPr/>
              <a:t>9</a:t>
            </a:fld>
            <a:endParaRPr lang="en-US" dirty="0"/>
          </a:p>
        </p:txBody>
      </p:sp>
      <p:sp>
        <p:nvSpPr>
          <p:cNvPr id="6" name="TextBox 5">
            <a:extLst>
              <a:ext uri="{FF2B5EF4-FFF2-40B4-BE49-F238E27FC236}">
                <a16:creationId xmlns:a16="http://schemas.microsoft.com/office/drawing/2014/main" xmlns="" id="{4BB50E50-344D-BA3B-620A-661812B3533A}"/>
              </a:ext>
            </a:extLst>
          </p:cNvPr>
          <p:cNvSpPr txBox="1"/>
          <p:nvPr/>
        </p:nvSpPr>
        <p:spPr>
          <a:xfrm>
            <a:off x="0" y="6451735"/>
            <a:ext cx="648073" cy="4062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spTree>
    <p:extLst>
      <p:ext uri="{BB962C8B-B14F-4D97-AF65-F5344CB8AC3E}">
        <p14:creationId xmlns:p14="http://schemas.microsoft.com/office/powerpoint/2010/main" val="2577117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p:bldLst>
  </p:timing>
</p:sld>
</file>

<file path=ppt/theme/theme1.xml><?xml version="1.0" encoding="utf-8"?>
<a:theme xmlns:a="http://schemas.openxmlformats.org/drawingml/2006/main" name="ShapesVTI">
  <a:themeElements>
    <a:clrScheme name="Shapes">
      <a:dk1>
        <a:sysClr val="windowText" lastClr="000000"/>
      </a:dk1>
      <a:lt1>
        <a:sysClr val="window" lastClr="FFFFFF"/>
      </a:lt1>
      <a:dk2>
        <a:srgbClr val="281B10"/>
      </a:dk2>
      <a:lt2>
        <a:srgbClr val="FFF9F5"/>
      </a:lt2>
      <a:accent1>
        <a:srgbClr val="EE7661"/>
      </a:accent1>
      <a:accent2>
        <a:srgbClr val="4E91F0"/>
      </a:accent2>
      <a:accent3>
        <a:srgbClr val="5B5260"/>
      </a:accent3>
      <a:accent4>
        <a:srgbClr val="2CC3B4"/>
      </a:accent4>
      <a:accent5>
        <a:srgbClr val="C097F8"/>
      </a:accent5>
      <a:accent6>
        <a:srgbClr val="FF9514"/>
      </a:accent6>
      <a:hlink>
        <a:srgbClr val="E50CBC"/>
      </a:hlink>
      <a:folHlink>
        <a:srgbClr val="6257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ppt/theme/theme2.xml><?xml version="1.0" encoding="utf-8"?>
<a:theme xmlns:a="http://schemas.openxmlformats.org/drawingml/2006/main" name="Custom Design">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Σχήματα</Template>
  <TotalTime>626</TotalTime>
  <Words>2266</Words>
  <Application>Microsoft Office PowerPoint</Application>
  <PresentationFormat>Widescreen</PresentationFormat>
  <Paragraphs>385</Paragraphs>
  <Slides>34</Slides>
  <Notes>18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34</vt:i4>
      </vt:variant>
    </vt:vector>
  </HeadingPairs>
  <TitlesOfParts>
    <vt:vector size="44" baseType="lpstr">
      <vt:lpstr>Arial Unicode MS</vt:lpstr>
      <vt:lpstr>Arial</vt:lpstr>
      <vt:lpstr>Calibri</vt:lpstr>
      <vt:lpstr>Calibri Light</vt:lpstr>
      <vt:lpstr>Symbol</vt:lpstr>
      <vt:lpstr>Times New Roman</vt:lpstr>
      <vt:lpstr>Trebuchet MS</vt:lpstr>
      <vt:lpstr>Wingdings</vt:lpstr>
      <vt:lpstr>ShapesVTI</vt:lpstr>
      <vt:lpstr>Custom Design</vt:lpstr>
      <vt:lpstr>Πανελλαδική Έρευνα Κοινής Γνώμης  Το Ελληνικό Πολιτικό Ζήτημα</vt:lpstr>
      <vt:lpstr>H ταυτότητα της έρευνας</vt:lpstr>
      <vt:lpstr>Το ελληνικό πολιτικό ζήτημα – Μια τριπλή ασυμμετρία</vt:lpstr>
      <vt:lpstr>Το ελληνικό πολιτικό ζήτημα – Μια τριπλή ασυμμετρία</vt:lpstr>
      <vt:lpstr>Το ελληνικό πολιτικό ζήτημα – Μια τριπλή ασυμμετρία</vt:lpstr>
      <vt:lpstr>Μια εποχή μειωμένων προσδοκιών: η πλειονότητα θεωρεί ότι τα πράγματα πηγαίνουν προς τη λάθος κατεύθυνση</vt:lpstr>
      <vt:lpstr>Και έτσι υπάρχει μια σταθερά πλειοψηφική κοινωνική «ζήτηση» για μεταρρυθμίσεις</vt:lpstr>
      <vt:lpstr>Η ατζέντα των μεταρρυθμίσεων ανανεώνεται χωρίς όμως να μεταφράζεται σε  συγκεκριμένες πολιτικές αλλαγές...</vt:lpstr>
      <vt:lpstr>Συνεπώς, οι μειωμένες προσδοκίες για την πορεία της χώρας συμβαδίζουν με απαισιόδοξες εκτιμήσεις για το πολιτικό σύστημα</vt:lpstr>
      <vt:lpstr>Το ελληνικό πολιτικό ζήτημα – Μια τριπλή ασυμμετρία</vt:lpstr>
      <vt:lpstr>Μέσα στις «πολυ-κρίσεις» της εποχής, το κράτος δίνει μια εικόνα ανεπάρκειας και αναποτελεσματικότητας…</vt:lpstr>
      <vt:lpstr>…με την κύρια ευθύνη να αποδίδεται στο πολιτικό σύστημα συνολικά και δευτερευόντως  στα χαμηλότερα επίπεδα διακυβέρνησης ή στους πολίτες - όμως κανείς δεν εξαιρείται</vt:lpstr>
      <vt:lpstr>Οι πολίτες αναζητούν ισχυρά θεσμικά αντίβαρα, ενεργότερη παρέμβαση της κοινωνίας των  πολιτών και περισσότερο αξιόπιστο έλεγχο από την πλευρά των ΜΜΕ για την εξισορρόπηση  του Πρωθυπουργοκεντρικού συστήματος διακυβέρνησης της χώρας</vt:lpstr>
      <vt:lpstr>Η αντιπολίτευση δεν φαίνεται πειστική στο ρόλο του θεσμικού αντίβαρου και επικρατεί μια  εικόνα παγίωσης των σημερινών συσχετισμών Κυβέρνησης-Αντιπολίτευσης</vt:lpstr>
      <vt:lpstr>Οι βασικοί παίκτες της αντιπολίτευσης δεν εμφανίζονται ικανοί να μεταβάλουν τους  σημερινούς κομματικούς συσχετισμούς</vt:lpstr>
      <vt:lpstr>Πάντως ορισμένες προτάσεις συνταγματικής αλλαγής φαίνεται να βρίσκουν διευρυμένη  αποδοχή στην κατεύθυνση της εξισορρόπησης του συστήματος διακυβέρνησης…</vt:lpstr>
      <vt:lpstr>…αλλά και στην κατεύθυνση της θεσμοθέτησης σταθερών κανόνων του πολιτικού και δημοκρατικού παιχνιδιού…</vt:lpstr>
      <vt:lpstr>...αν και οι απόψεις διίστανται ανάμεσα στην εξασφάλιση ισχυρών κυβερνήσεων  και στη θεσμική καλλιέργεια πολιτικών συνεργασιών</vt:lpstr>
      <vt:lpstr>Αυτοδύναμες Κυβερνήσεις ή Κυβερνήσεις Συνεργασίας Διαχρονικά στοιχεία</vt:lpstr>
      <vt:lpstr>Το ελληνικό πολιτικό ζήτημα – Μια τριπλή ασυμμετρία</vt:lpstr>
      <vt:lpstr>Παραμένει σταθερά πλειοψηφική η προτίμηση για εμβάθυνση της ευρωπαϊκής ενοποίησης – ένδειξη και ενός εμπεδωμένου «ανήκειν» στην Ευρώπη ως γεω-πολιτικό χώρο</vt:lpstr>
      <vt:lpstr>Στο κρίσιμο θέμα της ευρωπαϊκής ασφάλειας οι γνώμες διίστανται ανάμεσα στην αυτονόμηση της ΕΕ και στη συμπόρευση με τις ΗΠΑ, αλλά σχεδόν όλοι συμφωνούν ως προς  το στρατηγικό πλαίσιο αναφοράς της χώρας που είναι ο Δυτικός κόσμος</vt:lpstr>
      <vt:lpstr>Σε αυτό το πλαίσιο του δυτικού γεωπολιτικού «στρατοπέδου», η παραμονή της Τουρκίας  στο ΝΑΤΟ θεωρείται ότι είναι προς όφελος της εθνικής ασφάλειας</vt:lpstr>
      <vt:lpstr>Το ανήκειν στον δυτικό γεωπολιτικό χώρο λειτουργεί και ως  εχέγγυο αυτοπεποίθησης και ανοιχτότητας σε διάλογο με την Τουρκία, ιδίως στις νεότερες γενιές…</vt:lpstr>
      <vt:lpstr>Αποδοχή της αμοιβαίας προσφυγής στη Χάγη</vt:lpstr>
      <vt:lpstr>Πάντως οι νέες γεωπολιτικές αναταράξεις στην ευρύτερη περιοχή θεωρείται ότι θα έχουν επιπτώσεις και στην Ελλάδα…</vt:lpstr>
      <vt:lpstr>…με την απειλή της ενεργειακής κρίσης πρωτίστως να επανέρχεται</vt:lpstr>
      <vt:lpstr>Το ελληνικό πολιτικό ζήτημα – Μια τριπλή ασυμμετρία</vt:lpstr>
      <vt:lpstr>Σε ένα πλαίσιο διεθνούς επισφάλειας και διαρκών κρίσεων, το «ανήκειν» δεν αφορά  μόνο τη γεωπολιτική αλλά και τη φιλελεύθερη δημοκρατία - μόνη επιλογή έναντι του αυταρχισμού</vt:lpstr>
      <vt:lpstr>Αν όμως η δημοκρατία επί της αρχής υπερτερεί σαφώς έναντι αυταρχικών μοντέλων,  η συγκεκριμένη σημερινή δημοκρατία μας θεωρείται ελλειμματική</vt:lpstr>
      <vt:lpstr>Ειδικά η σταδιακή αποστασιοποίηση των πολιτών από το κομματικό σύστημα συνιστά υπαρξιακή απειλή για τη δημοκρατία «εκ των έσω»</vt:lpstr>
      <vt:lpstr>Συμπεράσματα (1)</vt:lpstr>
      <vt:lpstr>Συμπεράσματα (2)</vt:lpstr>
      <vt:lpstr>Πανελλαδική Έρευνα Κοινής Γνώμης  Το Ελληνικό Πολιτικό Ζήτημα</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Eleni Fanara</dc:creator>
  <cp:lastModifiedBy>Φύλλια Πολίτη</cp:lastModifiedBy>
  <cp:revision>66</cp:revision>
  <dcterms:created xsi:type="dcterms:W3CDTF">2023-10-24T12:06:23Z</dcterms:created>
  <dcterms:modified xsi:type="dcterms:W3CDTF">2023-11-05T17:09:05Z</dcterms:modified>
</cp:coreProperties>
</file>